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3" r:id="rId1"/>
  </p:sldMasterIdLst>
  <p:notesMasterIdLst>
    <p:notesMasterId r:id="rId38"/>
  </p:notesMasterIdLst>
  <p:handoutMasterIdLst>
    <p:handoutMasterId r:id="rId39"/>
  </p:handoutMasterIdLst>
  <p:sldIdLst>
    <p:sldId id="412" r:id="rId2"/>
    <p:sldId id="346" r:id="rId3"/>
    <p:sldId id="363" r:id="rId4"/>
    <p:sldId id="368" r:id="rId5"/>
    <p:sldId id="374" r:id="rId6"/>
    <p:sldId id="364" r:id="rId7"/>
    <p:sldId id="375" r:id="rId8"/>
    <p:sldId id="401" r:id="rId9"/>
    <p:sldId id="404" r:id="rId10"/>
    <p:sldId id="380" r:id="rId11"/>
    <p:sldId id="381" r:id="rId12"/>
    <p:sldId id="409" r:id="rId13"/>
    <p:sldId id="407" r:id="rId14"/>
    <p:sldId id="382" r:id="rId15"/>
    <p:sldId id="383" r:id="rId16"/>
    <p:sldId id="376" r:id="rId17"/>
    <p:sldId id="405" r:id="rId18"/>
    <p:sldId id="359" r:id="rId19"/>
    <p:sldId id="377" r:id="rId20"/>
    <p:sldId id="386" r:id="rId21"/>
    <p:sldId id="391" r:id="rId22"/>
    <p:sldId id="387" r:id="rId23"/>
    <p:sldId id="360" r:id="rId24"/>
    <p:sldId id="393" r:id="rId25"/>
    <p:sldId id="394" r:id="rId26"/>
    <p:sldId id="388" r:id="rId27"/>
    <p:sldId id="361" r:id="rId28"/>
    <p:sldId id="389" r:id="rId29"/>
    <p:sldId id="397" r:id="rId30"/>
    <p:sldId id="355" r:id="rId31"/>
    <p:sldId id="399" r:id="rId32"/>
    <p:sldId id="413" r:id="rId33"/>
    <p:sldId id="392" r:id="rId34"/>
    <p:sldId id="395" r:id="rId35"/>
    <p:sldId id="414" r:id="rId36"/>
    <p:sldId id="411" r:id="rId37"/>
  </p:sldIdLst>
  <p:sldSz cx="9144000" cy="6858000" type="screen4x3"/>
  <p:notesSz cx="6881813" cy="9296400"/>
  <p:custDataLst>
    <p:tags r:id="rId40"/>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a:cs typeface="ＭＳ Ｐゴシック"/>
      </a:defRPr>
    </a:lvl1pPr>
    <a:lvl2pPr marL="457200" algn="l" rtl="0" fontAlgn="base">
      <a:spcBef>
        <a:spcPct val="0"/>
      </a:spcBef>
      <a:spcAft>
        <a:spcPct val="0"/>
      </a:spcAft>
      <a:defRPr sz="2400" kern="1200">
        <a:solidFill>
          <a:schemeClr val="tx1"/>
        </a:solidFill>
        <a:latin typeface="Arial" charset="0"/>
        <a:ea typeface="ＭＳ Ｐゴシック"/>
        <a:cs typeface="ＭＳ Ｐゴシック"/>
      </a:defRPr>
    </a:lvl2pPr>
    <a:lvl3pPr marL="914400" algn="l" rtl="0" fontAlgn="base">
      <a:spcBef>
        <a:spcPct val="0"/>
      </a:spcBef>
      <a:spcAft>
        <a:spcPct val="0"/>
      </a:spcAft>
      <a:defRPr sz="2400" kern="1200">
        <a:solidFill>
          <a:schemeClr val="tx1"/>
        </a:solidFill>
        <a:latin typeface="Arial" charset="0"/>
        <a:ea typeface="ＭＳ Ｐゴシック"/>
        <a:cs typeface="ＭＳ Ｐゴシック"/>
      </a:defRPr>
    </a:lvl3pPr>
    <a:lvl4pPr marL="1371600" algn="l" rtl="0" fontAlgn="base">
      <a:spcBef>
        <a:spcPct val="0"/>
      </a:spcBef>
      <a:spcAft>
        <a:spcPct val="0"/>
      </a:spcAft>
      <a:defRPr sz="2400" kern="1200">
        <a:solidFill>
          <a:schemeClr val="tx1"/>
        </a:solidFill>
        <a:latin typeface="Arial" charset="0"/>
        <a:ea typeface="ＭＳ Ｐゴシック"/>
        <a:cs typeface="ＭＳ Ｐゴシック"/>
      </a:defRPr>
    </a:lvl4pPr>
    <a:lvl5pPr marL="1828800" algn="l" rtl="0" fontAlgn="base">
      <a:spcBef>
        <a:spcPct val="0"/>
      </a:spcBef>
      <a:spcAft>
        <a:spcPct val="0"/>
      </a:spcAft>
      <a:defRPr sz="2400" kern="1200">
        <a:solidFill>
          <a:schemeClr val="tx1"/>
        </a:solidFill>
        <a:latin typeface="Arial" charset="0"/>
        <a:ea typeface="ＭＳ Ｐゴシック"/>
        <a:cs typeface="ＭＳ Ｐゴシック"/>
      </a:defRPr>
    </a:lvl5pPr>
    <a:lvl6pPr marL="2286000" algn="l" defTabSz="914400" rtl="0" eaLnBrk="1" latinLnBrk="0" hangingPunct="1">
      <a:defRPr sz="2400" kern="1200">
        <a:solidFill>
          <a:schemeClr val="tx1"/>
        </a:solidFill>
        <a:latin typeface="Arial" charset="0"/>
        <a:ea typeface="ＭＳ Ｐゴシック"/>
        <a:cs typeface="ＭＳ Ｐゴシック"/>
      </a:defRPr>
    </a:lvl6pPr>
    <a:lvl7pPr marL="2743200" algn="l" defTabSz="914400" rtl="0" eaLnBrk="1" latinLnBrk="0" hangingPunct="1">
      <a:defRPr sz="2400" kern="1200">
        <a:solidFill>
          <a:schemeClr val="tx1"/>
        </a:solidFill>
        <a:latin typeface="Arial" charset="0"/>
        <a:ea typeface="ＭＳ Ｐゴシック"/>
        <a:cs typeface="ＭＳ Ｐゴシック"/>
      </a:defRPr>
    </a:lvl7pPr>
    <a:lvl8pPr marL="3200400" algn="l" defTabSz="914400" rtl="0" eaLnBrk="1" latinLnBrk="0" hangingPunct="1">
      <a:defRPr sz="2400" kern="1200">
        <a:solidFill>
          <a:schemeClr val="tx1"/>
        </a:solidFill>
        <a:latin typeface="Arial" charset="0"/>
        <a:ea typeface="ＭＳ Ｐゴシック"/>
        <a:cs typeface="ＭＳ Ｐゴシック"/>
      </a:defRPr>
    </a:lvl8pPr>
    <a:lvl9pPr marL="3657600" algn="l" defTabSz="914400" rtl="0" eaLnBrk="1" latinLnBrk="0" hangingPunct="1">
      <a:defRPr sz="2400" kern="1200">
        <a:solidFill>
          <a:schemeClr val="tx1"/>
        </a:solidFill>
        <a:latin typeface="Arial" charset="0"/>
        <a:ea typeface="ＭＳ Ｐゴシック"/>
        <a:cs typeface="ＭＳ Ｐゴシック"/>
      </a:defRPr>
    </a:lvl9pPr>
  </p:defaultTextStyle>
  <p:extLst>
    <p:ext uri="{EFAFB233-063F-42B5-8137-9DF3F51BA10A}">
      <p15:sldGuideLst xmlns:p15="http://schemas.microsoft.com/office/powerpoint/2012/main">
        <p15:guide id="2" pos="576">
          <p15:clr>
            <a:srgbClr val="A4A3A4"/>
          </p15:clr>
        </p15:guide>
        <p15:guide id="3" orient="horz">
          <p15:clr>
            <a:srgbClr val="A4A3A4"/>
          </p15:clr>
        </p15:guide>
        <p15:guide id="4" pos="5520">
          <p15:clr>
            <a:srgbClr val="A4A3A4"/>
          </p15:clr>
        </p15:guide>
      </p15:sldGuideLst>
    </p:ext>
    <p:ext uri="{2D200454-40CA-4A62-9FC3-DE9A4176ACB9}">
      <p15:notesGuideLst xmlns:p15="http://schemas.microsoft.com/office/powerpoint/2012/main">
        <p15:guide id="1" orient="horz" pos="2928">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ssa Yeakey" initials="MY"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E9E"/>
    <a:srgbClr val="717073"/>
    <a:srgbClr val="2375BB"/>
    <a:srgbClr val="E96D1F"/>
    <a:srgbClr val="FFFFFF"/>
    <a:srgbClr val="007BC0"/>
    <a:srgbClr val="0087D2"/>
    <a:srgbClr val="6DCBFF"/>
    <a:srgbClr val="F3FBFF"/>
    <a:srgbClr val="E5F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DE89F1-5EA1-45E9-9B02-4BD580E34C12}" v="5181" dt="2018-09-06T00:25:24.487"/>
    <p1510:client id="{D8FD57A3-BEA2-46CA-A090-C7635BA53B84}" v="4" dt="2018-09-06T04:53:14.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34" autoAdjust="0"/>
    <p:restoredTop sz="66340" autoAdjust="0"/>
  </p:normalViewPr>
  <p:slideViewPr>
    <p:cSldViewPr>
      <p:cViewPr varScale="1">
        <p:scale>
          <a:sx n="105" d="100"/>
          <a:sy n="105" d="100"/>
        </p:scale>
        <p:origin x="3968" y="120"/>
      </p:cViewPr>
      <p:guideLst>
        <p:guide pos="576"/>
        <p:guide orient="horz"/>
        <p:guide pos="5520"/>
      </p:guideLst>
    </p:cSldViewPr>
  </p:slideViewPr>
  <p:outlineViewPr>
    <p:cViewPr>
      <p:scale>
        <a:sx n="33" d="100"/>
        <a:sy n="33" d="100"/>
      </p:scale>
      <p:origin x="0" y="-6296"/>
    </p:cViewPr>
  </p:outlineViewPr>
  <p:notesTextViewPr>
    <p:cViewPr>
      <p:scale>
        <a:sx n="300" d="100"/>
        <a:sy n="300" d="100"/>
      </p:scale>
      <p:origin x="0" y="0"/>
    </p:cViewPr>
  </p:notesTextViewPr>
  <p:sorterViewPr>
    <p:cViewPr>
      <p:scale>
        <a:sx n="66" d="100"/>
        <a:sy n="66" d="100"/>
      </p:scale>
      <p:origin x="0" y="0"/>
    </p:cViewPr>
  </p:sorterViewPr>
  <p:notesViewPr>
    <p:cSldViewPr>
      <p:cViewPr varScale="1">
        <p:scale>
          <a:sx n="55" d="100"/>
          <a:sy n="55" d="100"/>
        </p:scale>
        <p:origin x="2538" y="7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46" Type="http://schemas.microsoft.com/office/2016/11/relationships/changesInfo" Target="changesInfos/changesInfo1.xml"/><Relationship Id="rId47" Type="http://schemas.microsoft.com/office/2015/10/relationships/revisionInfo" Target="revisionInfo.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tags" Target="tags/tag1.xml"/><Relationship Id="rId41" Type="http://schemas.openxmlformats.org/officeDocument/2006/relationships/commentAuthors" Target="commentAuthors.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03457598f4e76431" providerId="LiveId" clId="{20DE89F1-5EA1-45E9-9B02-4BD580E34C12}"/>
    <pc:docChg chg="modSld">
      <pc:chgData name="" userId="03457598f4e76431" providerId="LiveId" clId="{20DE89F1-5EA1-45E9-9B02-4BD580E34C12}" dt="2018-09-01T14:30:20.580" v="11" actId="6549"/>
      <pc:docMkLst>
        <pc:docMk/>
      </pc:docMkLst>
      <pc:sldChg chg="modNotesTx">
        <pc:chgData name="" userId="03457598f4e76431" providerId="LiveId" clId="{20DE89F1-5EA1-45E9-9B02-4BD580E34C12}" dt="2018-09-01T14:30:20.580" v="11" actId="6549"/>
        <pc:sldMkLst>
          <pc:docMk/>
          <pc:sldMk cId="3151539590" sldId="412"/>
        </pc:sldMkLst>
      </pc:sldChg>
    </pc:docChg>
  </pc:docChgLst>
  <pc:docChgLst>
    <pc:chgData userId="03457598f4e76431" providerId="LiveId" clId="{D1EA0041-A14C-4EA0-B080-3E35A22D328E}"/>
    <pc:docChg chg="undo custSel modSld">
      <pc:chgData name="" userId="03457598f4e76431" providerId="LiveId" clId="{D1EA0041-A14C-4EA0-B080-3E35A22D328E}" dt="2018-08-31T05:42:24.769" v="1961" actId="6549"/>
      <pc:docMkLst>
        <pc:docMk/>
      </pc:docMkLst>
      <pc:sldChg chg="modSp modNotesTx">
        <pc:chgData name="" userId="03457598f4e76431" providerId="LiveId" clId="{D1EA0041-A14C-4EA0-B080-3E35A22D328E}" dt="2018-08-29T04:26:39.593" v="1094" actId="20577"/>
        <pc:sldMkLst>
          <pc:docMk/>
          <pc:sldMk cId="3918742953" sldId="359"/>
        </pc:sldMkLst>
        <pc:spChg chg="mod">
          <ac:chgData name="" userId="03457598f4e76431" providerId="LiveId" clId="{D1EA0041-A14C-4EA0-B080-3E35A22D328E}" dt="2018-08-29T04:24:06.435" v="932" actId="20577"/>
          <ac:spMkLst>
            <pc:docMk/>
            <pc:sldMk cId="3918742953" sldId="359"/>
            <ac:spMk id="4" creationId="{00000000-0000-0000-0000-000000000000}"/>
          </ac:spMkLst>
        </pc:spChg>
      </pc:sldChg>
      <pc:sldChg chg="modSp modNotesTx">
        <pc:chgData name="" userId="03457598f4e76431" providerId="LiveId" clId="{D1EA0041-A14C-4EA0-B080-3E35A22D328E}" dt="2018-08-31T05:40:37.239" v="1775" actId="6549"/>
        <pc:sldMkLst>
          <pc:docMk/>
          <pc:sldMk cId="4265827378" sldId="374"/>
        </pc:sldMkLst>
        <pc:spChg chg="mod">
          <ac:chgData name="" userId="03457598f4e76431" providerId="LiveId" clId="{D1EA0041-A14C-4EA0-B080-3E35A22D328E}" dt="2018-08-31T05:40:25.274" v="1736" actId="6549"/>
          <ac:spMkLst>
            <pc:docMk/>
            <pc:sldMk cId="4265827378" sldId="374"/>
            <ac:spMk id="3" creationId="{00000000-0000-0000-0000-000000000000}"/>
          </ac:spMkLst>
        </pc:spChg>
      </pc:sldChg>
      <pc:sldChg chg="modSp modNotesTx">
        <pc:chgData name="" userId="03457598f4e76431" providerId="LiveId" clId="{D1EA0041-A14C-4EA0-B080-3E35A22D328E}" dt="2018-08-29T04:09:02.679" v="519" actId="6549"/>
        <pc:sldMkLst>
          <pc:docMk/>
          <pc:sldMk cId="3320771048" sldId="376"/>
        </pc:sldMkLst>
        <pc:spChg chg="mod">
          <ac:chgData name="" userId="03457598f4e76431" providerId="LiveId" clId="{D1EA0041-A14C-4EA0-B080-3E35A22D328E}" dt="2018-08-29T04:06:11.163" v="420" actId="6549"/>
          <ac:spMkLst>
            <pc:docMk/>
            <pc:sldMk cId="3320771048" sldId="376"/>
            <ac:spMk id="3" creationId="{00000000-0000-0000-0000-000000000000}"/>
          </ac:spMkLst>
        </pc:spChg>
      </pc:sldChg>
      <pc:sldChg chg="modSp modNotesTx">
        <pc:chgData name="" userId="03457598f4e76431" providerId="LiveId" clId="{D1EA0041-A14C-4EA0-B080-3E35A22D328E}" dt="2018-08-29T04:41:30.508" v="1470" actId="6549"/>
        <pc:sldMkLst>
          <pc:docMk/>
          <pc:sldMk cId="1307185120" sldId="377"/>
        </pc:sldMkLst>
        <pc:spChg chg="mod">
          <ac:chgData name="" userId="03457598f4e76431" providerId="LiveId" clId="{D1EA0041-A14C-4EA0-B080-3E35A22D328E}" dt="2018-08-29T04:27:55.771" v="1119" actId="6549"/>
          <ac:spMkLst>
            <pc:docMk/>
            <pc:sldMk cId="1307185120" sldId="377"/>
            <ac:spMk id="2" creationId="{00000000-0000-0000-0000-000000000000}"/>
          </ac:spMkLst>
        </pc:spChg>
        <pc:spChg chg="mod">
          <ac:chgData name="" userId="03457598f4e76431" providerId="LiveId" clId="{D1EA0041-A14C-4EA0-B080-3E35A22D328E}" dt="2018-08-29T04:40:54.068" v="1451" actId="20577"/>
          <ac:spMkLst>
            <pc:docMk/>
            <pc:sldMk cId="1307185120" sldId="377"/>
            <ac:spMk id="3" creationId="{00000000-0000-0000-0000-000000000000}"/>
          </ac:spMkLst>
        </pc:spChg>
      </pc:sldChg>
      <pc:sldChg chg="modSp modNotesTx">
        <pc:chgData name="" userId="03457598f4e76431" providerId="LiveId" clId="{D1EA0041-A14C-4EA0-B080-3E35A22D328E}" dt="2018-08-31T05:41:20.936" v="1848" actId="6549"/>
        <pc:sldMkLst>
          <pc:docMk/>
          <pc:sldMk cId="2191456005" sldId="380"/>
        </pc:sldMkLst>
        <pc:spChg chg="mod">
          <ac:chgData name="" userId="03457598f4e76431" providerId="LiveId" clId="{D1EA0041-A14C-4EA0-B080-3E35A22D328E}" dt="2018-08-31T05:40:54.593" v="1796" actId="6549"/>
          <ac:spMkLst>
            <pc:docMk/>
            <pc:sldMk cId="2191456005" sldId="380"/>
            <ac:spMk id="4" creationId="{00000000-0000-0000-0000-000000000000}"/>
          </ac:spMkLst>
        </pc:spChg>
      </pc:sldChg>
      <pc:sldChg chg="modSp modNotesTx">
        <pc:chgData name="" userId="03457598f4e76431" providerId="LiveId" clId="{D1EA0041-A14C-4EA0-B080-3E35A22D328E}" dt="2018-08-31T05:41:54.079" v="1903" actId="6549"/>
        <pc:sldMkLst>
          <pc:docMk/>
          <pc:sldMk cId="1749042687" sldId="381"/>
        </pc:sldMkLst>
        <pc:spChg chg="mod">
          <ac:chgData name="" userId="03457598f4e76431" providerId="LiveId" clId="{D1EA0041-A14C-4EA0-B080-3E35A22D328E}" dt="2018-08-31T05:41:34.206" v="1871" actId="6549"/>
          <ac:spMkLst>
            <pc:docMk/>
            <pc:sldMk cId="1749042687" sldId="381"/>
            <ac:spMk id="2" creationId="{00000000-0000-0000-0000-000000000000}"/>
          </ac:spMkLst>
        </pc:spChg>
      </pc:sldChg>
      <pc:sldChg chg="modSp modNotesTx">
        <pc:chgData name="" userId="03457598f4e76431" providerId="LiveId" clId="{D1EA0041-A14C-4EA0-B080-3E35A22D328E}" dt="2018-08-29T04:47:58.901" v="1640" actId="6549"/>
        <pc:sldMkLst>
          <pc:docMk/>
          <pc:sldMk cId="2140562813" sldId="386"/>
        </pc:sldMkLst>
        <pc:spChg chg="mod">
          <ac:chgData name="" userId="03457598f4e76431" providerId="LiveId" clId="{D1EA0041-A14C-4EA0-B080-3E35A22D328E}" dt="2018-08-29T04:45:24.449" v="1562" actId="6549"/>
          <ac:spMkLst>
            <pc:docMk/>
            <pc:sldMk cId="2140562813" sldId="386"/>
            <ac:spMk id="3" creationId="{00000000-0000-0000-0000-000000000000}"/>
          </ac:spMkLst>
        </pc:spChg>
      </pc:sldChg>
      <pc:sldChg chg="modSp">
        <pc:chgData name="" userId="03457598f4e76431" providerId="LiveId" clId="{D1EA0041-A14C-4EA0-B080-3E35A22D328E}" dt="2018-08-29T04:48:44.670" v="1670" actId="6549"/>
        <pc:sldMkLst>
          <pc:docMk/>
          <pc:sldMk cId="2705553061" sldId="399"/>
        </pc:sldMkLst>
        <pc:spChg chg="mod">
          <ac:chgData name="" userId="03457598f4e76431" providerId="LiveId" clId="{D1EA0041-A14C-4EA0-B080-3E35A22D328E}" dt="2018-08-29T04:48:44.670" v="1670" actId="6549"/>
          <ac:spMkLst>
            <pc:docMk/>
            <pc:sldMk cId="2705553061" sldId="399"/>
            <ac:spMk id="7" creationId="{00000000-0000-0000-0000-000000000000}"/>
          </ac:spMkLst>
        </pc:spChg>
      </pc:sldChg>
      <pc:sldChg chg="modSp modNotesTx">
        <pc:chgData name="" userId="03457598f4e76431" providerId="LiveId" clId="{D1EA0041-A14C-4EA0-B080-3E35A22D328E}" dt="2018-08-29T04:23:28.756" v="927" actId="20577"/>
        <pc:sldMkLst>
          <pc:docMk/>
          <pc:sldMk cId="3338931632" sldId="405"/>
        </pc:sldMkLst>
        <pc:spChg chg="mod">
          <ac:chgData name="" userId="03457598f4e76431" providerId="LiveId" clId="{D1EA0041-A14C-4EA0-B080-3E35A22D328E}" dt="2018-08-29T04:19:15.843" v="788"/>
          <ac:spMkLst>
            <pc:docMk/>
            <pc:sldMk cId="3338931632" sldId="405"/>
            <ac:spMk id="3" creationId="{00000000-0000-0000-0000-000000000000}"/>
          </ac:spMkLst>
        </pc:spChg>
      </pc:sldChg>
      <pc:sldChg chg="modNotesTx">
        <pc:chgData name="" userId="03457598f4e76431" providerId="LiveId" clId="{D1EA0041-A14C-4EA0-B080-3E35A22D328E}" dt="2018-08-31T05:42:09.710" v="1930" actId="20577"/>
        <pc:sldMkLst>
          <pc:docMk/>
          <pc:sldMk cId="3485956101" sldId="409"/>
        </pc:sldMkLst>
      </pc:sldChg>
      <pc:sldChg chg="modSp">
        <pc:chgData name="" userId="03457598f4e76431" providerId="LiveId" clId="{D1EA0041-A14C-4EA0-B080-3E35A22D328E}" dt="2018-08-31T05:42:24.769" v="1961" actId="6549"/>
        <pc:sldMkLst>
          <pc:docMk/>
          <pc:sldMk cId="3600830902" sldId="411"/>
        </pc:sldMkLst>
        <pc:spChg chg="mod">
          <ac:chgData name="" userId="03457598f4e76431" providerId="LiveId" clId="{D1EA0041-A14C-4EA0-B080-3E35A22D328E}" dt="2018-08-31T05:42:24.769" v="1961" actId="6549"/>
          <ac:spMkLst>
            <pc:docMk/>
            <pc:sldMk cId="3600830902" sldId="411"/>
            <ac:spMk id="3" creationId="{00000000-0000-0000-0000-000000000000}"/>
          </ac:spMkLst>
        </pc:spChg>
      </pc:sldChg>
      <pc:sldChg chg="modNotesTx">
        <pc:chgData name="" userId="03457598f4e76431" providerId="LiveId" clId="{D1EA0041-A14C-4EA0-B080-3E35A22D328E}" dt="2018-08-31T05:40:07.121" v="1695" actId="6549"/>
        <pc:sldMkLst>
          <pc:docMk/>
          <pc:sldMk cId="3151539590" sldId="412"/>
        </pc:sldMkLst>
      </pc:sldChg>
      <pc:sldChg chg="modSp">
        <pc:chgData name="" userId="03457598f4e76431" providerId="LiveId" clId="{D1EA0041-A14C-4EA0-B080-3E35A22D328E}" dt="2018-08-29T04:48:33.391" v="1652" actId="6549"/>
        <pc:sldMkLst>
          <pc:docMk/>
          <pc:sldMk cId="1333180243" sldId="413"/>
        </pc:sldMkLst>
        <pc:spChg chg="mod">
          <ac:chgData name="" userId="03457598f4e76431" providerId="LiveId" clId="{D1EA0041-A14C-4EA0-B080-3E35A22D328E}" dt="2018-08-29T04:48:33.391" v="1652" actId="6549"/>
          <ac:spMkLst>
            <pc:docMk/>
            <pc:sldMk cId="1333180243" sldId="413"/>
            <ac:spMk id="7" creationId="{00000000-0000-0000-0000-000000000000}"/>
          </ac:spMkLst>
        </pc:spChg>
      </pc:sldChg>
    </pc:docChg>
  </pc:docChgLst>
  <pc:docChgLst>
    <pc:chgData name="Nocksoly Acevedo" userId="03457598f4e76431" providerId="LiveId" clId="{D8FD57A3-BEA2-46CA-A090-C7635BA53B84}"/>
    <pc:docChg chg="modSld">
      <pc:chgData name="Nocksoly Acevedo" userId="03457598f4e76431" providerId="LiveId" clId="{D8FD57A3-BEA2-46CA-A090-C7635BA53B84}" dt="2018-09-06T04:53:14.800" v="3" actId="113"/>
      <pc:docMkLst>
        <pc:docMk/>
      </pc:docMkLst>
      <pc:sldChg chg="modNotesTx">
        <pc:chgData name="Nocksoly Acevedo" userId="03457598f4e76431" providerId="LiveId" clId="{D8FD57A3-BEA2-46CA-A090-C7635BA53B84}" dt="2018-09-06T04:53:14.800" v="3" actId="113"/>
        <pc:sldMkLst>
          <pc:docMk/>
          <pc:sldMk cId="2627677949" sldId="346"/>
        </pc:sldMkLst>
      </pc:sldChg>
      <pc:sldChg chg="modNotesTx">
        <pc:chgData name="Nocksoly Acevedo" userId="03457598f4e76431" providerId="LiveId" clId="{D8FD57A3-BEA2-46CA-A090-C7635BA53B84}" dt="2018-09-06T04:53:03.281" v="1" actId="113"/>
        <pc:sldMkLst>
          <pc:docMk/>
          <pc:sldMk cId="3151539590" sldId="412"/>
        </pc:sldMkLst>
      </pc:sldChg>
    </pc:docChg>
  </pc:docChgLst>
  <pc:docChgLst>
    <pc:chgData name="Nocksoly Acevedo" userId="03457598f4e76431" providerId="LiveId" clId="{20DE89F1-5EA1-45E9-9B02-4BD580E34C12}"/>
    <pc:docChg chg="undo redo custSel modSld">
      <pc:chgData name="Nocksoly Acevedo" userId="03457598f4e76431" providerId="LiveId" clId="{20DE89F1-5EA1-45E9-9B02-4BD580E34C12}" dt="2018-09-06T00:25:24.487" v="5109" actId="20577"/>
      <pc:docMkLst>
        <pc:docMk/>
      </pc:docMkLst>
      <pc:sldChg chg="modSp modNotesTx">
        <pc:chgData name="Nocksoly Acevedo" userId="03457598f4e76431" providerId="LiveId" clId="{20DE89F1-5EA1-45E9-9B02-4BD580E34C12}" dt="2018-09-05T15:23:12.893" v="498" actId="6549"/>
        <pc:sldMkLst>
          <pc:docMk/>
          <pc:sldMk cId="2627677949" sldId="346"/>
        </pc:sldMkLst>
        <pc:spChg chg="mod">
          <ac:chgData name="Nocksoly Acevedo" userId="03457598f4e76431" providerId="LiveId" clId="{20DE89F1-5EA1-45E9-9B02-4BD580E34C12}" dt="2018-09-05T14:45:53.451" v="258" actId="20577"/>
          <ac:spMkLst>
            <pc:docMk/>
            <pc:sldMk cId="2627677949" sldId="346"/>
            <ac:spMk id="4" creationId="{00000000-0000-0000-0000-000000000000}"/>
          </ac:spMkLst>
        </pc:spChg>
      </pc:sldChg>
      <pc:sldChg chg="modSp modNotesTx">
        <pc:chgData name="Nocksoly Acevedo" userId="03457598f4e76431" providerId="LiveId" clId="{20DE89F1-5EA1-45E9-9B02-4BD580E34C12}" dt="2018-09-05T23:08:09.567" v="3963" actId="6549"/>
        <pc:sldMkLst>
          <pc:docMk/>
          <pc:sldMk cId="1290524533" sldId="355"/>
        </pc:sldMkLst>
        <pc:spChg chg="mod">
          <ac:chgData name="Nocksoly Acevedo" userId="03457598f4e76431" providerId="LiveId" clId="{20DE89F1-5EA1-45E9-9B02-4BD580E34C12}" dt="2018-09-05T22:58:32.937" v="3886" actId="20577"/>
          <ac:spMkLst>
            <pc:docMk/>
            <pc:sldMk cId="1290524533" sldId="355"/>
            <ac:spMk id="4" creationId="{00000000-0000-0000-0000-000000000000}"/>
          </ac:spMkLst>
        </pc:spChg>
      </pc:sldChg>
      <pc:sldChg chg="modSp modNotesTx">
        <pc:chgData name="Nocksoly Acevedo" userId="03457598f4e76431" providerId="LiveId" clId="{20DE89F1-5EA1-45E9-9B02-4BD580E34C12}" dt="2018-09-05T20:26:37.284" v="2339" actId="20577"/>
        <pc:sldMkLst>
          <pc:docMk/>
          <pc:sldMk cId="3918742953" sldId="359"/>
        </pc:sldMkLst>
        <pc:spChg chg="mod">
          <ac:chgData name="Nocksoly Acevedo" userId="03457598f4e76431" providerId="LiveId" clId="{20DE89F1-5EA1-45E9-9B02-4BD580E34C12}" dt="2018-09-05T20:26:11.914" v="2338" actId="20577"/>
          <ac:spMkLst>
            <pc:docMk/>
            <pc:sldMk cId="3918742953" sldId="359"/>
            <ac:spMk id="4" creationId="{00000000-0000-0000-0000-000000000000}"/>
          </ac:spMkLst>
        </pc:spChg>
      </pc:sldChg>
      <pc:sldChg chg="modNotesTx">
        <pc:chgData name="Nocksoly Acevedo" userId="03457598f4e76431" providerId="LiveId" clId="{20DE89F1-5EA1-45E9-9B02-4BD580E34C12}" dt="2018-09-05T21:26:11.069" v="2713" actId="20577"/>
        <pc:sldMkLst>
          <pc:docMk/>
          <pc:sldMk cId="3753779428" sldId="360"/>
        </pc:sldMkLst>
      </pc:sldChg>
      <pc:sldChg chg="modSp modNotesTx">
        <pc:chgData name="Nocksoly Acevedo" userId="03457598f4e76431" providerId="LiveId" clId="{20DE89F1-5EA1-45E9-9B02-4BD580E34C12}" dt="2018-09-05T22:13:00.512" v="3431" actId="6549"/>
        <pc:sldMkLst>
          <pc:docMk/>
          <pc:sldMk cId="2700578875" sldId="361"/>
        </pc:sldMkLst>
        <pc:spChg chg="mod">
          <ac:chgData name="Nocksoly Acevedo" userId="03457598f4e76431" providerId="LiveId" clId="{20DE89F1-5EA1-45E9-9B02-4BD580E34C12}" dt="2018-09-05T22:13:00.512" v="3431" actId="6549"/>
          <ac:spMkLst>
            <pc:docMk/>
            <pc:sldMk cId="2700578875" sldId="361"/>
            <ac:spMk id="4" creationId="{00000000-0000-0000-0000-000000000000}"/>
          </ac:spMkLst>
        </pc:spChg>
      </pc:sldChg>
      <pc:sldChg chg="modSp modNotesTx">
        <pc:chgData name="Nocksoly Acevedo" userId="03457598f4e76431" providerId="LiveId" clId="{20DE89F1-5EA1-45E9-9B02-4BD580E34C12}" dt="2018-09-05T15:31:05.649" v="667" actId="20577"/>
        <pc:sldMkLst>
          <pc:docMk/>
          <pc:sldMk cId="2238237110" sldId="363"/>
        </pc:sldMkLst>
        <pc:spChg chg="mod">
          <ac:chgData name="Nocksoly Acevedo" userId="03457598f4e76431" providerId="LiveId" clId="{20DE89F1-5EA1-45E9-9B02-4BD580E34C12}" dt="2018-09-05T15:28:42.035" v="638" actId="20577"/>
          <ac:spMkLst>
            <pc:docMk/>
            <pc:sldMk cId="2238237110" sldId="363"/>
            <ac:spMk id="4" creationId="{00000000-0000-0000-0000-000000000000}"/>
          </ac:spMkLst>
        </pc:spChg>
      </pc:sldChg>
      <pc:sldChg chg="modSp modNotesTx">
        <pc:chgData name="Nocksoly Acevedo" userId="03457598f4e76431" providerId="LiveId" clId="{20DE89F1-5EA1-45E9-9B02-4BD580E34C12}" dt="2018-09-05T15:42:36.682" v="831" actId="20577"/>
        <pc:sldMkLst>
          <pc:docMk/>
          <pc:sldMk cId="2041194121" sldId="364"/>
        </pc:sldMkLst>
        <pc:spChg chg="mod">
          <ac:chgData name="Nocksoly Acevedo" userId="03457598f4e76431" providerId="LiveId" clId="{20DE89F1-5EA1-45E9-9B02-4BD580E34C12}" dt="2018-09-05T15:41:33.687" v="806" actId="6549"/>
          <ac:spMkLst>
            <pc:docMk/>
            <pc:sldMk cId="2041194121" sldId="364"/>
            <ac:spMk id="5" creationId="{00000000-0000-0000-0000-000000000000}"/>
          </ac:spMkLst>
        </pc:spChg>
        <pc:spChg chg="mod">
          <ac:chgData name="Nocksoly Acevedo" userId="03457598f4e76431" providerId="LiveId" clId="{20DE89F1-5EA1-45E9-9B02-4BD580E34C12}" dt="2018-09-05T15:41:56.866" v="823" actId="6549"/>
          <ac:spMkLst>
            <pc:docMk/>
            <pc:sldMk cId="2041194121" sldId="364"/>
            <ac:spMk id="6" creationId="{00000000-0000-0000-0000-000000000000}"/>
          </ac:spMkLst>
        </pc:spChg>
        <pc:spChg chg="mod">
          <ac:chgData name="Nocksoly Acevedo" userId="03457598f4e76431" providerId="LiveId" clId="{20DE89F1-5EA1-45E9-9B02-4BD580E34C12}" dt="2018-09-05T15:41:13.189" v="796" actId="20577"/>
          <ac:spMkLst>
            <pc:docMk/>
            <pc:sldMk cId="2041194121" sldId="364"/>
            <ac:spMk id="7" creationId="{00000000-0000-0000-0000-000000000000}"/>
          </ac:spMkLst>
        </pc:spChg>
      </pc:sldChg>
      <pc:sldChg chg="modNotesTx">
        <pc:chgData name="Nocksoly Acevedo" userId="03457598f4e76431" providerId="LiveId" clId="{20DE89F1-5EA1-45E9-9B02-4BD580E34C12}" dt="2018-09-05T15:33:08.743" v="722" actId="20577"/>
        <pc:sldMkLst>
          <pc:docMk/>
          <pc:sldMk cId="1024516675" sldId="368"/>
        </pc:sldMkLst>
      </pc:sldChg>
      <pc:sldChg chg="modSp modNotesTx">
        <pc:chgData name="Nocksoly Acevedo" userId="03457598f4e76431" providerId="LiveId" clId="{20DE89F1-5EA1-45E9-9B02-4BD580E34C12}" dt="2018-09-05T15:40:42.942" v="793" actId="20577"/>
        <pc:sldMkLst>
          <pc:docMk/>
          <pc:sldMk cId="4265827378" sldId="374"/>
        </pc:sldMkLst>
        <pc:spChg chg="mod">
          <ac:chgData name="Nocksoly Acevedo" userId="03457598f4e76431" providerId="LiveId" clId="{20DE89F1-5EA1-45E9-9B02-4BD580E34C12}" dt="2018-09-05T15:34:08.489" v="732" actId="6549"/>
          <ac:spMkLst>
            <pc:docMk/>
            <pc:sldMk cId="4265827378" sldId="374"/>
            <ac:spMk id="2" creationId="{00000000-0000-0000-0000-000000000000}"/>
          </ac:spMkLst>
        </pc:spChg>
        <pc:spChg chg="mod">
          <ac:chgData name="Nocksoly Acevedo" userId="03457598f4e76431" providerId="LiveId" clId="{20DE89F1-5EA1-45E9-9B02-4BD580E34C12}" dt="2018-09-05T15:34:44.921" v="748" actId="6549"/>
          <ac:spMkLst>
            <pc:docMk/>
            <pc:sldMk cId="4265827378" sldId="374"/>
            <ac:spMk id="3" creationId="{00000000-0000-0000-0000-000000000000}"/>
          </ac:spMkLst>
        </pc:spChg>
      </pc:sldChg>
      <pc:sldChg chg="modSp modNotesTx">
        <pc:chgData name="Nocksoly Acevedo" userId="03457598f4e76431" providerId="LiveId" clId="{20DE89F1-5EA1-45E9-9B02-4BD580E34C12}" dt="2018-09-05T15:59:27.348" v="923" actId="6549"/>
        <pc:sldMkLst>
          <pc:docMk/>
          <pc:sldMk cId="3402956369" sldId="375"/>
        </pc:sldMkLst>
        <pc:spChg chg="mod">
          <ac:chgData name="Nocksoly Acevedo" userId="03457598f4e76431" providerId="LiveId" clId="{20DE89F1-5EA1-45E9-9B02-4BD580E34C12}" dt="2018-09-05T15:52:18.854" v="882" actId="20577"/>
          <ac:spMkLst>
            <pc:docMk/>
            <pc:sldMk cId="3402956369" sldId="375"/>
            <ac:spMk id="3" creationId="{00000000-0000-0000-0000-000000000000}"/>
          </ac:spMkLst>
        </pc:spChg>
      </pc:sldChg>
      <pc:sldChg chg="modSp modNotesTx">
        <pc:chgData name="Nocksoly Acevedo" userId="03457598f4e76431" providerId="LiveId" clId="{20DE89F1-5EA1-45E9-9B02-4BD580E34C12}" dt="2018-09-05T20:20:59.972" v="2217" actId="6549"/>
        <pc:sldMkLst>
          <pc:docMk/>
          <pc:sldMk cId="3320771048" sldId="376"/>
        </pc:sldMkLst>
        <pc:spChg chg="mod">
          <ac:chgData name="Nocksoly Acevedo" userId="03457598f4e76431" providerId="LiveId" clId="{20DE89F1-5EA1-45E9-9B02-4BD580E34C12}" dt="2018-09-05T20:12:29.225" v="2113" actId="20577"/>
          <ac:spMkLst>
            <pc:docMk/>
            <pc:sldMk cId="3320771048" sldId="376"/>
            <ac:spMk id="2" creationId="{00000000-0000-0000-0000-000000000000}"/>
          </ac:spMkLst>
        </pc:spChg>
        <pc:spChg chg="mod">
          <ac:chgData name="Nocksoly Acevedo" userId="03457598f4e76431" providerId="LiveId" clId="{20DE89F1-5EA1-45E9-9B02-4BD580E34C12}" dt="2018-09-05T20:15:06.053" v="2152" actId="20577"/>
          <ac:spMkLst>
            <pc:docMk/>
            <pc:sldMk cId="3320771048" sldId="376"/>
            <ac:spMk id="3" creationId="{00000000-0000-0000-0000-000000000000}"/>
          </ac:spMkLst>
        </pc:spChg>
      </pc:sldChg>
      <pc:sldChg chg="modSp modNotesTx">
        <pc:chgData name="Nocksoly Acevedo" userId="03457598f4e76431" providerId="LiveId" clId="{20DE89F1-5EA1-45E9-9B02-4BD580E34C12}" dt="2018-09-05T20:37:47.335" v="2465" actId="20577"/>
        <pc:sldMkLst>
          <pc:docMk/>
          <pc:sldMk cId="1307185120" sldId="377"/>
        </pc:sldMkLst>
        <pc:spChg chg="mod">
          <ac:chgData name="Nocksoly Acevedo" userId="03457598f4e76431" providerId="LiveId" clId="{20DE89F1-5EA1-45E9-9B02-4BD580E34C12}" dt="2018-09-05T20:27:32.826" v="2357" actId="20577"/>
          <ac:spMkLst>
            <pc:docMk/>
            <pc:sldMk cId="1307185120" sldId="377"/>
            <ac:spMk id="2" creationId="{00000000-0000-0000-0000-000000000000}"/>
          </ac:spMkLst>
        </pc:spChg>
        <pc:spChg chg="mod">
          <ac:chgData name="Nocksoly Acevedo" userId="03457598f4e76431" providerId="LiveId" clId="{20DE89F1-5EA1-45E9-9B02-4BD580E34C12}" dt="2018-09-05T20:29:40.886" v="2400" actId="20577"/>
          <ac:spMkLst>
            <pc:docMk/>
            <pc:sldMk cId="1307185120" sldId="377"/>
            <ac:spMk id="3" creationId="{00000000-0000-0000-0000-000000000000}"/>
          </ac:spMkLst>
        </pc:spChg>
      </pc:sldChg>
      <pc:sldChg chg="modSp modNotesTx">
        <pc:chgData name="Nocksoly Acevedo" userId="03457598f4e76431" providerId="LiveId" clId="{20DE89F1-5EA1-45E9-9B02-4BD580E34C12}" dt="2018-09-05T16:30:32.150" v="1134" actId="20577"/>
        <pc:sldMkLst>
          <pc:docMk/>
          <pc:sldMk cId="2191456005" sldId="380"/>
        </pc:sldMkLst>
        <pc:spChg chg="mod">
          <ac:chgData name="Nocksoly Acevedo" userId="03457598f4e76431" providerId="LiveId" clId="{20DE89F1-5EA1-45E9-9B02-4BD580E34C12}" dt="2018-09-05T16:29:37.055" v="1125" actId="6549"/>
          <ac:spMkLst>
            <pc:docMk/>
            <pc:sldMk cId="2191456005" sldId="380"/>
            <ac:spMk id="5" creationId="{00000000-0000-0000-0000-000000000000}"/>
          </ac:spMkLst>
        </pc:spChg>
        <pc:spChg chg="mod">
          <ac:chgData name="Nocksoly Acevedo" userId="03457598f4e76431" providerId="LiveId" clId="{20DE89F1-5EA1-45E9-9B02-4BD580E34C12}" dt="2018-09-05T16:29:43.601" v="1128" actId="20577"/>
          <ac:spMkLst>
            <pc:docMk/>
            <pc:sldMk cId="2191456005" sldId="380"/>
            <ac:spMk id="7" creationId="{00000000-0000-0000-0000-000000000000}"/>
          </ac:spMkLst>
        </pc:spChg>
      </pc:sldChg>
      <pc:sldChg chg="modSp modNotesTx">
        <pc:chgData name="Nocksoly Acevedo" userId="03457598f4e76431" providerId="LiveId" clId="{20DE89F1-5EA1-45E9-9B02-4BD580E34C12}" dt="2018-09-05T17:11:53.311" v="1352" actId="6549"/>
        <pc:sldMkLst>
          <pc:docMk/>
          <pc:sldMk cId="1749042687" sldId="381"/>
        </pc:sldMkLst>
        <pc:spChg chg="mod">
          <ac:chgData name="Nocksoly Acevedo" userId="03457598f4e76431" providerId="LiveId" clId="{20DE89F1-5EA1-45E9-9B02-4BD580E34C12}" dt="2018-09-05T17:01:17.696" v="1155" actId="6549"/>
          <ac:spMkLst>
            <pc:docMk/>
            <pc:sldMk cId="1749042687" sldId="381"/>
            <ac:spMk id="3" creationId="{00000000-0000-0000-0000-000000000000}"/>
          </ac:spMkLst>
        </pc:spChg>
      </pc:sldChg>
      <pc:sldChg chg="modSp modNotesTx">
        <pc:chgData name="Nocksoly Acevedo" userId="03457598f4e76431" providerId="LiveId" clId="{20DE89F1-5EA1-45E9-9B02-4BD580E34C12}" dt="2018-09-05T19:42:25.016" v="1799" actId="20577"/>
        <pc:sldMkLst>
          <pc:docMk/>
          <pc:sldMk cId="3191899872" sldId="382"/>
        </pc:sldMkLst>
        <pc:spChg chg="mod">
          <ac:chgData name="Nocksoly Acevedo" userId="03457598f4e76431" providerId="LiveId" clId="{20DE89F1-5EA1-45E9-9B02-4BD580E34C12}" dt="2018-09-05T17:46:47.174" v="1669" actId="6549"/>
          <ac:spMkLst>
            <pc:docMk/>
            <pc:sldMk cId="3191899872" sldId="382"/>
            <ac:spMk id="5" creationId="{00000000-0000-0000-0000-000000000000}"/>
          </ac:spMkLst>
        </pc:spChg>
        <pc:spChg chg="mod">
          <ac:chgData name="Nocksoly Acevedo" userId="03457598f4e76431" providerId="LiveId" clId="{20DE89F1-5EA1-45E9-9B02-4BD580E34C12}" dt="2018-09-05T17:47:12.034" v="1678" actId="20577"/>
          <ac:spMkLst>
            <pc:docMk/>
            <pc:sldMk cId="3191899872" sldId="382"/>
            <ac:spMk id="6" creationId="{00000000-0000-0000-0000-000000000000}"/>
          </ac:spMkLst>
        </pc:spChg>
        <pc:spChg chg="mod">
          <ac:chgData name="Nocksoly Acevedo" userId="03457598f4e76431" providerId="LiveId" clId="{20DE89F1-5EA1-45E9-9B02-4BD580E34C12}" dt="2018-09-05T17:46:33.208" v="1666" actId="6549"/>
          <ac:spMkLst>
            <pc:docMk/>
            <pc:sldMk cId="3191899872" sldId="382"/>
            <ac:spMk id="7" creationId="{00000000-0000-0000-0000-000000000000}"/>
          </ac:spMkLst>
        </pc:spChg>
      </pc:sldChg>
      <pc:sldChg chg="modSp modNotesTx">
        <pc:chgData name="Nocksoly Acevedo" userId="03457598f4e76431" providerId="LiveId" clId="{20DE89F1-5EA1-45E9-9B02-4BD580E34C12}" dt="2018-09-05T20:11:17.208" v="2104" actId="113"/>
        <pc:sldMkLst>
          <pc:docMk/>
          <pc:sldMk cId="3439843462" sldId="383"/>
        </pc:sldMkLst>
        <pc:spChg chg="mod">
          <ac:chgData name="Nocksoly Acevedo" userId="03457598f4e76431" providerId="LiveId" clId="{20DE89F1-5EA1-45E9-9B02-4BD580E34C12}" dt="2018-09-05T19:55:09.021" v="2036" actId="6549"/>
          <ac:spMkLst>
            <pc:docMk/>
            <pc:sldMk cId="3439843462" sldId="383"/>
            <ac:spMk id="3" creationId="{00000000-0000-0000-0000-000000000000}"/>
          </ac:spMkLst>
        </pc:spChg>
      </pc:sldChg>
      <pc:sldChg chg="modSp modNotesTx">
        <pc:chgData name="Nocksoly Acevedo" userId="03457598f4e76431" providerId="LiveId" clId="{20DE89F1-5EA1-45E9-9B02-4BD580E34C12}" dt="2018-09-05T20:44:24.363" v="2516" actId="20577"/>
        <pc:sldMkLst>
          <pc:docMk/>
          <pc:sldMk cId="2140562813" sldId="386"/>
        </pc:sldMkLst>
        <pc:spChg chg="mod">
          <ac:chgData name="Nocksoly Acevedo" userId="03457598f4e76431" providerId="LiveId" clId="{20DE89F1-5EA1-45E9-9B02-4BD580E34C12}" dt="2018-09-05T20:43:25.062" v="2515" actId="20577"/>
          <ac:spMkLst>
            <pc:docMk/>
            <pc:sldMk cId="2140562813" sldId="386"/>
            <ac:spMk id="3" creationId="{00000000-0000-0000-0000-000000000000}"/>
          </ac:spMkLst>
        </pc:spChg>
      </pc:sldChg>
      <pc:sldChg chg="modNotesTx">
        <pc:chgData name="Nocksoly Acevedo" userId="03457598f4e76431" providerId="LiveId" clId="{20DE89F1-5EA1-45E9-9B02-4BD580E34C12}" dt="2018-09-05T21:23:49.449" v="2675" actId="6549"/>
        <pc:sldMkLst>
          <pc:docMk/>
          <pc:sldMk cId="502688179" sldId="387"/>
        </pc:sldMkLst>
      </pc:sldChg>
      <pc:sldChg chg="modNotesTx">
        <pc:chgData name="Nocksoly Acevedo" userId="03457598f4e76431" providerId="LiveId" clId="{20DE89F1-5EA1-45E9-9B02-4BD580E34C12}" dt="2018-09-05T22:11:08.766" v="3302" actId="20577"/>
        <pc:sldMkLst>
          <pc:docMk/>
          <pc:sldMk cId="2310127567" sldId="388"/>
        </pc:sldMkLst>
      </pc:sldChg>
      <pc:sldChg chg="modSp modNotesTx">
        <pc:chgData name="Nocksoly Acevedo" userId="03457598f4e76431" providerId="LiveId" clId="{20DE89F1-5EA1-45E9-9B02-4BD580E34C12}" dt="2018-09-05T22:40:14.586" v="3535" actId="6549"/>
        <pc:sldMkLst>
          <pc:docMk/>
          <pc:sldMk cId="766583189" sldId="389"/>
        </pc:sldMkLst>
        <pc:spChg chg="mod">
          <ac:chgData name="Nocksoly Acevedo" userId="03457598f4e76431" providerId="LiveId" clId="{20DE89F1-5EA1-45E9-9B02-4BD580E34C12}" dt="2018-09-05T22:27:41.934" v="3446" actId="6549"/>
          <ac:spMkLst>
            <pc:docMk/>
            <pc:sldMk cId="766583189" sldId="389"/>
            <ac:spMk id="3" creationId="{00000000-0000-0000-0000-000000000000}"/>
          </ac:spMkLst>
        </pc:spChg>
      </pc:sldChg>
      <pc:sldChg chg="modSp modNotesTx">
        <pc:chgData name="Nocksoly Acevedo" userId="03457598f4e76431" providerId="LiveId" clId="{20DE89F1-5EA1-45E9-9B02-4BD580E34C12}" dt="2018-09-05T21:19:30.028" v="2629" actId="20577"/>
        <pc:sldMkLst>
          <pc:docMk/>
          <pc:sldMk cId="940992000" sldId="391"/>
        </pc:sldMkLst>
        <pc:spChg chg="mod">
          <ac:chgData name="Nocksoly Acevedo" userId="03457598f4e76431" providerId="LiveId" clId="{20DE89F1-5EA1-45E9-9B02-4BD580E34C12}" dt="2018-09-05T21:11:37.259" v="2524" actId="20577"/>
          <ac:spMkLst>
            <pc:docMk/>
            <pc:sldMk cId="940992000" sldId="391"/>
            <ac:spMk id="3" creationId="{00000000-0000-0000-0000-000000000000}"/>
          </ac:spMkLst>
        </pc:spChg>
      </pc:sldChg>
      <pc:sldChg chg="modNotesTx">
        <pc:chgData name="Nocksoly Acevedo" userId="03457598f4e76431" providerId="LiveId" clId="{20DE89F1-5EA1-45E9-9B02-4BD580E34C12}" dt="2018-09-05T23:51:04.852" v="4536" actId="20577"/>
        <pc:sldMkLst>
          <pc:docMk/>
          <pc:sldMk cId="726622888" sldId="392"/>
        </pc:sldMkLst>
      </pc:sldChg>
      <pc:sldChg chg="modNotesTx">
        <pc:chgData name="Nocksoly Acevedo" userId="03457598f4e76431" providerId="LiveId" clId="{20DE89F1-5EA1-45E9-9B02-4BD580E34C12}" dt="2018-09-05T21:29:02.071" v="2735" actId="20577"/>
        <pc:sldMkLst>
          <pc:docMk/>
          <pc:sldMk cId="4188168071" sldId="393"/>
        </pc:sldMkLst>
      </pc:sldChg>
      <pc:sldChg chg="modNotesTx">
        <pc:chgData name="Nocksoly Acevedo" userId="03457598f4e76431" providerId="LiveId" clId="{20DE89F1-5EA1-45E9-9B02-4BD580E34C12}" dt="2018-09-05T21:31:02.928" v="2744" actId="20577"/>
        <pc:sldMkLst>
          <pc:docMk/>
          <pc:sldMk cId="2546338233" sldId="394"/>
        </pc:sldMkLst>
      </pc:sldChg>
      <pc:sldChg chg="modSp modNotesTx">
        <pc:chgData name="Nocksoly Acevedo" userId="03457598f4e76431" providerId="LiveId" clId="{20DE89F1-5EA1-45E9-9B02-4BD580E34C12}" dt="2018-09-06T00:08:48.161" v="4828" actId="6549"/>
        <pc:sldMkLst>
          <pc:docMk/>
          <pc:sldMk cId="474831580" sldId="395"/>
        </pc:sldMkLst>
        <pc:spChg chg="mod">
          <ac:chgData name="Nocksoly Acevedo" userId="03457598f4e76431" providerId="LiveId" clId="{20DE89F1-5EA1-45E9-9B02-4BD580E34C12}" dt="2018-09-05T23:52:29.498" v="4540" actId="6549"/>
          <ac:spMkLst>
            <pc:docMk/>
            <pc:sldMk cId="474831580" sldId="395"/>
            <ac:spMk id="2" creationId="{00000000-0000-0000-0000-000000000000}"/>
          </ac:spMkLst>
        </pc:spChg>
        <pc:spChg chg="mod">
          <ac:chgData name="Nocksoly Acevedo" userId="03457598f4e76431" providerId="LiveId" clId="{20DE89F1-5EA1-45E9-9B02-4BD580E34C12}" dt="2018-09-06T00:05:28.057" v="4755" actId="14100"/>
          <ac:spMkLst>
            <pc:docMk/>
            <pc:sldMk cId="474831580" sldId="395"/>
            <ac:spMk id="3" creationId="{00000000-0000-0000-0000-000000000000}"/>
          </ac:spMkLst>
        </pc:spChg>
      </pc:sldChg>
      <pc:sldChg chg="modSp modNotesTx">
        <pc:chgData name="Nocksoly Acevedo" userId="03457598f4e76431" providerId="LiveId" clId="{20DE89F1-5EA1-45E9-9B02-4BD580E34C12}" dt="2018-09-05T23:01:45.709" v="3911" actId="20577"/>
        <pc:sldMkLst>
          <pc:docMk/>
          <pc:sldMk cId="3016455904" sldId="397"/>
        </pc:sldMkLst>
        <pc:spChg chg="mod">
          <ac:chgData name="Nocksoly Acevedo" userId="03457598f4e76431" providerId="LiveId" clId="{20DE89F1-5EA1-45E9-9B02-4BD580E34C12}" dt="2018-09-05T22:40:33.853" v="3537" actId="20577"/>
          <ac:spMkLst>
            <pc:docMk/>
            <pc:sldMk cId="3016455904" sldId="397"/>
            <ac:spMk id="2" creationId="{00000000-0000-0000-0000-000000000000}"/>
          </ac:spMkLst>
        </pc:spChg>
        <pc:spChg chg="mod">
          <ac:chgData name="Nocksoly Acevedo" userId="03457598f4e76431" providerId="LiveId" clId="{20DE89F1-5EA1-45E9-9B02-4BD580E34C12}" dt="2018-09-05T22:43:24.758" v="3547" actId="20577"/>
          <ac:spMkLst>
            <pc:docMk/>
            <pc:sldMk cId="3016455904" sldId="397"/>
            <ac:spMk id="3" creationId="{00000000-0000-0000-0000-000000000000}"/>
          </ac:spMkLst>
        </pc:spChg>
      </pc:sldChg>
      <pc:sldChg chg="modSp modNotesTx">
        <pc:chgData name="Nocksoly Acevedo" userId="03457598f4e76431" providerId="LiveId" clId="{20DE89F1-5EA1-45E9-9B02-4BD580E34C12}" dt="2018-09-05T23:15:35.300" v="4134" actId="6549"/>
        <pc:sldMkLst>
          <pc:docMk/>
          <pc:sldMk cId="2705553061" sldId="399"/>
        </pc:sldMkLst>
        <pc:spChg chg="mod">
          <ac:chgData name="Nocksoly Acevedo" userId="03457598f4e76431" providerId="LiveId" clId="{20DE89F1-5EA1-45E9-9B02-4BD580E34C12}" dt="2018-09-05T23:15:35.300" v="4134" actId="6549"/>
          <ac:spMkLst>
            <pc:docMk/>
            <pc:sldMk cId="2705553061" sldId="399"/>
            <ac:spMk id="5" creationId="{00000000-0000-0000-0000-000000000000}"/>
          </ac:spMkLst>
        </pc:spChg>
      </pc:sldChg>
      <pc:sldChg chg="modNotesTx">
        <pc:chgData name="Nocksoly Acevedo" userId="03457598f4e76431" providerId="LiveId" clId="{20DE89F1-5EA1-45E9-9B02-4BD580E34C12}" dt="2018-09-05T16:19:19.302" v="1061" actId="20577"/>
        <pc:sldMkLst>
          <pc:docMk/>
          <pc:sldMk cId="3040305985" sldId="401"/>
        </pc:sldMkLst>
      </pc:sldChg>
      <pc:sldChg chg="modSp modNotesTx">
        <pc:chgData name="Nocksoly Acevedo" userId="03457598f4e76431" providerId="LiveId" clId="{20DE89F1-5EA1-45E9-9B02-4BD580E34C12}" dt="2018-09-05T16:28:55.684" v="1122" actId="6549"/>
        <pc:sldMkLst>
          <pc:docMk/>
          <pc:sldMk cId="3855149427" sldId="404"/>
        </pc:sldMkLst>
        <pc:spChg chg="mod">
          <ac:chgData name="Nocksoly Acevedo" userId="03457598f4e76431" providerId="LiveId" clId="{20DE89F1-5EA1-45E9-9B02-4BD580E34C12}" dt="2018-09-05T16:26:54.045" v="1097" actId="14100"/>
          <ac:spMkLst>
            <pc:docMk/>
            <pc:sldMk cId="3855149427" sldId="404"/>
            <ac:spMk id="3" creationId="{00000000-0000-0000-0000-000000000000}"/>
          </ac:spMkLst>
        </pc:spChg>
      </pc:sldChg>
      <pc:sldChg chg="modSp modNotesTx">
        <pc:chgData name="Nocksoly Acevedo" userId="03457598f4e76431" providerId="LiveId" clId="{20DE89F1-5EA1-45E9-9B02-4BD580E34C12}" dt="2018-09-05T20:25:32.848" v="2315" actId="6549"/>
        <pc:sldMkLst>
          <pc:docMk/>
          <pc:sldMk cId="3338931632" sldId="405"/>
        </pc:sldMkLst>
        <pc:spChg chg="mod">
          <ac:chgData name="Nocksoly Acevedo" userId="03457598f4e76431" providerId="LiveId" clId="{20DE89F1-5EA1-45E9-9B02-4BD580E34C12}" dt="2018-09-05T20:25:15.357" v="2293" actId="20577"/>
          <ac:spMkLst>
            <pc:docMk/>
            <pc:sldMk cId="3338931632" sldId="405"/>
            <ac:spMk id="3" creationId="{00000000-0000-0000-0000-000000000000}"/>
          </ac:spMkLst>
        </pc:spChg>
      </pc:sldChg>
      <pc:sldChg chg="modSp modNotesTx">
        <pc:chgData name="Nocksoly Acevedo" userId="03457598f4e76431" providerId="LiveId" clId="{20DE89F1-5EA1-45E9-9B02-4BD580E34C12}" dt="2018-09-05T17:46:12.363" v="1662" actId="20577"/>
        <pc:sldMkLst>
          <pc:docMk/>
          <pc:sldMk cId="3332033522" sldId="407"/>
        </pc:sldMkLst>
        <pc:spChg chg="mod">
          <ac:chgData name="Nocksoly Acevedo" userId="03457598f4e76431" providerId="LiveId" clId="{20DE89F1-5EA1-45E9-9B02-4BD580E34C12}" dt="2018-09-05T17:30:39.065" v="1531" actId="14100"/>
          <ac:spMkLst>
            <pc:docMk/>
            <pc:sldMk cId="3332033522" sldId="407"/>
            <ac:spMk id="3" creationId="{00000000-0000-0000-0000-000000000000}"/>
          </ac:spMkLst>
        </pc:spChg>
      </pc:sldChg>
      <pc:sldChg chg="modSp modAnim modNotesTx">
        <pc:chgData name="Nocksoly Acevedo" userId="03457598f4e76431" providerId="LiveId" clId="{20DE89F1-5EA1-45E9-9B02-4BD580E34C12}" dt="2018-09-05T17:28:45.519" v="1475" actId="20577"/>
        <pc:sldMkLst>
          <pc:docMk/>
          <pc:sldMk cId="3485956101" sldId="409"/>
        </pc:sldMkLst>
        <pc:spChg chg="mod">
          <ac:chgData name="Nocksoly Acevedo" userId="03457598f4e76431" providerId="LiveId" clId="{20DE89F1-5EA1-45E9-9B02-4BD580E34C12}" dt="2018-09-05T17:28:45.519" v="1475" actId="20577"/>
          <ac:spMkLst>
            <pc:docMk/>
            <pc:sldMk cId="3485956101" sldId="409"/>
            <ac:spMk id="3" creationId="{00000000-0000-0000-0000-000000000000}"/>
          </ac:spMkLst>
        </pc:spChg>
      </pc:sldChg>
      <pc:sldChg chg="modSp modNotesTx">
        <pc:chgData name="Nocksoly Acevedo" userId="03457598f4e76431" providerId="LiveId" clId="{20DE89F1-5EA1-45E9-9B02-4BD580E34C12}" dt="2018-09-06T00:25:24.487" v="5109" actId="20577"/>
        <pc:sldMkLst>
          <pc:docMk/>
          <pc:sldMk cId="3600830902" sldId="411"/>
        </pc:sldMkLst>
        <pc:spChg chg="mod">
          <ac:chgData name="Nocksoly Acevedo" userId="03457598f4e76431" providerId="LiveId" clId="{20DE89F1-5EA1-45E9-9B02-4BD580E34C12}" dt="2018-09-05T23:16:26.763" v="4151" actId="6549"/>
          <ac:spMkLst>
            <pc:docMk/>
            <pc:sldMk cId="3600830902" sldId="411"/>
            <ac:spMk id="2" creationId="{00000000-0000-0000-0000-000000000000}"/>
          </ac:spMkLst>
        </pc:spChg>
        <pc:spChg chg="mod">
          <ac:chgData name="Nocksoly Acevedo" userId="03457598f4e76431" providerId="LiveId" clId="{20DE89F1-5EA1-45E9-9B02-4BD580E34C12}" dt="2018-09-06T00:16:21.902" v="4904" actId="20577"/>
          <ac:spMkLst>
            <pc:docMk/>
            <pc:sldMk cId="3600830902" sldId="411"/>
            <ac:spMk id="3" creationId="{00000000-0000-0000-0000-000000000000}"/>
          </ac:spMkLst>
        </pc:spChg>
      </pc:sldChg>
      <pc:sldChg chg="modSp modNotesTx">
        <pc:chgData name="Nocksoly Acevedo" userId="03457598f4e76431" providerId="LiveId" clId="{20DE89F1-5EA1-45E9-9B02-4BD580E34C12}" dt="2018-09-05T14:41:14.133" v="64" actId="20577"/>
        <pc:sldMkLst>
          <pc:docMk/>
          <pc:sldMk cId="3151539590" sldId="412"/>
        </pc:sldMkLst>
        <pc:spChg chg="mod">
          <ac:chgData name="Nocksoly Acevedo" userId="03457598f4e76431" providerId="LiveId" clId="{20DE89F1-5EA1-45E9-9B02-4BD580E34C12}" dt="2018-09-05T14:36:48.773" v="35" actId="6549"/>
          <ac:spMkLst>
            <pc:docMk/>
            <pc:sldMk cId="3151539590" sldId="412"/>
            <ac:spMk id="3075" creationId="{00000000-0000-0000-0000-000000000000}"/>
          </ac:spMkLst>
        </pc:spChg>
      </pc:sldChg>
      <pc:sldChg chg="modNotesTx">
        <pc:chgData name="Nocksoly Acevedo" userId="03457598f4e76431" providerId="LiveId" clId="{20DE89F1-5EA1-45E9-9B02-4BD580E34C12}" dt="2018-09-05T23:26:37.618" v="4324" actId="6549"/>
        <pc:sldMkLst>
          <pc:docMk/>
          <pc:sldMk cId="1333180243" sldId="413"/>
        </pc:sldMkLst>
      </pc:sldChg>
      <pc:sldChg chg="modSp modNotesTx">
        <pc:chgData name="Nocksoly Acevedo" userId="03457598f4e76431" providerId="LiveId" clId="{20DE89F1-5EA1-45E9-9B02-4BD580E34C12}" dt="2018-09-06T00:13:32.129" v="4887" actId="6549"/>
        <pc:sldMkLst>
          <pc:docMk/>
          <pc:sldMk cId="2087516200" sldId="414"/>
        </pc:sldMkLst>
        <pc:spChg chg="mod">
          <ac:chgData name="Nocksoly Acevedo" userId="03457598f4e76431" providerId="LiveId" clId="{20DE89F1-5EA1-45E9-9B02-4BD580E34C12}" dt="2018-09-06T00:09:12.415" v="4834" actId="6549"/>
          <ac:spMkLst>
            <pc:docMk/>
            <pc:sldMk cId="2087516200" sldId="414"/>
            <ac:spMk id="2" creationId="{00000000-0000-0000-0000-000000000000}"/>
          </ac:spMkLst>
        </pc:spChg>
        <pc:spChg chg="mod">
          <ac:chgData name="Nocksoly Acevedo" userId="03457598f4e76431" providerId="LiveId" clId="{20DE89F1-5EA1-45E9-9B02-4BD580E34C12}" dt="2018-09-06T00:09:39.816" v="4863" actId="6549"/>
          <ac:spMkLst>
            <pc:docMk/>
            <pc:sldMk cId="2087516200" sldId="414"/>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1" y="0"/>
            <a:ext cx="2982913"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1027" name="Rectangle 3"/>
          <p:cNvSpPr>
            <a:spLocks noGrp="1" noChangeArrowheads="1"/>
          </p:cNvSpPr>
          <p:nvPr>
            <p:ph type="dt" sz="quarter" idx="1"/>
          </p:nvPr>
        </p:nvSpPr>
        <p:spPr bwMode="auto">
          <a:xfrm>
            <a:off x="3900489" y="0"/>
            <a:ext cx="2981325"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dirty="0"/>
          </a:p>
        </p:txBody>
      </p:sp>
      <p:sp>
        <p:nvSpPr>
          <p:cNvPr id="1028" name="Rectangle 4"/>
          <p:cNvSpPr>
            <a:spLocks noGrp="1" noChangeArrowheads="1"/>
          </p:cNvSpPr>
          <p:nvPr>
            <p:ph type="ftr" sz="quarter" idx="2"/>
          </p:nvPr>
        </p:nvSpPr>
        <p:spPr bwMode="auto">
          <a:xfrm>
            <a:off x="1" y="8831265"/>
            <a:ext cx="2982913"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1029" name="Rectangle 5"/>
          <p:cNvSpPr>
            <a:spLocks noGrp="1" noChangeArrowheads="1"/>
          </p:cNvSpPr>
          <p:nvPr>
            <p:ph type="sldNum" sz="quarter" idx="3"/>
          </p:nvPr>
        </p:nvSpPr>
        <p:spPr bwMode="auto">
          <a:xfrm>
            <a:off x="3900489" y="8831265"/>
            <a:ext cx="2981325"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86B331E5-0968-4AEF-92A4-80ACF7B5DF42}" type="slidenum">
              <a:rPr lang="en-US"/>
              <a:pPr>
                <a:defRPr/>
              </a:pPr>
              <a:t>‹#›</a:t>
            </a:fld>
            <a:endParaRPr lang="en-US" dirty="0"/>
          </a:p>
        </p:txBody>
      </p:sp>
    </p:spTree>
    <p:extLst>
      <p:ext uri="{BB962C8B-B14F-4D97-AF65-F5344CB8AC3E}">
        <p14:creationId xmlns:p14="http://schemas.microsoft.com/office/powerpoint/2010/main" val="3829790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82913"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79875" name="Rectangle 3"/>
          <p:cNvSpPr>
            <a:spLocks noGrp="1" noChangeArrowheads="1"/>
          </p:cNvSpPr>
          <p:nvPr>
            <p:ph type="dt" idx="1"/>
          </p:nvPr>
        </p:nvSpPr>
        <p:spPr bwMode="auto">
          <a:xfrm>
            <a:off x="3900489" y="0"/>
            <a:ext cx="2981325"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dirty="0"/>
          </a:p>
        </p:txBody>
      </p:sp>
      <p:sp>
        <p:nvSpPr>
          <p:cNvPr id="17412" name="Rectangle 4"/>
          <p:cNvSpPr>
            <a:spLocks noGrp="1" noRot="1" noChangeAspect="1" noChangeArrowheads="1" noTextEdit="1"/>
          </p:cNvSpPr>
          <p:nvPr>
            <p:ph type="sldImg" idx="2"/>
          </p:nvPr>
        </p:nvSpPr>
        <p:spPr bwMode="auto">
          <a:xfrm>
            <a:off x="2982914" y="696913"/>
            <a:ext cx="2782886" cy="2087165"/>
          </a:xfrm>
          <a:prstGeom prst="rect">
            <a:avLst/>
          </a:prstGeom>
          <a:noFill/>
          <a:ln w="9525">
            <a:solidFill>
              <a:srgbClr val="000000"/>
            </a:solidFill>
            <a:miter lim="800000"/>
            <a:headEnd/>
            <a:tailEnd/>
          </a:ln>
        </p:spPr>
      </p:sp>
      <p:sp>
        <p:nvSpPr>
          <p:cNvPr id="79877" name="Rectangle 5"/>
          <p:cNvSpPr>
            <a:spLocks noGrp="1" noChangeArrowheads="1"/>
          </p:cNvSpPr>
          <p:nvPr>
            <p:ph type="body" sz="quarter" idx="3"/>
          </p:nvPr>
        </p:nvSpPr>
        <p:spPr bwMode="auto">
          <a:xfrm>
            <a:off x="917576" y="2895600"/>
            <a:ext cx="5046663" cy="5867399"/>
          </a:xfrm>
          <a:prstGeom prst="rect">
            <a:avLst/>
          </a:prstGeom>
          <a:noFill/>
          <a:ln>
            <a:noFill/>
          </a:ln>
          <a:extLst/>
        </p:spPr>
        <p:txBody>
          <a:bodyPr vert="horz" wrap="square" lIns="92446" tIns="46223" rIns="92446" bIns="46223"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9878" name="Rectangle 6"/>
          <p:cNvSpPr>
            <a:spLocks noGrp="1" noChangeArrowheads="1"/>
          </p:cNvSpPr>
          <p:nvPr>
            <p:ph type="ftr" sz="quarter" idx="4"/>
          </p:nvPr>
        </p:nvSpPr>
        <p:spPr bwMode="auto">
          <a:xfrm>
            <a:off x="1" y="8831265"/>
            <a:ext cx="2982913"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79879" name="Rectangle 7"/>
          <p:cNvSpPr>
            <a:spLocks noGrp="1" noChangeArrowheads="1"/>
          </p:cNvSpPr>
          <p:nvPr>
            <p:ph type="sldNum" sz="quarter" idx="5"/>
          </p:nvPr>
        </p:nvSpPr>
        <p:spPr bwMode="auto">
          <a:xfrm>
            <a:off x="3900489" y="8831265"/>
            <a:ext cx="2981325"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96FBA243-26B8-481D-8325-B438EAAEE84C}" type="slidenum">
              <a:rPr lang="en-US"/>
              <a:pPr>
                <a:defRPr/>
              </a:pPr>
              <a:t>‹#›</a:t>
            </a:fld>
            <a:endParaRPr lang="en-US" dirty="0"/>
          </a:p>
        </p:txBody>
      </p:sp>
    </p:spTree>
    <p:extLst>
      <p:ext uri="{BB962C8B-B14F-4D97-AF65-F5344CB8AC3E}">
        <p14:creationId xmlns:p14="http://schemas.microsoft.com/office/powerpoint/2010/main" val="16438072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ES_tradnl" sz="1600" noProof="0" dirty="0" smtClean="0"/>
              <a:t>En esta presentación, comenzaremos a cultivar sus habilidades para comunicar los resultados y conclusiones de la investigación a una audiencia</a:t>
            </a:r>
            <a:r>
              <a:rPr lang="es-ES_tradnl" sz="1600" baseline="0" noProof="0" dirty="0" smtClean="0"/>
              <a:t> </a:t>
            </a:r>
            <a:r>
              <a:rPr lang="es-ES_tradnl" sz="1600" noProof="0" dirty="0" smtClean="0"/>
              <a:t>no técnica.  Hablaremos</a:t>
            </a:r>
            <a:r>
              <a:rPr lang="es-ES_tradnl" sz="1600" baseline="0" noProof="0" dirty="0" smtClean="0"/>
              <a:t> </a:t>
            </a:r>
            <a:r>
              <a:rPr lang="es-ES_tradnl" sz="1600" noProof="0" dirty="0" smtClean="0"/>
              <a:t>sobre cómo elaborar</a:t>
            </a:r>
            <a:r>
              <a:rPr lang="es-ES_tradnl" sz="1600" baseline="0" noProof="0" dirty="0" smtClean="0"/>
              <a:t> </a:t>
            </a:r>
            <a:r>
              <a:rPr lang="es-ES_tradnl" sz="1600" noProof="0" dirty="0" smtClean="0"/>
              <a:t>un argumento para una audiencia política, cómo pasar lógicamente de datos y evidencia a recomendaciones </a:t>
            </a:r>
            <a:r>
              <a:rPr lang="es-ES_tradnl" sz="1600" b="0" noProof="0" dirty="0" smtClean="0"/>
              <a:t>que surgen </a:t>
            </a:r>
            <a:r>
              <a:rPr lang="es-ES_tradnl" sz="1600" noProof="0" dirty="0" smtClean="0"/>
              <a:t>de esa evidencia.  El poderoso vínculo existente los datos y recomendaciones son las conclusiones.</a:t>
            </a:r>
            <a:endParaRPr lang="es-ES_tradnl" sz="1600" noProof="0" dirty="0"/>
          </a:p>
        </p:txBody>
      </p:sp>
      <p:sp>
        <p:nvSpPr>
          <p:cNvPr id="4" name="Slide Number Placeholder 3"/>
          <p:cNvSpPr>
            <a:spLocks noGrp="1"/>
          </p:cNvSpPr>
          <p:nvPr>
            <p:ph type="sldNum" sz="quarter" idx="10"/>
          </p:nvPr>
        </p:nvSpPr>
        <p:spPr/>
        <p:txBody>
          <a:bodyPr/>
          <a:lstStyle/>
          <a:p>
            <a:pPr>
              <a:defRPr/>
            </a:pPr>
            <a:fld id="{511280F9-105A-4AF5-80B2-62CCC5F7B4AE}" type="slidenum">
              <a:rPr lang="en-US" smtClean="0"/>
              <a:pPr>
                <a:defRPr/>
              </a:pPr>
              <a:t>1</a:t>
            </a:fld>
            <a:endParaRPr lang="en-US" dirty="0"/>
          </a:p>
        </p:txBody>
      </p:sp>
    </p:spTree>
    <p:extLst>
      <p:ext uri="{BB962C8B-B14F-4D97-AF65-F5344CB8AC3E}">
        <p14:creationId xmlns:p14="http://schemas.microsoft.com/office/powerpoint/2010/main" val="1245456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Otra parte importante del mensaje es explicar </a:t>
            </a:r>
            <a:r>
              <a:rPr lang="es-NI" baseline="0"/>
              <a:t>las conclusiones</a:t>
            </a:r>
            <a:r>
              <a:rPr lang="es-NI"/>
              <a:t> – o por qué es importante abordar el problema o asunto.  ¿Por qué le importa a su audiencia?</a:t>
            </a:r>
            <a:r>
              <a:rPr lang="en-US" baseline="0" dirty="0"/>
              <a:t> </a:t>
            </a:r>
          </a:p>
          <a:p>
            <a:endParaRPr lang="en-US" baseline="0" dirty="0"/>
          </a:p>
          <a:p>
            <a:r>
              <a:rPr lang="es-NI" baseline="0"/>
              <a:t>Para esta parte del mensaje, los datos pueden ayudar a darle peso a su punto y enmarcar la información de tal manera que resuene en su audiencia.</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10</a:t>
            </a:fld>
            <a:endParaRPr lang="en-US" dirty="0"/>
          </a:p>
        </p:txBody>
      </p:sp>
    </p:spTree>
    <p:extLst>
      <p:ext uri="{BB962C8B-B14F-4D97-AF65-F5344CB8AC3E}">
        <p14:creationId xmlns:p14="http://schemas.microsoft.com/office/powerpoint/2010/main" val="3764538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pPr lvl="1"/>
            <a:r>
              <a:rPr lang="es-NI"/>
              <a:t>Estos son algunos ejemplos del tipo de pregunta en donde los datos pueden ayudarle a responder </a:t>
            </a:r>
            <a:r>
              <a:rPr lang="es-NI" baseline="0"/>
              <a:t>y elaborar </a:t>
            </a:r>
            <a:r>
              <a:rPr lang="es-NI"/>
              <a:t>mejor las aseveraciones de las conclusiones</a:t>
            </a:r>
            <a:r>
              <a:rPr lang="en-US" baseline="0" dirty="0"/>
              <a:t>. </a:t>
            </a:r>
          </a:p>
          <a:p>
            <a:pPr lvl="1"/>
            <a:endParaRPr lang="en-US" baseline="0" dirty="0"/>
          </a:p>
          <a:p>
            <a:r>
              <a:rPr lang="en-US" dirty="0"/>
              <a:t>- </a:t>
            </a:r>
            <a:r>
              <a:rPr lang="es-NI"/>
              <a:t>¿Cómo afecta la salud, sociedad u otros resultados?</a:t>
            </a:r>
            <a:r>
              <a:rPr lang="en-US" dirty="0"/>
              <a:t> – </a:t>
            </a:r>
            <a:r>
              <a:rPr lang="es-NI"/>
              <a:t>Por ejemplo, su audiencia pudiese</a:t>
            </a:r>
            <a:r>
              <a:rPr lang="es-NI" baseline="0"/>
              <a:t> </a:t>
            </a:r>
            <a:r>
              <a:rPr lang="es-NI"/>
              <a:t>no estar muy interesada en temas ambientales,</a:t>
            </a:r>
            <a:r>
              <a:rPr lang="es-NI" baseline="0"/>
              <a:t> </a:t>
            </a:r>
            <a:r>
              <a:rPr lang="es-NI"/>
              <a:t>pero si aprecian la magnitud de los efectos en la salud de los niños, puede motivarse</a:t>
            </a:r>
            <a:r>
              <a:rPr lang="en-US" baseline="0" dirty="0"/>
              <a:t>. </a:t>
            </a:r>
            <a:endParaRPr lang="en-US" dirty="0"/>
          </a:p>
          <a:p>
            <a:pPr marL="171450" indent="-171450">
              <a:buFontTx/>
              <a:buChar char="-"/>
            </a:pPr>
            <a:r>
              <a:rPr lang="es-NI"/>
              <a:t>¿Qué relación</a:t>
            </a:r>
            <a:r>
              <a:rPr lang="es-NI" baseline="0"/>
              <a:t> tiene con</a:t>
            </a:r>
            <a:r>
              <a:rPr lang="es-NI"/>
              <a:t> las metas y compromisos?</a:t>
            </a:r>
            <a:r>
              <a:rPr lang="en-US" dirty="0"/>
              <a:t>– </a:t>
            </a:r>
            <a:r>
              <a:rPr lang="es-NI"/>
              <a:t>Su audiencia probablemente se haya comprometido con las metas globales o nacionales. Al recordarle que estos indicadores también pueden ser de ayuda demuestra por qué es importante abordar su problema. (Recordemos que nuestro objetivo es reducir las necesidades no satisfechas en un 10% en los próximos 5 años y el abordaje de este problema, nos ayudará a llegar a ese punto)</a:t>
            </a:r>
          </a:p>
          <a:p>
            <a:pPr marL="171450" indent="-171450">
              <a:buFontTx/>
              <a:buChar char="-"/>
            </a:pPr>
            <a:r>
              <a:rPr lang="es-NI"/>
              <a:t>¿Cómo se compara la situación igual con los principios y valores establecidos? Su audiencia podría caracterizarse</a:t>
            </a:r>
            <a:r>
              <a:rPr lang="es-NI" baseline="0"/>
              <a:t> </a:t>
            </a:r>
            <a:r>
              <a:rPr lang="es-NI"/>
              <a:t>por prestar atención a ciertos temas y tener ciertos valores.  Recordarles </a:t>
            </a:r>
            <a:r>
              <a:rPr lang="es-NI" baseline="0"/>
              <a:t>esto.</a:t>
            </a:r>
            <a:endParaRPr lang="es-NI"/>
          </a:p>
          <a:p>
            <a:pPr marL="171450" indent="-171450">
              <a:buFontTx/>
              <a:buChar char="-"/>
            </a:pPr>
            <a:r>
              <a:rPr lang="es-NI"/>
              <a:t>¿Qué efecto tiene en los costos o ahorros? ¿Puede</a:t>
            </a:r>
            <a:r>
              <a:rPr lang="es-NI" baseline="0"/>
              <a:t> decirle a su audiencia </a:t>
            </a:r>
            <a:r>
              <a:rPr lang="es-NI"/>
              <a:t>cómo se relaciona este problema con las finanzas? ¿Cuánto dinero se desperdicia por este problema? ¿Cuánta productividad se pierde?  Los temas de dinero a menudo tienen</a:t>
            </a:r>
            <a:r>
              <a:rPr lang="es-NI" baseline="0"/>
              <a:t> mucho impacto en los t</a:t>
            </a:r>
            <a:r>
              <a:rPr lang="es-NI"/>
              <a:t>omadores de decisiones.</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11</a:t>
            </a:fld>
            <a:endParaRPr lang="en-US" dirty="0"/>
          </a:p>
        </p:txBody>
      </p:sp>
    </p:spTree>
    <p:extLst>
      <p:ext uri="{BB962C8B-B14F-4D97-AF65-F5344CB8AC3E}">
        <p14:creationId xmlns:p14="http://schemas.microsoft.com/office/powerpoint/2010/main" val="2634010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Aquí tenemos un ejemplo de cómo</a:t>
            </a:r>
            <a:r>
              <a:rPr lang="es-NI" baseline="0"/>
              <a:t> la utilización de los</a:t>
            </a:r>
            <a:r>
              <a:rPr lang="es-NI"/>
              <a:t> datos ayuda a explicar las conclusiones de un problema.</a:t>
            </a:r>
          </a:p>
          <a:p>
            <a:endParaRPr lang="en-US" baseline="0" dirty="0"/>
          </a:p>
          <a:p>
            <a:r>
              <a:rPr lang="es-NI" baseline="0"/>
              <a:t>Esta información fue extraída de una presentación realizada por una participante del entrenamiento ofrecido por el PRB.   Ella estaba tratando de generar atención al problema del bajo nivel de conocimiento sobre salud sexual y reproductiva entre las adolescentes en Ghana.</a:t>
            </a:r>
          </a:p>
          <a:p>
            <a:endParaRPr lang="en-US" baseline="0" dirty="0"/>
          </a:p>
          <a:p>
            <a:r>
              <a:rPr lang="es-NI" baseline="0"/>
              <a:t>La información y los datos que nos proporciona demuestran los efectos de esta falta de conocimiento y nos da una </a:t>
            </a:r>
            <a:r>
              <a:rPr lang="es-NI" b="1" baseline="0"/>
              <a:t>idea</a:t>
            </a:r>
            <a:r>
              <a:rPr lang="es-NI" baseline="0"/>
              <a:t> del por qué es importante abordar este problema.</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12</a:t>
            </a:fld>
            <a:endParaRPr lang="en-US" dirty="0"/>
          </a:p>
        </p:txBody>
      </p:sp>
    </p:spTree>
    <p:extLst>
      <p:ext uri="{BB962C8B-B14F-4D97-AF65-F5344CB8AC3E}">
        <p14:creationId xmlns:p14="http://schemas.microsoft.com/office/powerpoint/2010/main" val="295238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Los datos de esta diapositiva provienen de una reseña</a:t>
            </a:r>
            <a:r>
              <a:rPr lang="es-NI" baseline="0" dirty="0"/>
              <a:t> de </a:t>
            </a:r>
            <a:r>
              <a:rPr lang="es-NI" dirty="0"/>
              <a:t>política escrita por un aprendiz del PRB.  Ella plantea</a:t>
            </a:r>
            <a:r>
              <a:rPr lang="es-NI" baseline="0" dirty="0"/>
              <a:t> el caso que </a:t>
            </a:r>
            <a:r>
              <a:rPr lang="es-NI" dirty="0"/>
              <a:t>es importante abordar la VPI en el contexto del VIH en África Subsahariana.</a:t>
            </a:r>
          </a:p>
          <a:p>
            <a:endParaRPr lang="es-NI" dirty="0"/>
          </a:p>
          <a:p>
            <a:r>
              <a:rPr lang="es-NI" baseline="0" dirty="0"/>
              <a:t>Para darle contexto al problema, nos hace saber que las mujeres jóvenes representan una gran proporción de los casos con VIH en SSA y que también una gran parte de la mujeres en SSA han experimentado VPI.</a:t>
            </a:r>
          </a:p>
          <a:p>
            <a:endParaRPr lang="es-NI" baseline="0" dirty="0"/>
          </a:p>
          <a:p>
            <a:r>
              <a:rPr lang="es-NI" baseline="0" dirty="0"/>
              <a:t>Entonces para darnos una mejor idea de cómo están vinculados y por qué debe abordarse la VPI en el contexto del VIH, nos proporciona datos para que la audiencia conozca la relación existente entre la VPI y VIH, las mujeres que experimentan VPI tienen una mayor tasa de infección por VIH.</a:t>
            </a:r>
            <a:endParaRPr lang="en-US" baseline="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13</a:t>
            </a:fld>
            <a:endParaRPr lang="en-US" dirty="0"/>
          </a:p>
        </p:txBody>
      </p:sp>
    </p:spTree>
    <p:extLst>
      <p:ext uri="{BB962C8B-B14F-4D97-AF65-F5344CB8AC3E}">
        <p14:creationId xmlns:p14="http://schemas.microsoft.com/office/powerpoint/2010/main" val="568748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pPr marL="0" lvl="1"/>
            <a:r>
              <a:rPr lang="es-ES_tradnl" sz="1200" kern="1200" noProof="0" dirty="0" smtClean="0">
                <a:solidFill>
                  <a:schemeClr val="tx1"/>
                </a:solidFill>
                <a:latin typeface="Arial" charset="0"/>
                <a:ea typeface="ＭＳ Ｐゴシック" charset="-128"/>
                <a:cs typeface="ＭＳ Ｐゴシック"/>
              </a:rPr>
              <a:t>El último componente de su mensaje será la propuesta de una solución. </a:t>
            </a:r>
            <a:r>
              <a:rPr lang="es-ES_tradnl" sz="1200" kern="1200" baseline="0" noProof="0" dirty="0" smtClean="0">
                <a:solidFill>
                  <a:schemeClr val="tx1"/>
                </a:solidFill>
                <a:latin typeface="Arial" charset="0"/>
                <a:ea typeface="ＭＳ Ｐゴシック" charset="-128"/>
                <a:cs typeface="ＭＳ Ｐゴシック"/>
              </a:rPr>
              <a:t> Incluso </a:t>
            </a:r>
            <a:r>
              <a:rPr lang="es-ES_tradnl" sz="1200" kern="1200" noProof="0" dirty="0" smtClean="0">
                <a:solidFill>
                  <a:schemeClr val="tx1"/>
                </a:solidFill>
                <a:latin typeface="Arial" charset="0"/>
                <a:ea typeface="ＭＳ Ｐゴシック" charset="-128"/>
                <a:cs typeface="ＭＳ Ｐゴシック"/>
              </a:rPr>
              <a:t>aquí, la evidencia puede ayudarnos a tener un caso sólido garantizándole a la audiencia que su sugerencia</a:t>
            </a:r>
            <a:r>
              <a:rPr lang="es-ES_tradnl" sz="1200" kern="1200" baseline="0" noProof="0" dirty="0" smtClean="0">
                <a:solidFill>
                  <a:schemeClr val="tx1"/>
                </a:solidFill>
                <a:latin typeface="Arial" charset="0"/>
                <a:ea typeface="ＭＳ Ｐゴシック" charset="-128"/>
                <a:cs typeface="ＭＳ Ｐゴシック"/>
              </a:rPr>
              <a:t> es </a:t>
            </a:r>
            <a:r>
              <a:rPr lang="es-ES_tradnl" sz="1200" b="1" kern="1200" baseline="0" noProof="0" dirty="0" smtClean="0">
                <a:solidFill>
                  <a:schemeClr val="tx1"/>
                </a:solidFill>
                <a:latin typeface="Arial" charset="0"/>
                <a:ea typeface="ＭＳ Ｐゴシック" charset="-128"/>
                <a:cs typeface="ＭＳ Ｐゴシック"/>
              </a:rPr>
              <a:t>viable</a:t>
            </a:r>
            <a:r>
              <a:rPr lang="es-ES_tradnl" sz="1200" kern="1200" baseline="0" noProof="0" dirty="0" smtClean="0">
                <a:solidFill>
                  <a:schemeClr val="tx1"/>
                </a:solidFill>
                <a:latin typeface="Arial" charset="0"/>
                <a:ea typeface="ＭＳ Ｐゴシック" charset="-128"/>
                <a:cs typeface="ＭＳ Ｐゴシック"/>
              </a:rPr>
              <a:t>, posiblemente funcione y tiene b</a:t>
            </a:r>
            <a:r>
              <a:rPr lang="es-ES_tradnl" sz="1200" kern="1200" noProof="0" dirty="0" smtClean="0">
                <a:solidFill>
                  <a:schemeClr val="tx1"/>
                </a:solidFill>
                <a:latin typeface="Arial" charset="0"/>
                <a:ea typeface="ＭＳ Ｐゴシック" charset="-128"/>
                <a:cs typeface="ＭＳ Ｐゴシック"/>
              </a:rPr>
              <a:t>uenos beneficios.</a:t>
            </a:r>
          </a:p>
          <a:p>
            <a:pPr marL="0" lvl="1"/>
            <a:endParaRPr lang="es-ES_tradnl" sz="1200" kern="1200" noProof="0" dirty="0" smtClean="0">
              <a:solidFill>
                <a:schemeClr val="tx1"/>
              </a:solidFill>
              <a:latin typeface="Arial" charset="0"/>
              <a:ea typeface="ＭＳ Ｐゴシック" charset="-128"/>
              <a:cs typeface="ＭＳ Ｐゴシック"/>
            </a:endParaRPr>
          </a:p>
          <a:p>
            <a:pPr marL="0" lvl="1"/>
            <a:r>
              <a:rPr lang="es-ES_tradnl" sz="1200" kern="1200" noProof="0" dirty="0" smtClean="0">
                <a:solidFill>
                  <a:schemeClr val="tx1"/>
                </a:solidFill>
                <a:latin typeface="Arial" charset="0"/>
                <a:ea typeface="ＭＳ Ｐゴシック" charset="-128"/>
                <a:cs typeface="ＭＳ Ｐゴシック"/>
              </a:rPr>
              <a:t>Puede desear</a:t>
            </a:r>
            <a:r>
              <a:rPr lang="es-ES_tradnl" sz="1200" kern="1200" baseline="0" noProof="0" dirty="0" smtClean="0">
                <a:solidFill>
                  <a:schemeClr val="tx1"/>
                </a:solidFill>
                <a:latin typeface="Arial" charset="0"/>
                <a:ea typeface="ＭＳ Ｐゴシック" charset="-128"/>
                <a:cs typeface="ＭＳ Ｐゴシック"/>
              </a:rPr>
              <a:t> proporcionar datos </a:t>
            </a:r>
            <a:r>
              <a:rPr lang="es-ES_tradnl" sz="1200" kern="1200" noProof="0" dirty="0" smtClean="0">
                <a:solidFill>
                  <a:schemeClr val="tx1"/>
                </a:solidFill>
                <a:latin typeface="Arial" charset="0"/>
                <a:ea typeface="ＭＳ Ｐゴシック" charset="-128"/>
                <a:cs typeface="ＭＳ Ｐゴシック"/>
              </a:rPr>
              <a:t>que nos mostrarían por ejemplo lo</a:t>
            </a:r>
            <a:r>
              <a:rPr lang="es-ES_tradnl" sz="1200" kern="1200" baseline="0" noProof="0" dirty="0" smtClean="0">
                <a:solidFill>
                  <a:schemeClr val="tx1"/>
                </a:solidFill>
                <a:latin typeface="Arial" charset="0"/>
                <a:ea typeface="ＭＳ Ｐゴシック" charset="-128"/>
                <a:cs typeface="ＭＳ Ｐゴシック"/>
              </a:rPr>
              <a:t> siguiente </a:t>
            </a:r>
            <a:r>
              <a:rPr lang="es-ES_tradnl" sz="1200" kern="1200" noProof="0" dirty="0" smtClean="0">
                <a:solidFill>
                  <a:schemeClr val="tx1"/>
                </a:solidFill>
                <a:latin typeface="Arial" charset="0"/>
                <a:ea typeface="ＭＳ Ｐゴシック" charset="-128"/>
                <a:cs typeface="ＭＳ Ｐゴシック"/>
              </a:rPr>
              <a:t>:</a:t>
            </a:r>
          </a:p>
          <a:p>
            <a:pPr marL="0" lvl="1"/>
            <a:endParaRPr lang="es-ES_tradnl" noProof="0" dirty="0" smtClean="0"/>
          </a:p>
          <a:p>
            <a:pPr marL="0" lvl="1">
              <a:buFontTx/>
              <a:buChar char="-"/>
            </a:pPr>
            <a:r>
              <a:rPr lang="es-ES_tradnl" noProof="0" dirty="0" smtClean="0"/>
              <a:t>Cuántas vidas se salvarían</a:t>
            </a:r>
          </a:p>
          <a:p>
            <a:pPr marL="0" lvl="1">
              <a:buFontTx/>
              <a:buChar char="-"/>
            </a:pPr>
            <a:r>
              <a:rPr lang="es-ES_tradnl" noProof="0" dirty="0" smtClean="0"/>
              <a:t>Cómo se mejoraría la salud</a:t>
            </a:r>
          </a:p>
          <a:p>
            <a:pPr marL="0" lvl="1">
              <a:buFontTx/>
              <a:buChar char="-"/>
            </a:pPr>
            <a:r>
              <a:rPr lang="es-ES_tradnl" noProof="0" dirty="0" smtClean="0"/>
              <a:t>Cuánto dinero podría ahorrase</a:t>
            </a:r>
          </a:p>
          <a:p>
            <a:pPr marL="0" lvl="1">
              <a:buFontTx/>
              <a:buChar char="-"/>
            </a:pPr>
            <a:r>
              <a:rPr lang="es-ES_tradnl" noProof="0" dirty="0" smtClean="0"/>
              <a:t>Cómo podría aumentarse la productividad</a:t>
            </a:r>
            <a:endParaRPr lang="es-ES_tradnl"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14</a:t>
            </a:fld>
            <a:endParaRPr lang="en-US" dirty="0"/>
          </a:p>
        </p:txBody>
      </p:sp>
    </p:spTree>
    <p:extLst>
      <p:ext uri="{BB962C8B-B14F-4D97-AF65-F5344CB8AC3E}">
        <p14:creationId xmlns:p14="http://schemas.microsoft.com/office/powerpoint/2010/main" val="1091427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Estos son algunos ejemplos de los tipos de preguntas en donde los datos pueden ayudarnos a responder con respecto a la solución</a:t>
            </a:r>
            <a:r>
              <a:rPr lang="es-NI" baseline="0"/>
              <a:t> propuesta.</a:t>
            </a:r>
            <a:endParaRPr lang="es-NI"/>
          </a:p>
          <a:p>
            <a:endParaRPr lang="en-US" baseline="0" dirty="0"/>
          </a:p>
          <a:p>
            <a:pPr marL="171450" indent="-171450">
              <a:buFontTx/>
              <a:buChar char="-"/>
            </a:pPr>
            <a:r>
              <a:rPr lang="es-NI"/>
              <a:t>¿Se ha intentado</a:t>
            </a:r>
            <a:r>
              <a:rPr lang="es-NI" baseline="0"/>
              <a:t> esta anteriormente</a:t>
            </a:r>
            <a:r>
              <a:rPr lang="es-NI"/>
              <a:t>?  Las personas se sienten más seguras a actuar cuando saben que un enfoque ha sido probado antes y tuvo</a:t>
            </a:r>
            <a:r>
              <a:rPr lang="es-NI" baseline="0"/>
              <a:t> </a:t>
            </a:r>
            <a:r>
              <a:rPr lang="es-NI"/>
              <a:t>éxito, ya que es riesgoso ser el primero en probar algo.</a:t>
            </a:r>
          </a:p>
          <a:p>
            <a:pPr marL="171450" indent="-171450">
              <a:buFontTx/>
              <a:buChar char="-"/>
            </a:pPr>
            <a:r>
              <a:rPr lang="es-NI"/>
              <a:t>¿Se lo ha hecho</a:t>
            </a:r>
            <a:r>
              <a:rPr lang="es-NI" baseline="0"/>
              <a:t> </a:t>
            </a:r>
            <a:r>
              <a:rPr lang="es-NI"/>
              <a:t>a gran escala?  Es especialmente reconfortante cuando se han intentado enfoques a gran escala, porque</a:t>
            </a:r>
            <a:r>
              <a:rPr lang="es-NI" baseline="0"/>
              <a:t> </a:t>
            </a:r>
            <a:r>
              <a:rPr lang="es-NI"/>
              <a:t>esto le</a:t>
            </a:r>
            <a:r>
              <a:rPr lang="es-NI" baseline="0"/>
              <a:t> permite a los </a:t>
            </a:r>
            <a:r>
              <a:rPr lang="es-NI"/>
              <a:t>tomadores de decisión </a:t>
            </a:r>
            <a:r>
              <a:rPr lang="es-NI" baseline="0"/>
              <a:t>saber si es más p</a:t>
            </a:r>
            <a:r>
              <a:rPr lang="es-NI"/>
              <a:t>robable que funcione.</a:t>
            </a:r>
          </a:p>
          <a:p>
            <a:pPr marL="171450" indent="-171450">
              <a:buFontTx/>
              <a:buChar char="-"/>
            </a:pPr>
            <a:r>
              <a:rPr lang="es-NI"/>
              <a:t>¿Funcionó? ¿Puede</a:t>
            </a:r>
            <a:r>
              <a:rPr lang="es-NI" baseline="0"/>
              <a:t> brindar </a:t>
            </a:r>
            <a:r>
              <a:rPr lang="es-NI"/>
              <a:t>información sobre la efectividad del enfoque? ¿Por ejemplo, logró llegar a más del</a:t>
            </a:r>
            <a:r>
              <a:rPr lang="es-NI" baseline="0"/>
              <a:t> triple de </a:t>
            </a:r>
            <a:r>
              <a:rPr lang="es-NI"/>
              <a:t>personas en com</a:t>
            </a:r>
            <a:r>
              <a:rPr lang="es-NI" baseline="0"/>
              <a:t>paración con</a:t>
            </a:r>
            <a:r>
              <a:rPr lang="es-NI"/>
              <a:t> el enfoque estándar?</a:t>
            </a:r>
          </a:p>
          <a:p>
            <a:pPr marL="171450" indent="-171450">
              <a:buFontTx/>
              <a:buChar char="-"/>
            </a:pPr>
            <a:r>
              <a:rPr lang="es-NI"/>
              <a:t>¿Cuál es la magnitud de la mejoría? ¿Puede demostrar cuál</a:t>
            </a:r>
            <a:r>
              <a:rPr lang="es-NI" baseline="0"/>
              <a:t> fue </a:t>
            </a:r>
            <a:r>
              <a:rPr lang="es-NI"/>
              <a:t>su efectividad? Este enfoque logró salvar 2.5 veces más recién nacidos que la técnica </a:t>
            </a:r>
            <a:r>
              <a:rPr lang="es-NI" baseline="0"/>
              <a:t>anterior.</a:t>
            </a:r>
            <a:endParaRPr lang="es-NI"/>
          </a:p>
          <a:p>
            <a:pPr marL="171450" indent="-171450">
              <a:buFontTx/>
              <a:buChar char="-"/>
            </a:pPr>
            <a:r>
              <a:rPr lang="es-NI"/>
              <a:t>¿Qué tipo de mejorías se observaron? ¿En el estado de salud? ¿En vidas salvadas? ¿En la eficiencia? ¿En la productividad?  Dar cifras</a:t>
            </a:r>
            <a:r>
              <a:rPr lang="es-NI" baseline="0"/>
              <a:t> cuando </a:t>
            </a:r>
            <a:r>
              <a:rPr lang="es-NI"/>
              <a:t>sea posible.</a:t>
            </a:r>
          </a:p>
          <a:p>
            <a:pPr marL="171450" indent="-171450">
              <a:buFontTx/>
              <a:buChar char="-"/>
            </a:pPr>
            <a:r>
              <a:rPr lang="es-NI"/>
              <a:t>¿Fue rentable? Una vez más, el dinero habla con si solo.  Por consiguiente, siempre que estén disponibles, darle </a:t>
            </a:r>
            <a:r>
              <a:rPr lang="es-NI" baseline="0"/>
              <a:t>a su</a:t>
            </a:r>
            <a:r>
              <a:rPr lang="es-NI"/>
              <a:t> audiencia datos sobre la rentabilidad.  Por ejemplo: actualmente gastamos $5 por cada recién nacido salvado, pero con el nuevo enfoque sólo nos costaría $3 por niño salvado.</a:t>
            </a:r>
          </a:p>
          <a:p>
            <a:pPr marL="0" indent="0">
              <a:buFontTx/>
              <a:buNone/>
            </a:pPr>
            <a:endParaRPr lang="en-US" dirty="0"/>
          </a:p>
          <a:p>
            <a:r>
              <a:rPr lang="es-NI"/>
              <a:t>El tipo de investigación que produce este tipo de información normalmente es mencionada </a:t>
            </a:r>
            <a:r>
              <a:rPr lang="es-NI" b="0"/>
              <a:t>como Investigación en Implementación </a:t>
            </a:r>
            <a:r>
              <a:rPr lang="es-NI"/>
              <a:t>– su investigación que abarca cómo y por qué pueden implementarse</a:t>
            </a:r>
            <a:r>
              <a:rPr lang="es-NI" baseline="0"/>
              <a:t> las </a:t>
            </a:r>
            <a:r>
              <a:rPr lang="es-NI"/>
              <a:t>soluciones de manera efectiva, en lugar de sólo dar las soluciones que funcionan mejor en un entorno investigativo.</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15</a:t>
            </a:fld>
            <a:endParaRPr lang="en-US" dirty="0"/>
          </a:p>
        </p:txBody>
      </p:sp>
    </p:spTree>
    <p:extLst>
      <p:ext uri="{BB962C8B-B14F-4D97-AF65-F5344CB8AC3E}">
        <p14:creationId xmlns:p14="http://schemas.microsoft.com/office/powerpoint/2010/main" val="908522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Ahora veamos un par de ejemplos de cómo los datos pueden ayudarnos a apoyar el caso para la solución propuesta.</a:t>
            </a:r>
          </a:p>
          <a:p>
            <a:endParaRPr lang="en-US" baseline="0" dirty="0"/>
          </a:p>
          <a:p>
            <a:r>
              <a:rPr lang="es-NI" baseline="0"/>
              <a:t>En este ejemplo, la solución propuesta es mejorar la retención escolar para ayudar a frenar el VIH.  Como defensores y expertos, sabemos que permanecer en la escuela casi siempre es una estrategia efectiva para mejorar la salud, incluido el VIH.  Por lo tanto, a menudo se recomiendan políticas y programas para impulsar los logros escolares, pero necesita explicarle a su audiencia el por qué.  Y aquí se presenta un ejemplo de cómo los datos ayudan con esa explicación.</a:t>
            </a:r>
          </a:p>
          <a:p>
            <a:endParaRPr lang="en-US" baseline="0" dirty="0"/>
          </a:p>
          <a:p>
            <a:r>
              <a:rPr lang="es-NI" baseline="0"/>
              <a:t>Aquí los datos de Botsuana presentan un caso sólido para demostrar cómo la educación conduce a una reducción considerable del riesgo a contraer VIH.</a:t>
            </a:r>
          </a:p>
          <a:p>
            <a:endParaRPr lang="en-US" baseline="0" dirty="0"/>
          </a:p>
          <a:p>
            <a:r>
              <a:rPr lang="es-NI" baseline="0"/>
              <a:t>Como una palabra de precaución, usted siempre debe tener cuidado de no confiar demasiado en los resultados de un solo estudio.  En la medida de las posibilidades, intente averiguar si los resultados se mantienen verdaderos de manera más amplia.</a:t>
            </a:r>
            <a:endParaRPr lang="en-US" baseline="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16</a:t>
            </a:fld>
            <a:endParaRPr lang="en-US" dirty="0"/>
          </a:p>
        </p:txBody>
      </p:sp>
    </p:spTree>
    <p:extLst>
      <p:ext uri="{BB962C8B-B14F-4D97-AF65-F5344CB8AC3E}">
        <p14:creationId xmlns:p14="http://schemas.microsoft.com/office/powerpoint/2010/main" val="1965232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Aquí se presenta un ejemplo que se centra en la rentabilidad de la solución propuesta.</a:t>
            </a:r>
          </a:p>
          <a:p>
            <a:endParaRPr lang="en-US" baseline="0" dirty="0"/>
          </a:p>
          <a:p>
            <a:r>
              <a:rPr lang="es-NI" baseline="0"/>
              <a:t>La solución propuesta es ampliar la cobertura a 13 intervenciones para reducir la mortalidad fetal.</a:t>
            </a:r>
          </a:p>
          <a:p>
            <a:endParaRPr lang="en-US" baseline="0" dirty="0"/>
          </a:p>
          <a:p>
            <a:r>
              <a:rPr lang="es-NI" baseline="0"/>
              <a:t>Los datos nos brinda las cifras y apoyo para ver exactamente cuánto costaría este aumento - $1.60 por persona - y también ver qué se lograría – para evitar 5400 muertes fetales en el año 2030.</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17</a:t>
            </a:fld>
            <a:endParaRPr lang="en-US" dirty="0"/>
          </a:p>
        </p:txBody>
      </p:sp>
    </p:spTree>
    <p:extLst>
      <p:ext uri="{BB962C8B-B14F-4D97-AF65-F5344CB8AC3E}">
        <p14:creationId xmlns:p14="http://schemas.microsoft.com/office/powerpoint/2010/main" val="1952643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 este punto, espero haberlo convencido que los datos son importantes para la incidencia y pueden usarse para fortalecer su mensaje.</a:t>
            </a:r>
          </a:p>
          <a:p>
            <a:endParaRPr lang="en-US" baseline="0" dirty="0"/>
          </a:p>
          <a:p>
            <a:r>
              <a:rPr lang="es-NI" baseline="0"/>
              <a:t>Si estás convencido, la siguiente pregunta sería, bien ¿dónde puede encontrarse este tipo de datos o información?</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18</a:t>
            </a:fld>
            <a:endParaRPr lang="en-US" dirty="0"/>
          </a:p>
        </p:txBody>
      </p:sp>
    </p:spTree>
    <p:extLst>
      <p:ext uri="{BB962C8B-B14F-4D97-AF65-F5344CB8AC3E}">
        <p14:creationId xmlns:p14="http://schemas.microsoft.com/office/powerpoint/2010/main" val="3219533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baseline="0"/>
              <a:t>Existen diferentes fuentes y vamos a destacarle algunas de las más comunes.</a:t>
            </a:r>
          </a:p>
          <a:p>
            <a:endParaRPr lang="en-US" baseline="0" dirty="0"/>
          </a:p>
          <a:p>
            <a:pPr marL="171450" indent="-171450">
              <a:buFontTx/>
              <a:buChar char="-"/>
            </a:pPr>
            <a:r>
              <a:rPr lang="es-NI" baseline="0"/>
              <a:t>En primer lugar, tenemos los informes de las encuestas nacionales, dígase como una encuesta sobre el comportamiento de riesgo a nivel nacional o un informe de vigilancia sobre el VIH.</a:t>
            </a:r>
          </a:p>
          <a:p>
            <a:pPr marL="171450" indent="-171450">
              <a:buFontTx/>
              <a:buChar char="-"/>
            </a:pPr>
            <a:r>
              <a:rPr lang="es-NI" baseline="0"/>
              <a:t>También se puede encontrar una gran cantidad de datos en las publicaciones de trabajos investigativos o críticas.</a:t>
            </a:r>
            <a:endParaRPr lang="en-US" baseline="0" dirty="0"/>
          </a:p>
          <a:p>
            <a:pPr marL="171450" indent="-171450">
              <a:buFontTx/>
              <a:buChar char="-"/>
            </a:pPr>
            <a:r>
              <a:rPr lang="es-NI" baseline="0"/>
              <a:t>También hay fichas técnicas o sitios web en línea donde usted puede compilar datos.</a:t>
            </a:r>
          </a:p>
          <a:p>
            <a:pPr marL="171450" indent="-171450">
              <a:buFontTx/>
              <a:buChar char="-"/>
            </a:pPr>
            <a:r>
              <a:rPr lang="es-NI" baseline="0"/>
              <a:t>Informes de unidades de salud (por ejemplo, un hospital puede recopilar datos y redactar un informe anual que brinda datos sobre el tipo de paciente que atendieron, casos vistos, </a:t>
            </a:r>
            <a:r>
              <a:rPr lang="es-NI" baseline="0" err="1"/>
              <a:t>etc</a:t>
            </a:r>
            <a:r>
              <a:rPr lang="es-NI" baseline="0"/>
              <a:t>).</a:t>
            </a:r>
          </a:p>
          <a:p>
            <a:pPr marL="171450" indent="-171450">
              <a:buFontTx/>
              <a:buChar char="-"/>
            </a:pPr>
            <a:r>
              <a:rPr lang="es-NI" baseline="0"/>
              <a:t>Y también existen las evaluaciones de los programas que nos pueden dar una idea si ciertas intervenciones funcionaron o no.</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19</a:t>
            </a:fld>
            <a:endParaRPr lang="en-US" dirty="0"/>
          </a:p>
        </p:txBody>
      </p:sp>
    </p:spTree>
    <p:extLst>
      <p:ext uri="{BB962C8B-B14F-4D97-AF65-F5344CB8AC3E}">
        <p14:creationId xmlns:p14="http://schemas.microsoft.com/office/powerpoint/2010/main" val="1219766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ES_tradnl" noProof="0" dirty="0" smtClean="0"/>
              <a:t>Entonces</a:t>
            </a:r>
            <a:r>
              <a:rPr lang="es-ES_tradnl" baseline="0" noProof="0" dirty="0" smtClean="0"/>
              <a:t> </a:t>
            </a:r>
            <a:r>
              <a:rPr lang="es-ES_tradnl" noProof="0" dirty="0" smtClean="0"/>
              <a:t>la primera pregunta que podría hacer, es "¿por qué utilizar datos para tener</a:t>
            </a:r>
            <a:r>
              <a:rPr lang="es-ES_tradnl" baseline="0" noProof="0" dirty="0" smtClean="0"/>
              <a:t> incidenci</a:t>
            </a:r>
            <a:r>
              <a:rPr lang="es-ES_tradnl" noProof="0" dirty="0" smtClean="0"/>
              <a:t>a política?“</a:t>
            </a:r>
          </a:p>
          <a:p>
            <a:endParaRPr lang="es-ES_tradnl" noProof="0" dirty="0" smtClean="0"/>
          </a:p>
          <a:p>
            <a:r>
              <a:rPr lang="es-ES_tradnl" baseline="0" noProof="0" dirty="0" smtClean="0"/>
              <a:t>Bien comienza con el objetivo, que en esencia es básicamente convencer a los tomadores de decisiones para que cambien lo que están haciendo o tomen una determinada acción.  Entonces, necesitamos </a:t>
            </a:r>
            <a:r>
              <a:rPr lang="es-ES_tradnl" b="0" baseline="0" noProof="0" dirty="0" smtClean="0"/>
              <a:t>pensar cómo podemos </a:t>
            </a:r>
            <a:r>
              <a:rPr lang="es-ES_tradnl" baseline="0" noProof="0" dirty="0" smtClean="0"/>
              <a:t>sonar lo más convincente posible.</a:t>
            </a:r>
          </a:p>
          <a:p>
            <a:endParaRPr lang="es-ES_tradnl" baseline="0" noProof="0" dirty="0" smtClean="0"/>
          </a:p>
          <a:p>
            <a:r>
              <a:rPr lang="es-ES_tradnl" baseline="0" noProof="0" dirty="0" smtClean="0"/>
              <a:t>Muchas veces cuando se trata de incidencia, podríamos pensar que nuestro punto también es obvio para los demás, o si sólo decimos cosas con voz alta y con fuerza, las personas nos creerán.  También en muchos casos, podríamos confiar en anécdotas o historias para explicar un punto (bien esto le sucedió a mi hermano justo el otro día...).  Decir historias es una forma común de comunicación en muchos países. Y esto puede ser útil, pero los datos pueden ayudar a complementar una historia. Y por supuesto es muy apreciado por los donantes y otros socios. </a:t>
            </a:r>
          </a:p>
          <a:p>
            <a:endParaRPr lang="es-ES_tradnl" baseline="0" noProof="0" dirty="0" smtClean="0"/>
          </a:p>
          <a:p>
            <a:r>
              <a:rPr lang="es-ES_tradnl" baseline="0" noProof="0" dirty="0" smtClean="0"/>
              <a:t>Pero estos enfoques no suelen ser los más efectivos.  Necesitamos que los datos apoyen lo que estamos diciendo para que sea más potente.</a:t>
            </a:r>
          </a:p>
          <a:p>
            <a:endParaRPr lang="es-ES_tradnl" baseline="0" noProof="0" dirty="0" smtClean="0"/>
          </a:p>
          <a:p>
            <a:r>
              <a:rPr lang="es-ES_tradnl" baseline="0" noProof="0" dirty="0" smtClean="0"/>
              <a:t>Los datos pueden ser de utilidad para:</a:t>
            </a:r>
          </a:p>
          <a:p>
            <a:endParaRPr lang="es-ES_tradnl" baseline="0" noProof="0" dirty="0" smtClean="0"/>
          </a:p>
          <a:p>
            <a:pPr lvl="1"/>
            <a:r>
              <a:rPr lang="es-ES_tradnl" noProof="0" dirty="0" smtClean="0"/>
              <a:t>-Respaldar su historia o </a:t>
            </a:r>
            <a:r>
              <a:rPr lang="es-ES_tradnl" baseline="0" noProof="0" dirty="0" smtClean="0"/>
              <a:t>puntos con pruebas</a:t>
            </a:r>
            <a:endParaRPr lang="es-ES_tradnl" noProof="0" dirty="0" smtClean="0"/>
          </a:p>
          <a:p>
            <a:pPr lvl="1"/>
            <a:r>
              <a:rPr lang="es-ES_tradnl" noProof="0" dirty="0" smtClean="0"/>
              <a:t>-Superar la parcialidad y opinión de las personas (o sus propias experiencias que podrían diferir</a:t>
            </a:r>
            <a:r>
              <a:rPr lang="es-ES_tradnl" baseline="0" noProof="0" dirty="0" smtClean="0"/>
              <a:t> </a:t>
            </a:r>
            <a:r>
              <a:rPr lang="es-ES_tradnl" noProof="0" dirty="0" smtClean="0"/>
              <a:t>a la suya)</a:t>
            </a:r>
          </a:p>
          <a:p>
            <a:pPr lvl="1"/>
            <a:r>
              <a:rPr lang="es-ES_tradnl" noProof="0" dirty="0" smtClean="0"/>
              <a:t>-El mensaje “llegó a su objetivo" (Wow, es del 70%, no me di cuenta que fuese tan alto!)</a:t>
            </a:r>
          </a:p>
          <a:p>
            <a:pPr lvl="1"/>
            <a:r>
              <a:rPr lang="es-ES_tradnl" noProof="0" dirty="0" smtClean="0"/>
              <a:t>-Dar credibilidad (este es un punto muy importante.  Si no puede respaldar sus afirmaciones con datos, después de cierto tiempo es probable que la gente no confíe en usted.  Hay una cuenta de un promotor keniano, que dejó de ser invitado a ciertos eventos porque era notorio por hacer citas con información errónea que no se basaban en datos reales o evidencias)</a:t>
            </a:r>
            <a:r>
              <a:rPr lang="es-ES_tradnl" baseline="0" noProof="0" dirty="0" smtClean="0"/>
              <a:t>.  </a:t>
            </a:r>
            <a:endParaRPr lang="es-ES_tradnl" noProof="0" dirty="0" smtClean="0"/>
          </a:p>
          <a:p>
            <a:pPr lvl="1"/>
            <a:r>
              <a:rPr lang="es-ES_tradnl" noProof="0" dirty="0" smtClean="0"/>
              <a:t>-Darle confianza a la gente</a:t>
            </a:r>
            <a:r>
              <a:rPr lang="es-ES_tradnl" baseline="0" noProof="0" dirty="0" smtClean="0"/>
              <a:t> </a:t>
            </a:r>
            <a:r>
              <a:rPr lang="es-ES_tradnl" noProof="0" dirty="0" smtClean="0"/>
              <a:t>para actuar, si</a:t>
            </a:r>
            <a:r>
              <a:rPr lang="es-ES_tradnl" baseline="0" noProof="0" dirty="0" smtClean="0"/>
              <a:t> las personas saben</a:t>
            </a:r>
            <a:r>
              <a:rPr lang="es-ES_tradnl" noProof="0" dirty="0" smtClean="0"/>
              <a:t> que es cierto lo que</a:t>
            </a:r>
            <a:r>
              <a:rPr lang="es-ES_tradnl" baseline="0" noProof="0" dirty="0" smtClean="0"/>
              <a:t> l</a:t>
            </a:r>
            <a:r>
              <a:rPr lang="es-ES_tradnl" noProof="0" dirty="0" smtClean="0"/>
              <a:t>es estas contando y no puede refutarlo, es mucho más probable que tomen</a:t>
            </a:r>
            <a:r>
              <a:rPr lang="es-ES_tradnl" baseline="0" noProof="0" dirty="0" smtClean="0"/>
              <a:t> acciones</a:t>
            </a:r>
            <a:r>
              <a:rPr lang="es-ES_tradnl" noProof="0" dirty="0" smtClean="0"/>
              <a:t>.  No quieren verse mal por haber citado información equivocada, por lo tanto si ven</a:t>
            </a:r>
            <a:r>
              <a:rPr lang="es-ES_tradnl" baseline="0" noProof="0" dirty="0" smtClean="0"/>
              <a:t> </a:t>
            </a:r>
            <a:r>
              <a:rPr lang="es-ES_tradnl" noProof="0" dirty="0" smtClean="0"/>
              <a:t>datos contundentes de una fuente confiable, puede sentirse más cómodos para actuar con base en</a:t>
            </a:r>
            <a:r>
              <a:rPr lang="es-ES_tradnl" baseline="0" noProof="0" dirty="0" smtClean="0"/>
              <a:t> ella</a:t>
            </a:r>
            <a:r>
              <a:rPr lang="es-ES_tradnl" noProof="0" dirty="0" smtClean="0"/>
              <a:t>.</a:t>
            </a:r>
            <a:endParaRPr lang="es-ES_tradnl" baseline="0"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a:t>
            </a:fld>
            <a:endParaRPr lang="en-US" dirty="0"/>
          </a:p>
        </p:txBody>
      </p:sp>
    </p:spTree>
    <p:extLst>
      <p:ext uri="{BB962C8B-B14F-4D97-AF65-F5344CB8AC3E}">
        <p14:creationId xmlns:p14="http://schemas.microsoft.com/office/powerpoint/2010/main" val="1040559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Estos son algunos ejemplos de ciertas fuentes comunes de datos a nivel nacional. En su copia digital de estas diapositivas, usted podrá darle clic sobre estas e ir directamente al sitio.</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20</a:t>
            </a:fld>
            <a:endParaRPr lang="en-US" dirty="0"/>
          </a:p>
        </p:txBody>
      </p:sp>
    </p:spTree>
    <p:extLst>
      <p:ext uri="{BB962C8B-B14F-4D97-AF65-F5344CB8AC3E}">
        <p14:creationId xmlns:p14="http://schemas.microsoft.com/office/powerpoint/2010/main" val="11991808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a:t>
            </a:r>
            <a:r>
              <a:rPr lang="es-NI" baseline="0"/>
              <a:t> n</a:t>
            </a:r>
            <a:r>
              <a:rPr lang="es-NI"/>
              <a:t>ivel mundial y otros datos, estos ejemplos del primer grupo son algunas de las otras fuentes de información bien conocidas y respetadas.  Con frecuencia estos informes tienen datos desglosados para cada país.</a:t>
            </a:r>
          </a:p>
          <a:p>
            <a:endParaRPr lang="en-US" baseline="0" dirty="0"/>
          </a:p>
          <a:p>
            <a:r>
              <a:rPr lang="es-NI" baseline="0"/>
              <a:t>Si necesita datos muy específicos, podría encontrarse que existen informes publicados por los Ministerios o Institutos de Investigación nacional.  Incluso si no están publicados, pueden darle acceso a cierto tipo de datos.</a:t>
            </a:r>
          </a:p>
          <a:p>
            <a:endParaRPr lang="en-US" baseline="0" dirty="0"/>
          </a:p>
          <a:p>
            <a:r>
              <a:rPr lang="es-NI" baseline="0"/>
              <a:t>Los ministerios, organización no gubernamentales, sociedad Civil y otros programas ejecutores e intervenciones (o donantes) suelen tener informes y evaluaciones que pueden proporcionarnos información y datos útiles, especialmente si usted está sugiriendo hacer algo similar o ampliar su alcance.</a:t>
            </a:r>
          </a:p>
          <a:p>
            <a:endParaRPr lang="en-US" baseline="0" dirty="0"/>
          </a:p>
          <a:p>
            <a:r>
              <a:rPr lang="es-NI" baseline="0"/>
              <a:t>Con frecuencia, también hay documentos sobre la Mejores Prácticas para ciertos temas.  A veces, incluso puede buscar en google la frase mejores prácticas + su problemática.  </a:t>
            </a:r>
            <a:r>
              <a:rPr lang="es-NI" baseline="0">
                <a:solidFill>
                  <a:srgbClr val="FFFF00"/>
                </a:solidFill>
              </a:rPr>
              <a:t>Al dejarle saber a su audiencia lo que está sugiriendo es una Mejor práctica bien establecida puede prestarle la credibilidad necesaria para sentirse seguros de tomar acción</a:t>
            </a:r>
            <a:r>
              <a:rPr lang="es-NI" baseline="0"/>
              <a:t>.</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21</a:t>
            </a:fld>
            <a:endParaRPr lang="en-US" dirty="0"/>
          </a:p>
        </p:txBody>
      </p:sp>
    </p:spTree>
    <p:extLst>
      <p:ext uri="{BB962C8B-B14F-4D97-AF65-F5344CB8AC3E}">
        <p14:creationId xmlns:p14="http://schemas.microsoft.com/office/powerpoint/2010/main" val="3395948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MX" dirty="0"/>
              <a:t>Para buscar</a:t>
            </a:r>
            <a:r>
              <a:rPr lang="es-MX" baseline="0" dirty="0"/>
              <a:t> </a:t>
            </a:r>
            <a:r>
              <a:rPr lang="es-MX" dirty="0"/>
              <a:t>publicaciones investigativas, una forma es utilizar google o google scholar y emplear algunos términos claves en la búsqueda.</a:t>
            </a:r>
          </a:p>
          <a:p>
            <a:endParaRPr lang="en-US" baseline="0" dirty="0"/>
          </a:p>
          <a:p>
            <a:r>
              <a:rPr lang="es-MX" baseline="0" dirty="0"/>
              <a:t>La base de datos de PubMed también es una excelente fuente de información y usarla es relativamente fácil.  Otra vez, se ingresan los términos de búsqueda y te dará una lista de los artículos relevantes.</a:t>
            </a:r>
          </a:p>
          <a:p>
            <a:endParaRPr lang="en-US" baseline="0" dirty="0"/>
          </a:p>
          <a:p>
            <a:r>
              <a:rPr lang="es-MX" baseline="0" dirty="0"/>
              <a:t>Colaboración Cochrane lleva a cabo revisiones sistemáticas, donde agrupan datos de diferentes estudios. Esto, por lo general, nos da una mejor idea sobre si realmente es recomendable una intervención o un enfoque.  Puede buscarlo directamente en su página web</a:t>
            </a:r>
            <a:r>
              <a:rPr lang="en-US" baseline="0" dirty="0"/>
              <a:t>.</a:t>
            </a:r>
          </a:p>
          <a:p>
            <a:endParaRPr lang="en-US" baseline="0" dirty="0"/>
          </a:p>
          <a:p>
            <a:r>
              <a:rPr lang="es-MX" baseline="0" dirty="0"/>
              <a:t>Y el último recurso llamado HEART, recopila datos e información de diferentes fuentes para darnos una imagen completa del tema que se aborda</a:t>
            </a:r>
            <a:r>
              <a:rPr lang="en-US" baseline="0" dirty="0"/>
              <a:t>. </a:t>
            </a:r>
          </a:p>
          <a:p>
            <a:endParaRPr lang="en-US" baseline="0" dirty="0"/>
          </a:p>
          <a:p>
            <a:r>
              <a:rPr lang="es-MX" baseline="0" dirty="0"/>
              <a:t>Durante el receso, intente entrar a estos sitios web y buscar alguna información.  </a:t>
            </a:r>
            <a:r>
              <a:rPr lang="es-MX" baseline="0" dirty="0" smtClean="0"/>
              <a:t>¡Veamos </a:t>
            </a:r>
            <a:r>
              <a:rPr lang="es-MX" baseline="0" dirty="0"/>
              <a:t>qué puede encontrar</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22</a:t>
            </a:fld>
            <a:endParaRPr lang="en-US" dirty="0"/>
          </a:p>
        </p:txBody>
      </p:sp>
    </p:spTree>
    <p:extLst>
      <p:ext uri="{BB962C8B-B14F-4D97-AF65-F5344CB8AC3E}">
        <p14:creationId xmlns:p14="http://schemas.microsoft.com/office/powerpoint/2010/main" val="3432845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MX"/>
              <a:t>Cuando se trata de datos, es MUY importante que los mire cuidadosamente y </a:t>
            </a:r>
            <a:r>
              <a:rPr lang="es-MX" smtClean="0"/>
              <a:t>haga juicios </a:t>
            </a:r>
            <a:r>
              <a:rPr lang="es-MX" baseline="0"/>
              <a:t>muy </a:t>
            </a:r>
            <a:r>
              <a:rPr lang="es-MX" smtClean="0"/>
              <a:t>razonables </a:t>
            </a:r>
            <a:r>
              <a:rPr lang="es-MX"/>
              <a:t>al</a:t>
            </a:r>
            <a:r>
              <a:rPr lang="es-MX" baseline="0"/>
              <a:t> determinar </a:t>
            </a:r>
            <a:r>
              <a:rPr lang="es-MX"/>
              <a:t>si </a:t>
            </a:r>
            <a:r>
              <a:rPr lang="es-MX" smtClean="0"/>
              <a:t>estos son solidos y </a:t>
            </a:r>
            <a:r>
              <a:rPr lang="es-MX"/>
              <a:t>de buena calidad</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23</a:t>
            </a:fld>
            <a:endParaRPr lang="en-US" dirty="0"/>
          </a:p>
        </p:txBody>
      </p:sp>
    </p:spTree>
    <p:extLst>
      <p:ext uri="{BB962C8B-B14F-4D97-AF65-F5344CB8AC3E}">
        <p14:creationId xmlns:p14="http://schemas.microsoft.com/office/powerpoint/2010/main" val="1886815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Existen 2 tipos principales de datos que vamos a utilizar.</a:t>
            </a:r>
          </a:p>
          <a:p>
            <a:endParaRPr lang="en-US" baseline="0" dirty="0"/>
          </a:p>
          <a:p>
            <a:r>
              <a:rPr lang="es-NI" baseline="0"/>
              <a:t>Primero tenemos los datos cuantitativos – por lo general pensamos en estos como "números duros" – acá es donde conseguimos los números en bruto, porcentajes, tasas, promedios, medios, medianas, etc.</a:t>
            </a:r>
          </a:p>
          <a:p>
            <a:endParaRPr lang="en-US" baseline="0" dirty="0"/>
          </a:p>
          <a:p>
            <a:r>
              <a:rPr lang="es-NI" baseline="0"/>
              <a:t>En segunda instancia tenemos la información cualitativa – esta es la información que proviene de entrevistas, grupos focales, observaciones, etc.  Este tipo de datos pueden incluir citas directas, inferencias extraídas de un colectivo de declaraciones o descripciones.  Muchos estudios investigativos recopilan datos cualitativos de alta calidad de manera sistemática.  Además, puede ofrecernos un poderoso complemento para los números.</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24</a:t>
            </a:fld>
            <a:endParaRPr lang="en-US" dirty="0"/>
          </a:p>
        </p:txBody>
      </p:sp>
    </p:spTree>
    <p:extLst>
      <p:ext uri="{BB962C8B-B14F-4D97-AF65-F5344CB8AC3E}">
        <p14:creationId xmlns:p14="http://schemas.microsoft.com/office/powerpoint/2010/main" val="297314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Ambos tipos de datos son importantes y pueden ayudar a conectar los puntos en su historia – al revelar relaciones, patrones, tendencias, etc.</a:t>
            </a:r>
          </a:p>
          <a:p>
            <a:endParaRPr lang="en-US" baseline="0" dirty="0"/>
          </a:p>
          <a:p>
            <a:r>
              <a:rPr lang="es-NI" baseline="0" dirty="0"/>
              <a:t>Datos cuantitativos usualmente son un buen punto de partida para sentar las bases para su mensaje.</a:t>
            </a:r>
          </a:p>
          <a:p>
            <a:endParaRPr lang="en-US" baseline="0" dirty="0"/>
          </a:p>
          <a:p>
            <a:r>
              <a:rPr lang="es-NI" baseline="0" dirty="0"/>
              <a:t>Los datos cualitativos pueden utilizarse para muchos propósitos.  Pueden ayudarnos a:</a:t>
            </a:r>
          </a:p>
          <a:p>
            <a:endParaRPr lang="en-US" baseline="0" dirty="0"/>
          </a:p>
          <a:p>
            <a:pPr marL="628650" lvl="1" indent="-171450">
              <a:buFontTx/>
              <a:buChar char="-"/>
            </a:pPr>
            <a:r>
              <a:rPr lang="en-US" dirty="0" err="1"/>
              <a:t>Destacar</a:t>
            </a:r>
            <a:r>
              <a:rPr lang="en-US" dirty="0"/>
              <a:t> </a:t>
            </a:r>
            <a:r>
              <a:rPr lang="en-US" dirty="0" err="1"/>
              <a:t>temas</a:t>
            </a:r>
            <a:r>
              <a:rPr lang="en-US" dirty="0"/>
              <a:t> de </a:t>
            </a:r>
            <a:r>
              <a:rPr lang="en-US" dirty="0" err="1"/>
              <a:t>interés</a:t>
            </a:r>
            <a:r>
              <a:rPr lang="en-US" dirty="0"/>
              <a:t>.</a:t>
            </a:r>
          </a:p>
          <a:p>
            <a:pPr marL="628650" lvl="1" indent="-171450">
              <a:buFontTx/>
              <a:buChar char="-"/>
            </a:pPr>
            <a:r>
              <a:rPr lang="es-NI" dirty="0"/>
              <a:t>Informar la recopilación</a:t>
            </a:r>
            <a:r>
              <a:rPr lang="es-NI" baseline="0" dirty="0"/>
              <a:t> </a:t>
            </a:r>
            <a:r>
              <a:rPr lang="es-NI" dirty="0"/>
              <a:t>de datos cuantitativos.</a:t>
            </a:r>
          </a:p>
          <a:p>
            <a:pPr marL="628650" lvl="1" indent="-171450">
              <a:buFontTx/>
              <a:buChar char="-"/>
            </a:pPr>
            <a:r>
              <a:rPr lang="es-NI" dirty="0"/>
              <a:t>Explicar el</a:t>
            </a:r>
            <a:r>
              <a:rPr lang="es-NI" baseline="0" dirty="0"/>
              <a:t> significado de los </a:t>
            </a:r>
            <a:r>
              <a:rPr lang="es-NI" dirty="0"/>
              <a:t>números.</a:t>
            </a:r>
          </a:p>
          <a:p>
            <a:pPr marL="628650" lvl="1" indent="-171450">
              <a:buFontTx/>
              <a:buChar char="-"/>
            </a:pPr>
            <a:r>
              <a:rPr lang="es-NI" dirty="0"/>
              <a:t>Añadir riqueza y contexto a los números.</a:t>
            </a:r>
          </a:p>
          <a:p>
            <a:pPr marL="628650" lvl="1" indent="-171450">
              <a:buFontTx/>
              <a:buChar char="-"/>
            </a:pPr>
            <a:r>
              <a:rPr lang="en-US" dirty="0" err="1"/>
              <a:t>Hacer</a:t>
            </a:r>
            <a:r>
              <a:rPr lang="en-US" dirty="0"/>
              <a:t> que </a:t>
            </a:r>
            <a:r>
              <a:rPr lang="en-US" dirty="0" err="1"/>
              <a:t>los</a:t>
            </a:r>
            <a:r>
              <a:rPr lang="en-US" dirty="0"/>
              <a:t> </a:t>
            </a:r>
            <a:r>
              <a:rPr lang="en-US" dirty="0" err="1"/>
              <a:t>números</a:t>
            </a:r>
            <a:r>
              <a:rPr lang="en-US" baseline="0" dirty="0"/>
              <a:t> </a:t>
            </a:r>
            <a:r>
              <a:rPr lang="en-US" baseline="0" dirty="0" err="1"/>
              <a:t>cobren</a:t>
            </a:r>
            <a:r>
              <a:rPr lang="en-US" baseline="0" dirty="0"/>
              <a:t> </a:t>
            </a:r>
            <a:r>
              <a:rPr lang="en-US" baseline="0" dirty="0" err="1"/>
              <a:t>vida</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25</a:t>
            </a:fld>
            <a:endParaRPr lang="en-US"/>
          </a:p>
        </p:txBody>
      </p:sp>
    </p:spTree>
    <p:extLst>
      <p:ext uri="{BB962C8B-B14F-4D97-AF65-F5344CB8AC3E}">
        <p14:creationId xmlns:p14="http://schemas.microsoft.com/office/powerpoint/2010/main" val="4040734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Puede utilizar estos seis criterios como una lista de verificación para evaluar la calidad de los datos que se está utilizando.</a:t>
            </a:r>
          </a:p>
          <a:p>
            <a:endParaRPr lang="en-US" baseline="0" dirty="0"/>
          </a:p>
          <a:p>
            <a:r>
              <a:rPr lang="es-NI" sz="1200" kern="1200">
                <a:solidFill>
                  <a:schemeClr val="tx1"/>
                </a:solidFill>
                <a:effectLst/>
                <a:latin typeface="Arial" charset="0"/>
                <a:ea typeface="ＭＳ Ｐゴシック" charset="-128"/>
                <a:cs typeface="ＭＳ Ｐゴシック"/>
              </a:rPr>
              <a:t>Una manera de evaluar estos criterios es leer las secciones que contienen los métodos investigativos en los trabajos. También, puede comparar los datos de diferentes fuentes o simplemente aplicar un</a:t>
            </a:r>
            <a:r>
              <a:rPr lang="es-NI" sz="1200" kern="1200" baseline="0">
                <a:solidFill>
                  <a:schemeClr val="tx1"/>
                </a:solidFill>
                <a:effectLst/>
                <a:latin typeface="Arial" charset="0"/>
                <a:ea typeface="ＭＳ Ｐゴシック" charset="-128"/>
                <a:cs typeface="ＭＳ Ｐゴシック"/>
              </a:rPr>
              <a:t> poco</a:t>
            </a:r>
            <a:r>
              <a:rPr lang="es-NI" sz="1200" kern="1200">
                <a:solidFill>
                  <a:schemeClr val="tx1"/>
                </a:solidFill>
                <a:effectLst/>
                <a:latin typeface="Arial" charset="0"/>
                <a:ea typeface="ＭＳ Ｐゴシック" charset="-128"/>
                <a:cs typeface="ＭＳ Ｐゴシック"/>
              </a:rPr>
              <a:t> de sentido común. Por lo general,</a:t>
            </a:r>
            <a:r>
              <a:rPr lang="es-NI" sz="1200" kern="1200" baseline="0">
                <a:solidFill>
                  <a:schemeClr val="tx1"/>
                </a:solidFill>
                <a:effectLst/>
                <a:latin typeface="Arial" charset="0"/>
                <a:ea typeface="ＭＳ Ｐゴシック" charset="-128"/>
                <a:cs typeface="ＭＳ Ｐゴシック"/>
              </a:rPr>
              <a:t> es</a:t>
            </a:r>
            <a:r>
              <a:rPr lang="es-NI" sz="1200" kern="1200">
                <a:solidFill>
                  <a:schemeClr val="tx1"/>
                </a:solidFill>
                <a:effectLst/>
                <a:latin typeface="Arial" charset="0"/>
                <a:ea typeface="ＭＳ Ｐゴシック" charset="-128"/>
                <a:cs typeface="ＭＳ Ｐゴシック"/>
              </a:rPr>
              <a:t> seguro confiar en los datos procedentes de grandes instituciones internacionales o nacionales</a:t>
            </a:r>
            <a:r>
              <a:rPr lang="es-NI" sz="1200" kern="1200" baseline="0">
                <a:solidFill>
                  <a:schemeClr val="tx1"/>
                </a:solidFill>
                <a:effectLst/>
                <a:latin typeface="Arial" charset="0"/>
                <a:ea typeface="ＭＳ Ｐゴシック" charset="-128"/>
                <a:cs typeface="ＭＳ Ｐゴシック"/>
              </a:rPr>
              <a:t> que son</a:t>
            </a:r>
            <a:r>
              <a:rPr lang="es-NI" sz="1200" kern="1200">
                <a:solidFill>
                  <a:schemeClr val="tx1"/>
                </a:solidFill>
                <a:effectLst/>
                <a:latin typeface="Arial" charset="0"/>
                <a:ea typeface="ＭＳ Ｐゴシック" charset="-128"/>
                <a:cs typeface="ＭＳ Ｐゴシック"/>
              </a:rPr>
              <a:t> bien conocidas</a:t>
            </a:r>
            <a:r>
              <a:rPr lang="es-NI" sz="1200" kern="1200" baseline="0">
                <a:solidFill>
                  <a:schemeClr val="tx1"/>
                </a:solidFill>
                <a:effectLst/>
                <a:latin typeface="Arial" charset="0"/>
                <a:ea typeface="ＭＳ Ｐゴシック" charset="-128"/>
                <a:cs typeface="ＭＳ Ｐゴシック"/>
              </a:rPr>
              <a:t> porque </a:t>
            </a:r>
            <a:r>
              <a:rPr lang="es-NI" sz="1200" kern="1200">
                <a:solidFill>
                  <a:schemeClr val="tx1"/>
                </a:solidFill>
                <a:effectLst/>
                <a:latin typeface="Arial" charset="0"/>
                <a:ea typeface="ＭＳ Ｐゴシック" charset="-128"/>
                <a:cs typeface="ＭＳ Ｐゴシック"/>
              </a:rPr>
              <a:t>parte de su misión </a:t>
            </a:r>
            <a:r>
              <a:rPr lang="es-NI" sz="1200" kern="1200" baseline="0">
                <a:solidFill>
                  <a:schemeClr val="tx1"/>
                </a:solidFill>
                <a:effectLst/>
                <a:latin typeface="Arial" charset="0"/>
                <a:ea typeface="ＭＳ Ｐゴシック" charset="-128"/>
                <a:cs typeface="ＭＳ Ｐゴシック"/>
              </a:rPr>
              <a:t>es </a:t>
            </a:r>
            <a:r>
              <a:rPr lang="es-NI" sz="1200" kern="1200">
                <a:solidFill>
                  <a:schemeClr val="tx1"/>
                </a:solidFill>
                <a:effectLst/>
                <a:latin typeface="Arial" charset="0"/>
                <a:ea typeface="ＭＳ Ｐゴシック" charset="-128"/>
                <a:cs typeface="ＭＳ Ｐゴシック"/>
              </a:rPr>
              <a:t>garantizar datos de alta calidad.</a:t>
            </a:r>
          </a:p>
          <a:p>
            <a:endParaRPr lang="en-US" sz="1200" kern="1200" dirty="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Confiabilidad.</a:t>
            </a:r>
            <a:r>
              <a:rPr lang="es-NI" sz="1200" u="none" kern="1200">
                <a:solidFill>
                  <a:schemeClr val="tx1"/>
                </a:solidFill>
                <a:effectLst/>
                <a:latin typeface="Arial" charset="0"/>
                <a:ea typeface="ＭＳ Ｐゴシック" charset="-128"/>
                <a:cs typeface="ＭＳ Ｐゴシック"/>
              </a:rPr>
              <a:t>  Este es el grado en que los datos son consistentes.  Una característica de los datos confiables es que siempre</a:t>
            </a:r>
            <a:r>
              <a:rPr lang="es-NI" sz="1200" u="none" kern="1200" baseline="0">
                <a:solidFill>
                  <a:schemeClr val="tx1"/>
                </a:solidFill>
                <a:effectLst/>
                <a:latin typeface="Arial" charset="0"/>
                <a:ea typeface="ＭＳ Ｐゴシック" charset="-128"/>
                <a:cs typeface="ＭＳ Ｐゴシック"/>
              </a:rPr>
              <a:t> se </a:t>
            </a:r>
            <a:r>
              <a:rPr lang="es-NI" sz="1200" u="none" kern="1200">
                <a:solidFill>
                  <a:schemeClr val="tx1"/>
                </a:solidFill>
                <a:effectLst/>
                <a:latin typeface="Arial" charset="0"/>
                <a:ea typeface="ＭＳ Ｐゴシック" charset="-128"/>
                <a:cs typeface="ＭＳ Ｐゴシック"/>
              </a:rPr>
              <a:t>obtuvieron de la misma forma. Por ejemplo, si está buscando datos de tendencia, ¿se recopilaron de la misma manera todas las</a:t>
            </a:r>
            <a:r>
              <a:rPr lang="es-NI" sz="1200" u="none" kern="1200" baseline="0">
                <a:solidFill>
                  <a:schemeClr val="tx1"/>
                </a:solidFill>
                <a:effectLst/>
                <a:latin typeface="Arial" charset="0"/>
                <a:ea typeface="ＭＳ Ｐゴシック" charset="-128"/>
                <a:cs typeface="ＭＳ Ｐゴシック"/>
              </a:rPr>
              <a:t> veces</a:t>
            </a:r>
            <a:r>
              <a:rPr lang="es-NI" sz="1200" u="none" kern="1200">
                <a:solidFill>
                  <a:schemeClr val="tx1"/>
                </a:solidFill>
                <a:effectLst/>
                <a:latin typeface="Arial" charset="0"/>
                <a:ea typeface="ＭＳ Ｐゴシック" charset="-128"/>
                <a:cs typeface="ＭＳ Ｐゴシック"/>
              </a:rPr>
              <a:t>, usando el mismo instrumento para la encuesta y los mismos parámetros?  De no ser así, por ejemplo no podemos comparar la</a:t>
            </a:r>
            <a:r>
              <a:rPr lang="es-NI" sz="1200" u="none" kern="1200" baseline="0">
                <a:solidFill>
                  <a:schemeClr val="tx1"/>
                </a:solidFill>
                <a:effectLst/>
                <a:latin typeface="Arial" charset="0"/>
                <a:ea typeface="ＭＳ Ｐゴシック" charset="-128"/>
                <a:cs typeface="ＭＳ Ｐゴシック"/>
              </a:rPr>
              <a:t> tasa de las </a:t>
            </a:r>
            <a:r>
              <a:rPr lang="es-NI" sz="1200" u="none" kern="1200">
                <a:solidFill>
                  <a:schemeClr val="tx1"/>
                </a:solidFill>
                <a:effectLst/>
                <a:latin typeface="Arial" charset="0"/>
                <a:ea typeface="ＭＳ Ｐゴシック" charset="-128"/>
                <a:cs typeface="ＭＳ Ｐゴシック"/>
              </a:rPr>
              <a:t>pruebas de VIH que se obtuvo de una forma en un año con la obtenida</a:t>
            </a:r>
            <a:r>
              <a:rPr lang="es-NI" sz="1200" u="none" kern="1200" baseline="0">
                <a:solidFill>
                  <a:schemeClr val="tx1"/>
                </a:solidFill>
                <a:effectLst/>
                <a:latin typeface="Arial" charset="0"/>
                <a:ea typeface="ＭＳ Ｐゴシック" charset="-128"/>
                <a:cs typeface="ＭＳ Ｐゴシック"/>
              </a:rPr>
              <a:t> d</a:t>
            </a:r>
            <a:r>
              <a:rPr lang="es-NI" sz="1200" u="none" kern="1200">
                <a:solidFill>
                  <a:schemeClr val="tx1"/>
                </a:solidFill>
                <a:effectLst/>
                <a:latin typeface="Arial" charset="0"/>
                <a:ea typeface="ＭＳ Ｐゴシック" charset="-128"/>
                <a:cs typeface="ＭＳ Ｐゴシック"/>
              </a:rPr>
              <a:t>e otra</a:t>
            </a:r>
            <a:r>
              <a:rPr lang="es-NI" sz="1200" u="none" kern="1200" baseline="0">
                <a:solidFill>
                  <a:schemeClr val="tx1"/>
                </a:solidFill>
                <a:effectLst/>
                <a:latin typeface="Arial" charset="0"/>
                <a:ea typeface="ＭＳ Ｐゴシック" charset="-128"/>
                <a:cs typeface="ＭＳ Ｐゴシック"/>
              </a:rPr>
              <a:t> forma el otro</a:t>
            </a:r>
            <a:r>
              <a:rPr lang="es-NI" sz="1200" u="none" kern="1200">
                <a:solidFill>
                  <a:schemeClr val="tx1"/>
                </a:solidFill>
                <a:effectLst/>
                <a:latin typeface="Arial" charset="0"/>
                <a:ea typeface="ＭＳ Ｐゴシック" charset="-128"/>
                <a:cs typeface="ＭＳ Ｐゴシック"/>
              </a:rPr>
              <a:t> año.  Por lo tanto, si un informe dice que las tasas subieron en los últimos 10 años y otro señala que</a:t>
            </a:r>
            <a:r>
              <a:rPr lang="es-NI" sz="1200" u="none" kern="1200" baseline="0">
                <a:solidFill>
                  <a:schemeClr val="tx1"/>
                </a:solidFill>
                <a:effectLst/>
                <a:latin typeface="Arial" charset="0"/>
                <a:ea typeface="ＭＳ Ｐゴシック" charset="-128"/>
                <a:cs typeface="ＭＳ Ｐゴシック"/>
              </a:rPr>
              <a:t> se redujeron</a:t>
            </a:r>
            <a:r>
              <a:rPr lang="es-NI" sz="1200" u="none" kern="1200">
                <a:solidFill>
                  <a:schemeClr val="tx1"/>
                </a:solidFill>
                <a:effectLst/>
                <a:latin typeface="Arial" charset="0"/>
                <a:ea typeface="ＭＳ Ｐゴシック" charset="-128"/>
                <a:cs typeface="ＭＳ Ｐゴシック"/>
              </a:rPr>
              <a:t>, no </a:t>
            </a:r>
            <a:r>
              <a:rPr lang="es-NI" sz="1200" b="0" u="none" kern="1200">
                <a:solidFill>
                  <a:schemeClr val="tx1"/>
                </a:solidFill>
                <a:effectLst/>
                <a:latin typeface="Arial" charset="0"/>
                <a:ea typeface="ＭＳ Ｐゴシック" charset="-128"/>
                <a:cs typeface="ＭＳ Ｐゴシック"/>
              </a:rPr>
              <a:t>podremos</a:t>
            </a:r>
            <a:r>
              <a:rPr lang="es-NI" sz="1200" b="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confiar en ninguna</a:t>
            </a:r>
            <a:r>
              <a:rPr lang="es-NI" sz="1200" u="none" kern="1200" baseline="0">
                <a:solidFill>
                  <a:schemeClr val="tx1"/>
                </a:solidFill>
                <a:effectLst/>
                <a:latin typeface="Arial" charset="0"/>
                <a:ea typeface="ＭＳ Ｐゴシック" charset="-128"/>
                <a:cs typeface="ＭＳ Ｐゴシック"/>
              </a:rPr>
              <a:t> porque no son </a:t>
            </a:r>
            <a:r>
              <a:rPr lang="es-NI" sz="1200" u="none" kern="1200">
                <a:solidFill>
                  <a:schemeClr val="tx1"/>
                </a:solidFill>
                <a:effectLst/>
                <a:latin typeface="Arial" charset="0"/>
                <a:ea typeface="ＭＳ Ｐゴシック" charset="-128"/>
                <a:cs typeface="ＭＳ Ｐゴシック"/>
              </a:rPr>
              <a:t>confiables dado que no hay coherencia en lo que dicen.  Básicamente estamos preguntando:  si esto se realizó</a:t>
            </a:r>
            <a:r>
              <a:rPr lang="es-NI" sz="1200" u="none" kern="1200" baseline="0">
                <a:solidFill>
                  <a:schemeClr val="tx1"/>
                </a:solidFill>
                <a:effectLst/>
                <a:latin typeface="Arial" charset="0"/>
                <a:ea typeface="ＭＳ Ｐゴシック" charset="-128"/>
                <a:cs typeface="ＭＳ Ｐゴシック"/>
              </a:rPr>
              <a:t> en repetidas ocasiones</a:t>
            </a:r>
            <a:r>
              <a:rPr lang="es-NI" sz="1200" u="none" kern="1200">
                <a:solidFill>
                  <a:schemeClr val="tx1"/>
                </a:solidFill>
                <a:effectLst/>
                <a:latin typeface="Arial" charset="0"/>
                <a:ea typeface="ＭＳ Ｐゴシック" charset="-128"/>
                <a:cs typeface="ＭＳ Ｐゴシック"/>
              </a:rPr>
              <a:t>, ¿siempre</a:t>
            </a:r>
            <a:r>
              <a:rPr lang="es-NI" sz="1200" u="none" kern="1200" baseline="0">
                <a:solidFill>
                  <a:schemeClr val="tx1"/>
                </a:solidFill>
                <a:effectLst/>
                <a:latin typeface="Arial" charset="0"/>
                <a:ea typeface="ＭＳ Ｐゴシック" charset="-128"/>
                <a:cs typeface="ＭＳ Ｐゴシック"/>
              </a:rPr>
              <a:t> o</a:t>
            </a:r>
            <a:r>
              <a:rPr lang="es-NI" sz="1200" u="none" kern="1200">
                <a:solidFill>
                  <a:schemeClr val="tx1"/>
                </a:solidFill>
                <a:effectLst/>
                <a:latin typeface="Arial" charset="0"/>
                <a:ea typeface="ＭＳ Ｐゴシック" charset="-128"/>
                <a:cs typeface="ＭＳ Ｐゴシック"/>
              </a:rPr>
              <a:t>btendremos resultados similares?</a:t>
            </a:r>
          </a:p>
          <a:p>
            <a:endParaRPr lang="es-NI" sz="1200" u="sng" kern="120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Validez. </a:t>
            </a:r>
            <a:r>
              <a:rPr lang="es-NI" sz="1200" u="none" kern="1200">
                <a:solidFill>
                  <a:schemeClr val="tx1"/>
                </a:solidFill>
                <a:effectLst/>
                <a:latin typeface="Arial" charset="0"/>
                <a:ea typeface="ＭＳ Ｐゴシック" charset="-128"/>
                <a:cs typeface="ＭＳ Ｐゴシック"/>
              </a:rPr>
              <a:t>Aquí estamos</a:t>
            </a:r>
            <a:r>
              <a:rPr lang="es-NI" sz="1200" u="none" kern="1200" baseline="0">
                <a:solidFill>
                  <a:schemeClr val="tx1"/>
                </a:solidFill>
                <a:effectLst/>
                <a:latin typeface="Arial" charset="0"/>
                <a:ea typeface="ＭＳ Ｐゴシック" charset="-128"/>
                <a:cs typeface="ＭＳ Ｐゴシック"/>
              </a:rPr>
              <a:t> intentando </a:t>
            </a:r>
            <a:r>
              <a:rPr lang="es-NI" sz="1200" u="none" kern="1200">
                <a:solidFill>
                  <a:schemeClr val="tx1"/>
                </a:solidFill>
                <a:effectLst/>
                <a:latin typeface="Arial" charset="0"/>
                <a:ea typeface="ＭＳ Ｐゴシック" charset="-128"/>
                <a:cs typeface="ＭＳ Ｐゴシック"/>
              </a:rPr>
              <a:t>determinar si los datos miden correctamente lo que pretenden medir.  Por ejemplo, si la encuesta tiene como objetivo de evaluar el</a:t>
            </a:r>
            <a:r>
              <a:rPr lang="es-NI" sz="1200" u="none" kern="1200" baseline="0">
                <a:solidFill>
                  <a:schemeClr val="tx1"/>
                </a:solidFill>
                <a:effectLst/>
                <a:latin typeface="Arial" charset="0"/>
                <a:ea typeface="ＭＳ Ｐゴシック" charset="-128"/>
                <a:cs typeface="ＭＳ Ｐゴシック"/>
              </a:rPr>
              <a:t> nivel de </a:t>
            </a:r>
            <a:r>
              <a:rPr lang="es-NI" sz="1200" u="none" kern="1200">
                <a:solidFill>
                  <a:schemeClr val="tx1"/>
                </a:solidFill>
                <a:effectLst/>
                <a:latin typeface="Arial" charset="0"/>
                <a:ea typeface="ＭＳ Ｐゴシック" charset="-128"/>
                <a:cs typeface="ＭＳ Ｐゴシック"/>
              </a:rPr>
              <a:t>conocimiento sobre planificación familiar, pero se aprecia que las preguntas fueron hechas</a:t>
            </a:r>
            <a:r>
              <a:rPr lang="es-NI" sz="1200" u="none" kern="1200" baseline="0">
                <a:solidFill>
                  <a:schemeClr val="tx1"/>
                </a:solidFill>
                <a:effectLst/>
                <a:latin typeface="Arial" charset="0"/>
                <a:ea typeface="ＭＳ Ｐゴシック" charset="-128"/>
                <a:cs typeface="ＭＳ Ｐゴシック"/>
              </a:rPr>
              <a:t> usando </a:t>
            </a:r>
            <a:r>
              <a:rPr lang="es-NI" sz="1200" u="none" kern="1200">
                <a:solidFill>
                  <a:schemeClr val="tx1"/>
                </a:solidFill>
                <a:effectLst/>
                <a:latin typeface="Arial" charset="0"/>
                <a:ea typeface="ＭＳ Ｐゴシック" charset="-128"/>
                <a:cs typeface="ＭＳ Ｐゴシック"/>
              </a:rPr>
              <a:t>términos técnicos</a:t>
            </a:r>
            <a:r>
              <a:rPr lang="es-NI" sz="120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o lenguaje complejo, pudo haber medido el nivel de comprensión de los términos técnicos en lugar del conocimiento de la información.  Una forma para determinar su validez es comparar los datos a otros datos similares. ¿Son similares las estimaciones?</a:t>
            </a:r>
          </a:p>
          <a:p>
            <a:endParaRPr lang="es-NI" sz="1200" u="none" kern="120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Representatividad.</a:t>
            </a:r>
            <a:r>
              <a:rPr lang="es-NI" sz="1200" u="sng"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Usted también querrá asegurarse que los datos son representativos de la población o contexto que nos</a:t>
            </a:r>
            <a:r>
              <a:rPr lang="es-NI" sz="1200" u="none" kern="1200" baseline="0">
                <a:solidFill>
                  <a:schemeClr val="tx1"/>
                </a:solidFill>
                <a:effectLst/>
                <a:latin typeface="Arial" charset="0"/>
                <a:ea typeface="ＭＳ Ｐゴシック" charset="-128"/>
                <a:cs typeface="ＭＳ Ｐゴシック"/>
              </a:rPr>
              <a:t> enfocamos.</a:t>
            </a:r>
            <a:r>
              <a:rPr lang="es-NI" sz="1200" u="none" kern="1200">
                <a:solidFill>
                  <a:schemeClr val="tx1"/>
                </a:solidFill>
                <a:effectLst/>
                <a:latin typeface="Arial" charset="0"/>
                <a:ea typeface="ＭＳ Ｐゴシック" charset="-128"/>
                <a:cs typeface="ＭＳ Ｐゴシック"/>
              </a:rPr>
              <a:t> ¿Hubo una gran muestra poblacional? ¿Son los datos para la misma población de interés? Podría haber sido un estudio entre las mujeres de Tanzania (que es también su enfoque), pero si la muestra no fue hecha al azar; o no fue lo suficientemente grande o no fue tomada de </a:t>
            </a:r>
            <a:r>
              <a:rPr lang="es-NI" sz="1200" u="none" kern="1200">
                <a:solidFill>
                  <a:srgbClr val="FFFF00"/>
                </a:solidFill>
                <a:effectLst/>
                <a:latin typeface="Arial" charset="0"/>
                <a:ea typeface="ＭＳ Ｐゴシック" charset="-128"/>
                <a:cs typeface="ＭＳ Ｐゴシック"/>
              </a:rPr>
              <a:t>interés</a:t>
            </a:r>
            <a:r>
              <a:rPr lang="es-NI" sz="1200" u="none" kern="1200" baseline="0">
                <a:solidFill>
                  <a:srgbClr val="FFFF00"/>
                </a:solidFill>
                <a:effectLst/>
                <a:latin typeface="Arial" charset="0"/>
                <a:ea typeface="ＭＳ Ｐゴシック" charset="-128"/>
                <a:cs typeface="ＭＳ Ｐゴシック"/>
              </a:rPr>
              <a:t> nacional o comunitario</a:t>
            </a:r>
            <a:r>
              <a:rPr lang="es-NI" sz="1200" u="none" kern="1200">
                <a:solidFill>
                  <a:schemeClr val="tx1"/>
                </a:solidFill>
                <a:effectLst/>
                <a:latin typeface="Arial" charset="0"/>
                <a:ea typeface="ＭＳ Ｐゴシック" charset="-128"/>
                <a:cs typeface="ＭＳ Ｐゴシック"/>
              </a:rPr>
              <a:t>, no representaría verdaderamente las apreciaciones/comportamientos/etc. de ese grupo en particular.  Esta es una consideración importante sobre los datos cualitativos, ¿provienen las declaraciones y el contexto de los representantes o individuos bien informados?</a:t>
            </a:r>
          </a:p>
          <a:p>
            <a:endParaRPr lang="es-NI" sz="1200" u="none" kern="120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Aplicabilidad. </a:t>
            </a:r>
            <a:r>
              <a:rPr lang="es-NI" sz="1200" u="none" kern="1200">
                <a:solidFill>
                  <a:schemeClr val="tx1"/>
                </a:solidFill>
                <a:effectLst/>
                <a:latin typeface="Arial" charset="0"/>
                <a:ea typeface="ＭＳ Ｐゴシック" charset="-128"/>
                <a:cs typeface="ＭＳ Ｐゴシック"/>
              </a:rPr>
              <a:t>Usted deseará asegurarse</a:t>
            </a:r>
            <a:r>
              <a:rPr lang="es-NI" sz="1200" u="none" kern="1200" baseline="0">
                <a:solidFill>
                  <a:schemeClr val="tx1"/>
                </a:solidFill>
                <a:effectLst/>
                <a:latin typeface="Arial" charset="0"/>
                <a:ea typeface="ＭＳ Ｐゴシック" charset="-128"/>
                <a:cs typeface="ＭＳ Ｐゴシック"/>
              </a:rPr>
              <a:t> de la a</a:t>
            </a:r>
            <a:r>
              <a:rPr lang="es-NI" sz="1200" u="none" kern="1200">
                <a:solidFill>
                  <a:schemeClr val="tx1"/>
                </a:solidFill>
                <a:effectLst/>
                <a:latin typeface="Arial" charset="0"/>
                <a:ea typeface="ＭＳ Ｐゴシック" charset="-128"/>
                <a:cs typeface="ＭＳ Ｐゴシック"/>
              </a:rPr>
              <a:t>plicabilidad de los datos al contexto, grupo poblacional o intervención del cual usted está haciendo un caso. ¿Es de la misma comunidad? Si no es así, ¿existen fuertes razones para creer que puede aplicarse? ¿Son las circunstancias similares a la coyuntura cuando se llevó a cabo la evaluación o estudio?  Piense en los factores que razonablemente podría cambiar los resultados en su escenario.  Por ejemplo, está trabajando en Zimbabue y hay un estudio que nos muestra la efectividad de un enfoque de Zambia.  ¿Es razonable suponer que podría funcionar en un contexto diferente? ¿Por qué?</a:t>
            </a:r>
          </a:p>
          <a:p>
            <a:endParaRPr lang="es-NI" sz="1200" u="sng" kern="120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Oportunidad.</a:t>
            </a:r>
            <a:r>
              <a:rPr lang="es-NI" sz="1200" u="none" kern="1200">
                <a:solidFill>
                  <a:schemeClr val="tx1"/>
                </a:solidFill>
                <a:effectLst/>
                <a:latin typeface="Arial" charset="0"/>
                <a:ea typeface="ＭＳ Ｐゴシック" charset="-128"/>
                <a:cs typeface="ＭＳ Ｐゴシック"/>
              </a:rPr>
              <a:t> ¿Están actualizados los datos, reflejan más exactamente la situación actual y su conexión con las políticas y programas actuales? Su credibilidad depende que use los datos más recientemente que estén</a:t>
            </a:r>
            <a:r>
              <a:rPr lang="es-NI" sz="120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disponibles.  Es difícil establecer un caso para algo si por ejemplo brinda datos del 2002 y la población</a:t>
            </a:r>
            <a:r>
              <a:rPr lang="es-NI" sz="120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sabe que la situación probablemente ha cambiado desde entonces. ¿También es oportuno en su cronología de incidencia política? ¿Se publicarán datos relevantes que coincidirán con el momento</a:t>
            </a:r>
            <a:r>
              <a:rPr lang="es-NI" sz="120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cuando los presentará? Y más importante aún, ¿en el momento que lo</a:t>
            </a:r>
            <a:r>
              <a:rPr lang="es-NI" sz="1200" u="none" kern="1200" baseline="0">
                <a:solidFill>
                  <a:schemeClr val="tx1"/>
                </a:solidFill>
                <a:effectLst/>
                <a:latin typeface="Arial" charset="0"/>
                <a:ea typeface="ＭＳ Ｐゴシック" charset="-128"/>
                <a:cs typeface="ＭＳ Ｐゴシック"/>
              </a:rPr>
              <a:t> necesiten los </a:t>
            </a:r>
            <a:r>
              <a:rPr lang="es-NI" sz="1200" u="none" kern="1200">
                <a:solidFill>
                  <a:schemeClr val="tx1"/>
                </a:solidFill>
                <a:effectLst/>
                <a:latin typeface="Arial" charset="0"/>
                <a:ea typeface="ＭＳ Ｐゴシック" charset="-128"/>
                <a:cs typeface="ＭＳ Ｐゴシック"/>
              </a:rPr>
              <a:t>tomadores de decisiones?</a:t>
            </a:r>
          </a:p>
          <a:p>
            <a:endParaRPr lang="es-NI" sz="1200" u="sng" kern="1200">
              <a:solidFill>
                <a:schemeClr val="tx1"/>
              </a:solidFill>
              <a:effectLst/>
              <a:latin typeface="Arial" charset="0"/>
              <a:ea typeface="ＭＳ Ｐゴシック" charset="-128"/>
              <a:cs typeface="ＭＳ Ｐゴシック"/>
            </a:endParaRPr>
          </a:p>
          <a:p>
            <a:r>
              <a:rPr lang="es-NI" sz="1200" u="sng" kern="1200">
                <a:solidFill>
                  <a:schemeClr val="tx1"/>
                </a:solidFill>
                <a:effectLst/>
                <a:latin typeface="Arial" charset="0"/>
                <a:ea typeface="ＭＳ Ｐゴシック" charset="-128"/>
                <a:cs typeface="ＭＳ Ｐゴシック"/>
              </a:rPr>
              <a:t>Credibilidad. </a:t>
            </a:r>
            <a:r>
              <a:rPr lang="es-NI" sz="1200" u="none" kern="1200">
                <a:solidFill>
                  <a:schemeClr val="tx1"/>
                </a:solidFill>
                <a:effectLst/>
                <a:latin typeface="Arial" charset="0"/>
                <a:ea typeface="ＭＳ Ｐゴシック" charset="-128"/>
                <a:cs typeface="ＭＳ Ｐゴシック"/>
              </a:rPr>
              <a:t>También quiere mirar la fuente de datos para entenderlo mejor. ¿Provienen de una organización o grupo de investigadores con buena reputación? ¿También, deseará determinar si aquellos que recopilaron los datos son objetivos, o si podrían tener algún tipo de parcialidad al presentar</a:t>
            </a:r>
            <a:r>
              <a:rPr lang="es-NI" sz="1200" u="none" kern="1200" baseline="0">
                <a:solidFill>
                  <a:schemeClr val="tx1"/>
                </a:solidFill>
                <a:effectLst/>
                <a:latin typeface="Arial" charset="0"/>
                <a:ea typeface="ＭＳ Ｐゴシック" charset="-128"/>
                <a:cs typeface="ＭＳ Ｐゴシック"/>
              </a:rPr>
              <a:t> </a:t>
            </a:r>
            <a:r>
              <a:rPr lang="es-NI" sz="1200" u="none" kern="1200">
                <a:solidFill>
                  <a:schemeClr val="tx1"/>
                </a:solidFill>
                <a:effectLst/>
                <a:latin typeface="Arial" charset="0"/>
                <a:ea typeface="ＭＳ Ｐゴシック" charset="-128"/>
                <a:cs typeface="ＭＳ Ｐゴシック"/>
              </a:rPr>
              <a:t>los resultados de una forma determinada.</a:t>
            </a:r>
            <a:endParaRPr lang="en-US" u="none"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26</a:t>
            </a:fld>
            <a:endParaRPr lang="en-US" dirty="0"/>
          </a:p>
        </p:txBody>
      </p:sp>
    </p:spTree>
    <p:extLst>
      <p:ext uri="{BB962C8B-B14F-4D97-AF65-F5344CB8AC3E}">
        <p14:creationId xmlns:p14="http://schemas.microsoft.com/office/powerpoint/2010/main" val="2057724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En la última sección de esta presentación, queremos darte algunos consejos en el uso efectivo de los datos y algunos ejemplos que nos ayuden</a:t>
            </a:r>
            <a:r>
              <a:rPr lang="es-NI" baseline="0"/>
              <a:t> a </a:t>
            </a:r>
            <a:r>
              <a:rPr lang="es-NI"/>
              <a:t>ilustrarlos</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27</a:t>
            </a:fld>
            <a:endParaRPr lang="en-US" dirty="0"/>
          </a:p>
        </p:txBody>
      </p:sp>
    </p:spTree>
    <p:extLst>
      <p:ext uri="{BB962C8B-B14F-4D97-AF65-F5344CB8AC3E}">
        <p14:creationId xmlns:p14="http://schemas.microsoft.com/office/powerpoint/2010/main" val="4122203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No podemos enfatizar más en la importancia de conocer realmente sus datos desde adentro – no sólo agarre un número de un</a:t>
            </a:r>
            <a:r>
              <a:rPr lang="es-NI" baseline="0"/>
              <a:t> lugar </a:t>
            </a:r>
            <a:r>
              <a:rPr lang="es-NI"/>
              <a:t>y delo por sentado.  Estúdielos, haga preguntas sobre</a:t>
            </a:r>
            <a:r>
              <a:rPr lang="es-NI" baseline="0"/>
              <a:t> estos</a:t>
            </a:r>
            <a:r>
              <a:rPr lang="es-NI"/>
              <a:t>, asegúrese que estén correctos y tengan sentido.</a:t>
            </a:r>
          </a:p>
          <a:p>
            <a:endParaRPr lang="en-US" baseline="0" dirty="0"/>
          </a:p>
          <a:p>
            <a:r>
              <a:rPr lang="es-NI" baseline="0"/>
              <a:t>Cuando se trata de estadísticas, algunas de las cosas que usted querrá asegurarse es conocer la definición del indicador y saber de dónde vienen los números. ¿Cuál es el elemento a medir? ¿De qué población total?  Le daré un ejemplo de este en breve.</a:t>
            </a:r>
          </a:p>
          <a:p>
            <a:endParaRPr lang="en-US" baseline="0" dirty="0"/>
          </a:p>
          <a:p>
            <a:r>
              <a:rPr lang="es-NI" baseline="0"/>
              <a:t>También, asegurarse de saber interpretar los números y comprenderlos lo suficientemente bien para conectarlos con otro tipo de datos o contexto en general.</a:t>
            </a:r>
          </a:p>
          <a:p>
            <a:endParaRPr lang="es-NI" baseline="0"/>
          </a:p>
          <a:p>
            <a:r>
              <a:rPr lang="es-NI" baseline="0"/>
              <a:t>Buscar fallas, dígase por género o por grupos de edades, podría ayudarle a contar una historia mejor o conectar los datos a la población de interés.</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s-NI" baseline="0"/>
              <a:t>No cuantificar los datos cualitativos.  Datos cualitativos sirven para darle sentido a lo que las estadísticas no pueden expresar.  Si entrevistamos a 10 individuos de cierta población y 7 hacen declaraciones similares, no se puede concluir que el 70% de esa población se siente de cierta manera.  Lo que podemos hacer es determinar qué respuestas son más comunes o más "sobresalientes" entre los encuestados.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a:p>
          <a:p>
            <a:r>
              <a:rPr lang="es-NI" baseline="0"/>
              <a:t>Cuando hayan dudas o incluso cuando no las tengamos, busquemos un investigador o alguien que se sienta cómodo con los datos y estadísticas y </a:t>
            </a:r>
            <a:r>
              <a:rPr lang="es-NI" baseline="0" smtClean="0"/>
              <a:t>¡preguntemos</a:t>
            </a:r>
            <a:r>
              <a:rPr lang="es-NI" baseline="0"/>
              <a:t>, preguntemos, preguntemos!  Esto es muy valioso y puede salvarnos de obtener un resultado muy malo.</a:t>
            </a:r>
            <a:endParaRPr lang="en-US" baseline="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28</a:t>
            </a:fld>
            <a:endParaRPr lang="en-US" dirty="0"/>
          </a:p>
        </p:txBody>
      </p:sp>
    </p:spTree>
    <p:extLst>
      <p:ext uri="{BB962C8B-B14F-4D97-AF65-F5344CB8AC3E}">
        <p14:creationId xmlns:p14="http://schemas.microsoft.com/office/powerpoint/2010/main" val="514781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Este ejemplo destaca la importancia de conocer las definiciones.</a:t>
            </a:r>
          </a:p>
          <a:p>
            <a:endParaRPr lang="en-US" baseline="0" dirty="0"/>
          </a:p>
          <a:p>
            <a:r>
              <a:rPr lang="es-NI"/>
              <a:t>Cuando hace referencia a un determinado grupo como los jóvenes, tenga en cuenta que en el campo este tiene una definición específica.  Por lo tanto</a:t>
            </a:r>
            <a:r>
              <a:rPr lang="es-NI" baseline="0"/>
              <a:t> ne</a:t>
            </a:r>
            <a:r>
              <a:rPr lang="es-NI"/>
              <a:t>cesita asegurarse que</a:t>
            </a:r>
            <a:r>
              <a:rPr lang="es-NI" baseline="0"/>
              <a:t> l</a:t>
            </a:r>
            <a:r>
              <a:rPr lang="es-NI"/>
              <a:t>os datos que está citando coincidan con el término adecuado.</a:t>
            </a:r>
          </a:p>
          <a:p>
            <a:endParaRPr lang="en-US" baseline="0" dirty="0"/>
          </a:p>
          <a:p>
            <a:r>
              <a:rPr lang="es-NI" baseline="0"/>
              <a:t>Estas 5 definiciones, de la Organización Mundial de la salud e IPPF, nos muestran cómo los datos sobre los jóvenes probablemente se reportan en fuentes de información comunes. [repasar cada una de ellas]</a:t>
            </a:r>
          </a:p>
          <a:p>
            <a:endParaRPr lang="en-US" baseline="0" dirty="0"/>
          </a:p>
          <a:p>
            <a:r>
              <a:rPr lang="es-NI" baseline="0"/>
              <a:t>Se trata de un conjunto de definiciones, en cada país estas definiciones podrían interpretarse de manera diferente.   Sin embargo, se puede ver cómo muchos términos que en apariencia son similares en realidad se definen de otra forma en investigaciones comunes.</a:t>
            </a:r>
          </a:p>
          <a:p>
            <a:endParaRPr lang="en-US" baseline="0" dirty="0"/>
          </a:p>
          <a:p>
            <a:r>
              <a:rPr lang="es-NI" baseline="0"/>
              <a:t>Por lo tanto, podría darse el caso que en su mente, está promoviendo servicios para los jóvenes, los cuales usted considera como adolescentes.  Y encuentra muchos informes que proporcionan datos relacionados a los "jóvenes" – </a:t>
            </a:r>
            <a:r>
              <a:rPr lang="es-NI" baseline="0" smtClean="0"/>
              <a:t>¡BINGO</a:t>
            </a:r>
            <a:r>
              <a:rPr lang="es-NI" baseline="0"/>
              <a:t>!</a:t>
            </a:r>
          </a:p>
          <a:p>
            <a:endParaRPr lang="en-US" baseline="0" dirty="0"/>
          </a:p>
          <a:p>
            <a:r>
              <a:rPr lang="es-NI" baseline="0"/>
              <a:t>Pero ESPEREMOS un instante, los informes podrían referirse a aquellos entre las edades de 10-24, no sólo adolecentes.</a:t>
            </a:r>
          </a:p>
          <a:p>
            <a:endParaRPr lang="en-US" baseline="0" dirty="0"/>
          </a:p>
          <a:p>
            <a:r>
              <a:rPr lang="es-NI" baseline="0"/>
              <a:t>Así que lo que aprendemos de esto es que se debemos leer en la letra pequeña.  ¡Asegurarse de tomar nota de cómo las fuentes de información definen algunos términos para que logremos entenderlos de manera correcta!</a:t>
            </a:r>
            <a:endParaRPr lang="en-US" baseline="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29</a:t>
            </a:fld>
            <a:endParaRPr lang="en-US" dirty="0"/>
          </a:p>
        </p:txBody>
      </p:sp>
    </p:spTree>
    <p:extLst>
      <p:ext uri="{BB962C8B-B14F-4D97-AF65-F5344CB8AC3E}">
        <p14:creationId xmlns:p14="http://schemas.microsoft.com/office/powerpoint/2010/main" val="2138872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Sólo para subrayar el punto sobre la importancia de los datos para incidencia, aquí tenemos una cita de Cheryl Doss, economista de la Universidad de Yale.</a:t>
            </a:r>
          </a:p>
          <a:p>
            <a:endParaRPr lang="en-US" baseline="0" dirty="0"/>
          </a:p>
          <a:p>
            <a:r>
              <a:rPr lang="es-NI" baseline="0" dirty="0"/>
              <a:t>No sólo se puede perder la credibilidad, pero sin datos, también se pierde la oportunidad de medir el cambio.</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a:t>
            </a:fld>
            <a:endParaRPr lang="en-US" dirty="0"/>
          </a:p>
        </p:txBody>
      </p:sp>
    </p:spTree>
    <p:extLst>
      <p:ext uri="{BB962C8B-B14F-4D97-AF65-F5344CB8AC3E}">
        <p14:creationId xmlns:p14="http://schemas.microsoft.com/office/powerpoint/2010/main" val="1862226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MX"/>
              <a:t>Aquí tenemos un ejemplo que nos muestra la importancia de conocer el denominador de una estadística</a:t>
            </a:r>
            <a:r>
              <a:rPr lang="en-US" baseline="0" dirty="0"/>
              <a:t>. </a:t>
            </a:r>
          </a:p>
          <a:p>
            <a:endParaRPr lang="en-US" baseline="0" dirty="0"/>
          </a:p>
          <a:p>
            <a:r>
              <a:rPr lang="es-MX" baseline="0"/>
              <a:t>Entonces aquí podemos ver que la prevalencia de anticonceptivos en </a:t>
            </a:r>
            <a:r>
              <a:rPr lang="es-MX" baseline="0" err="1"/>
              <a:t>Benin</a:t>
            </a:r>
            <a:r>
              <a:rPr lang="es-MX" baseline="0"/>
              <a:t> es del 18%.   Por consiguiente, podríamos inclinarnos a decir, que el 18% de todas las mujeres en </a:t>
            </a:r>
            <a:r>
              <a:rPr lang="es-MX" baseline="0" err="1"/>
              <a:t>Benin</a:t>
            </a:r>
            <a:r>
              <a:rPr lang="es-MX" baseline="0"/>
              <a:t> utilizan anticonceptivos</a:t>
            </a:r>
            <a:r>
              <a:rPr lang="en-US" baseline="0" dirty="0"/>
              <a:t>. </a:t>
            </a:r>
          </a:p>
          <a:p>
            <a:endParaRPr lang="en-US" baseline="0" dirty="0"/>
          </a:p>
          <a:p>
            <a:r>
              <a:rPr lang="es-MX" baseline="0"/>
              <a:t>Pero otra vez, HAGAMOS UNA PAUSA... Leamos la letra pequeña</a:t>
            </a:r>
            <a:r>
              <a:rPr lang="en-US" baseline="0" dirty="0"/>
              <a:t>.</a:t>
            </a:r>
          </a:p>
          <a:p>
            <a:endParaRPr lang="en-US" baseline="0" dirty="0"/>
          </a:p>
          <a:p>
            <a:r>
              <a:rPr lang="es-MX" baseline="0"/>
              <a:t>La Encuesta Demográfica y de Salud reporta la prevalencia del uso de anticonceptivos de las mujeres en edad reproductiva entre 15-49 años que están casadas o en Unión.</a:t>
            </a:r>
          </a:p>
          <a:p>
            <a:endParaRPr lang="en-US" baseline="0" dirty="0"/>
          </a:p>
          <a:p>
            <a:r>
              <a:rPr lang="es-MX" baseline="0"/>
              <a:t>Esta es una distinción importante y especifica un grupo de edad y estado civil.</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s-MX" baseline="0"/>
              <a:t>Por lo tanto, la correcta aseveración sería:  El 18% de las mujeres casadas o en Unión entre 15-49 años en </a:t>
            </a:r>
            <a:r>
              <a:rPr lang="es-MX" baseline="0" err="1"/>
              <a:t>Benin</a:t>
            </a:r>
            <a:r>
              <a:rPr lang="es-MX" baseline="0"/>
              <a:t> utilizan un método anticonceptivo</a:t>
            </a:r>
            <a:r>
              <a:rPr lang="en-US" baseline="0" dirty="0"/>
              <a:t>. </a:t>
            </a: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30</a:t>
            </a:fld>
            <a:endParaRPr lang="en-US" dirty="0"/>
          </a:p>
        </p:txBody>
      </p:sp>
    </p:spTree>
    <p:extLst>
      <p:ext uri="{BB962C8B-B14F-4D97-AF65-F5344CB8AC3E}">
        <p14:creationId xmlns:p14="http://schemas.microsoft.com/office/powerpoint/2010/main" val="20434756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sz="1200" kern="1200">
                <a:solidFill>
                  <a:schemeClr val="tx1"/>
                </a:solidFill>
                <a:effectLst/>
                <a:latin typeface="Arial" charset="0"/>
                <a:ea typeface="ＭＳ Ｐゴシック" charset="-128"/>
                <a:cs typeface="ＭＳ Ｐゴシック"/>
              </a:rPr>
              <a:t>Ahora echemos un vistazo a una tabla común</a:t>
            </a:r>
            <a:r>
              <a:rPr lang="es-NI" sz="1200" kern="1200" baseline="0">
                <a:solidFill>
                  <a:schemeClr val="tx1"/>
                </a:solidFill>
                <a:effectLst/>
                <a:latin typeface="Arial" charset="0"/>
                <a:ea typeface="ＭＳ Ｐゴシック" charset="-128"/>
                <a:cs typeface="ＭＳ Ｐゴシック"/>
              </a:rPr>
              <a:t> de</a:t>
            </a:r>
            <a:r>
              <a:rPr lang="es-NI" sz="1200" kern="1200">
                <a:solidFill>
                  <a:schemeClr val="tx1"/>
                </a:solidFill>
                <a:effectLst/>
                <a:latin typeface="Arial" charset="0"/>
                <a:ea typeface="ＭＳ Ｐゴシック" charset="-128"/>
                <a:cs typeface="ＭＳ Ｐゴシック"/>
              </a:rPr>
              <a:t> datos que encontrarías en la Encuesta Demográfica y de Salud.  Esta es sobre Kenia y abarca la necesidad insatisfecha de planificación familiar.</a:t>
            </a:r>
          </a:p>
          <a:p>
            <a:endParaRPr lang="en-US" sz="1200" kern="1200" baseline="0" dirty="0">
              <a:solidFill>
                <a:schemeClr val="tx1"/>
              </a:solidFill>
              <a:effectLst/>
              <a:latin typeface="Arial" charset="0"/>
              <a:ea typeface="ＭＳ Ｐゴシック" charset="-128"/>
              <a:cs typeface="ＭＳ Ｐゴシック"/>
            </a:endParaRPr>
          </a:p>
          <a:p>
            <a:r>
              <a:rPr lang="es-NI" sz="1200" kern="1200">
                <a:solidFill>
                  <a:schemeClr val="tx1"/>
                </a:solidFill>
                <a:effectLst/>
                <a:latin typeface="Arial" charset="0"/>
                <a:ea typeface="ＭＳ Ｐゴシック" charset="-128"/>
                <a:cs typeface="ＭＳ Ｐゴシック"/>
              </a:rPr>
              <a:t>Supongamos que deseas saber cuál es el nivel de necesidad insatisfecha de planificación familiar entre los jóvenes en Kenia.</a:t>
            </a:r>
          </a:p>
          <a:p>
            <a:endParaRPr lang="en-US" sz="1200" kern="1200" baseline="0" dirty="0">
              <a:solidFill>
                <a:schemeClr val="tx1"/>
              </a:solidFill>
              <a:effectLst/>
              <a:latin typeface="Arial" charset="0"/>
              <a:ea typeface="ＭＳ Ｐゴシック" charset="-128"/>
              <a:cs typeface="ＭＳ Ｐゴシック"/>
            </a:endParaRPr>
          </a:p>
          <a:p>
            <a:r>
              <a:rPr lang="es-NI" sz="1200" kern="1200" baseline="0">
                <a:solidFill>
                  <a:schemeClr val="tx1"/>
                </a:solidFill>
                <a:effectLst/>
                <a:latin typeface="Arial" charset="0"/>
                <a:ea typeface="ＭＳ Ｐゴシック" charset="-128"/>
                <a:cs typeface="ＭＳ Ｐゴシック"/>
              </a:rPr>
              <a:t>¿Dónde necesitas buscar en la tabla para encontrar esta información?</a:t>
            </a:r>
          </a:p>
          <a:p>
            <a:endParaRPr lang="en-US" sz="1200" kern="1200" baseline="0" dirty="0">
              <a:solidFill>
                <a:schemeClr val="tx1"/>
              </a:solidFill>
              <a:effectLst/>
              <a:latin typeface="Arial" charset="0"/>
              <a:ea typeface="ＭＳ Ｐゴシック" charset="-128"/>
              <a:cs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NI" sz="1200" kern="1200" baseline="0">
                <a:solidFill>
                  <a:schemeClr val="tx1"/>
                </a:solidFill>
                <a:effectLst/>
                <a:latin typeface="Arial" charset="0"/>
                <a:ea typeface="ＭＳ Ｐゴシック" charset="-128"/>
                <a:cs typeface="ＭＳ Ｐゴシック"/>
              </a:rPr>
              <a:t>Ampliemos un poco para que podamos apreciar mejor la esquina superior izquierda.</a:t>
            </a:r>
            <a:endParaRPr lang="en-US" sz="1200" kern="1200" baseline="0" dirty="0">
              <a:solidFill>
                <a:schemeClr val="tx1"/>
              </a:solidFill>
              <a:effectLst/>
              <a:latin typeface="Arial" charset="0"/>
              <a:ea typeface="ＭＳ Ｐゴシック" charset="-128"/>
              <a:cs typeface="ＭＳ Ｐゴシック"/>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31</a:t>
            </a:fld>
            <a:endParaRPr lang="en-US" dirty="0"/>
          </a:p>
        </p:txBody>
      </p:sp>
    </p:spTree>
    <p:extLst>
      <p:ext uri="{BB962C8B-B14F-4D97-AF65-F5344CB8AC3E}">
        <p14:creationId xmlns:p14="http://schemas.microsoft.com/office/powerpoint/2010/main" val="21032800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sz="1200" kern="1200" baseline="0">
                <a:solidFill>
                  <a:schemeClr val="tx1"/>
                </a:solidFill>
                <a:effectLst/>
                <a:latin typeface="Arial" charset="0"/>
                <a:ea typeface="ＭＳ Ｐゴシック" charset="-128"/>
                <a:cs typeface="ＭＳ Ｐゴシック"/>
              </a:rPr>
              <a:t>En primer lugar, como hemos dicho, una cosa que tenemos que recordar es siempre leer la letra pequeña.   Estudie la tabla y entienda lo que está diciendo.  Si usted lee debajo del título de la tabla, encontrará que esta tabla sólo incluye aquellas que están casadas.  Así que necesitará estar claro al momento de informar.  La imagen puede ser diferente para los jóvenes solteras y necesitará encontrar esa información en otro lugar en caso de necesitarla.</a:t>
            </a:r>
          </a:p>
          <a:p>
            <a:endParaRPr lang="en-US" sz="1200" kern="1200" baseline="0" dirty="0">
              <a:solidFill>
                <a:schemeClr val="tx1"/>
              </a:solidFill>
              <a:effectLst/>
              <a:latin typeface="Arial" charset="0"/>
              <a:ea typeface="ＭＳ Ｐゴシック" charset="-128"/>
              <a:cs typeface="ＭＳ Ｐゴシック"/>
            </a:endParaRPr>
          </a:p>
          <a:p>
            <a:r>
              <a:rPr lang="es-NI" sz="1200" kern="1200" baseline="0">
                <a:solidFill>
                  <a:schemeClr val="tx1"/>
                </a:solidFill>
                <a:effectLst/>
                <a:latin typeface="Arial" charset="0"/>
                <a:ea typeface="ＭＳ Ｐゴシック" charset="-128"/>
                <a:cs typeface="ＭＳ Ｐゴシック"/>
              </a:rPr>
              <a:t>A continuación, ¿a qué se refiere con juventud? Utilicemos la definición de la cual hablamos anteriormente en donde "la juventud" significa en los 15-24 años de edad.  Aquí apreciamos que los datos se desglosan un poco diferente.  Hay dos grupos: 15-19 y 20-24.  Con base en estos datos, deberá informar las cifras por separado para cada grupo (porque no conoce la distribución de edad y simplemente no puede sacar un promedio).  Si desea las cifras entre los 15-24 años, es posible obtenerlas desde el sitio web de </a:t>
            </a:r>
            <a:r>
              <a:rPr lang="es-NI" sz="1200" kern="1200" baseline="0" err="1">
                <a:solidFill>
                  <a:schemeClr val="tx1"/>
                </a:solidFill>
                <a:effectLst/>
                <a:latin typeface="Arial" charset="0"/>
                <a:ea typeface="ＭＳ Ｐゴシック" charset="-128"/>
                <a:cs typeface="ＭＳ Ｐゴシック"/>
              </a:rPr>
              <a:t>StatCompiler</a:t>
            </a:r>
            <a:r>
              <a:rPr lang="es-NI" sz="1200" kern="1200" baseline="0">
                <a:solidFill>
                  <a:schemeClr val="tx1"/>
                </a:solidFill>
                <a:effectLst/>
                <a:latin typeface="Arial" charset="0"/>
                <a:ea typeface="ＭＳ Ｐゴシック" charset="-128"/>
                <a:cs typeface="ＭＳ Ｐゴシック"/>
              </a:rPr>
              <a:t> que mencionamos anteriormente.  (Durante el receso, ver si puede encontrar las cifras.  Nota para el facilitador, la respuesta es: 19,6%).</a:t>
            </a:r>
          </a:p>
          <a:p>
            <a:endParaRPr lang="en-US" sz="1200" kern="1200" baseline="0" dirty="0">
              <a:solidFill>
                <a:schemeClr val="tx1"/>
              </a:solidFill>
              <a:effectLst/>
              <a:latin typeface="Arial" charset="0"/>
              <a:ea typeface="ＭＳ Ｐゴシック" charset="-128"/>
            </a:endParaRPr>
          </a:p>
          <a:p>
            <a:r>
              <a:rPr lang="es-NI" sz="1200" kern="1200" baseline="0">
                <a:solidFill>
                  <a:schemeClr val="tx1"/>
                </a:solidFill>
                <a:effectLst/>
                <a:latin typeface="Arial" charset="0"/>
                <a:ea typeface="ＭＳ Ｐゴシック" charset="-128"/>
              </a:rPr>
              <a:t>Ahora la pregunta es ¿qué cifras estamos buscando en esta tabla?  Echarle un vistazo a los encabezados de esta tabla para identificar la columna correcta.  (Pedirles que expresen lo que piensan y guiarlos, llevándolos a encontrar la cifra total de necesidad insatisfecha.  Explicar brevemente las otras cifras, necesidades insatisfechas con el objetivo de espaciar los hijos y las necesidades insatisfechas para no tener más hijos)</a:t>
            </a:r>
            <a:r>
              <a:rPr lang="en-US" sz="1200" kern="1200" baseline="0" dirty="0">
                <a:solidFill>
                  <a:schemeClr val="tx1"/>
                </a:solidFill>
                <a:effectLst/>
                <a:latin typeface="Arial" charset="0"/>
                <a:ea typeface="ＭＳ Ｐゴシック" charset="-128"/>
              </a:rPr>
              <a:t>.</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32</a:t>
            </a:fld>
            <a:endParaRPr lang="en-US" dirty="0"/>
          </a:p>
        </p:txBody>
      </p:sp>
    </p:spTree>
    <p:extLst>
      <p:ext uri="{BB962C8B-B14F-4D97-AF65-F5344CB8AC3E}">
        <p14:creationId xmlns:p14="http://schemas.microsoft.com/office/powerpoint/2010/main" val="343005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a:solidFill>
                  <a:schemeClr val="tx1"/>
                </a:solidFill>
                <a:effectLst/>
                <a:latin typeface="Arial" charset="0"/>
                <a:ea typeface="ＭＳ Ｐゴシック" charset="-128"/>
                <a:cs typeface="ＭＳ Ｐゴシック"/>
              </a:rPr>
              <a:t>Este es un ejemplo es sobre algunos reportes realizados por periodistas kenianos en agosto de 2016.</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baseline="0">
                <a:solidFill>
                  <a:schemeClr val="tx1"/>
                </a:solidFill>
                <a:effectLst/>
                <a:latin typeface="Arial" charset="0"/>
                <a:ea typeface="ＭＳ Ｐゴシック" charset="-128"/>
                <a:cs typeface="ＭＳ Ｐゴシック"/>
              </a:rPr>
              <a:t>Estaban reportando sobre la mortalidad materna y les dio el número de 700.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baseline="0">
                <a:solidFill>
                  <a:schemeClr val="tx1"/>
                </a:solidFill>
                <a:effectLst/>
                <a:latin typeface="Arial" charset="0"/>
                <a:ea typeface="ＭＳ Ｐゴシック" charset="-128"/>
                <a:cs typeface="ＭＳ Ｐゴシック"/>
              </a:rPr>
              <a:t>Es importante comprender cómo se informa esta estadística.  Típicamente, el numerador (en este caso 700) es el número de muertes maternas.  Y el denominador es 100,000 niños </a:t>
            </a:r>
            <a:r>
              <a:rPr lang="es-NI" sz="1200" u="sng" kern="1200" baseline="0">
                <a:solidFill>
                  <a:schemeClr val="tx1"/>
                </a:solidFill>
                <a:effectLst/>
                <a:latin typeface="Arial" charset="0"/>
                <a:ea typeface="ＭＳ Ｐゴシック" charset="-128"/>
                <a:cs typeface="ＭＳ Ｐゴシック"/>
              </a:rPr>
              <a:t>nacidos vivos</a:t>
            </a:r>
            <a:r>
              <a:rPr lang="es-NI" sz="1200" kern="1200" baseline="0">
                <a:solidFill>
                  <a:schemeClr val="tx1"/>
                </a:solidFill>
                <a:effectLst/>
                <a:latin typeface="Arial" charset="0"/>
                <a:ea typeface="ＭＳ Ｐゴシック" charset="-128"/>
                <a:cs typeface="ＭＳ Ｐゴシック"/>
              </a:rPr>
              <a:t>.  Entonces son 700 muertes maternas por cada 100,000 niños nacidos vivos.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baseline="0">
                <a:solidFill>
                  <a:schemeClr val="tx1"/>
                </a:solidFill>
                <a:effectLst/>
                <a:latin typeface="Arial" charset="0"/>
                <a:ea typeface="ＭＳ Ｐゴシック" charset="-128"/>
                <a:cs typeface="ＭＳ Ｐゴシック"/>
              </a:rPr>
              <a:t>No obstante, miremos cómo se equivocaron ambos titulares. </a:t>
            </a:r>
            <a:r>
              <a:rPr lang="es-NI" sz="1200" b="1" kern="1200" baseline="0">
                <a:solidFill>
                  <a:schemeClr val="tx1"/>
                </a:solidFill>
                <a:effectLst/>
                <a:latin typeface="Arial" charset="0"/>
                <a:ea typeface="ＭＳ Ｐゴシック" charset="-128"/>
                <a:cs typeface="ＭＳ Ｐゴシック"/>
              </a:rPr>
              <a:t>[Repasar ambos ejemplos]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a:solidFill>
                  <a:schemeClr val="tx1"/>
                </a:solidFill>
                <a:effectLst/>
                <a:latin typeface="Arial" charset="0"/>
                <a:ea typeface="ＭＳ Ｐゴシック" charset="-128"/>
                <a:cs typeface="ＭＳ Ｐゴシック"/>
              </a:rPr>
              <a:t>Aquí es donde tener un poco de sentido común y detenerse a pensar en el contexto podría haber ayudado a evitar este error.</a:t>
            </a:r>
            <a:r>
              <a:rPr lang="en-US" sz="1200" kern="1200" baseline="0" dirty="0">
                <a:solidFill>
                  <a:schemeClr val="tx1"/>
                </a:solidFill>
                <a:effectLst/>
                <a:latin typeface="Arial" charset="0"/>
                <a:ea typeface="ＭＳ Ｐゴシック" charset="-128"/>
                <a:cs typeface="ＭＳ Ｐゴシック"/>
              </a:rPr>
              <a:t> </a:t>
            </a:r>
            <a:endParaRPr lang="en-US" sz="1200" kern="120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charset="0"/>
              <a:ea typeface="ＭＳ Ｐゴシック" charset="-128"/>
              <a:cs typeface="ＭＳ Ｐゴシック"/>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s-NI" sz="1200" kern="1200">
                <a:solidFill>
                  <a:schemeClr val="tx1"/>
                </a:solidFill>
                <a:effectLst/>
                <a:latin typeface="Arial" charset="0"/>
                <a:ea typeface="ＭＳ Ｐゴシック" charset="-128"/>
                <a:cs typeface="ＭＳ Ｐゴシック"/>
              </a:rPr>
              <a:t>Isiolo es una ciudad con una población de 143,294 habitantes (así que ¿es realmente posible que estén muriendo 700,000 mujeres durante el parto cada año?).</a:t>
            </a:r>
            <a:r>
              <a:rPr lang="en-US" sz="1200" kern="1200" dirty="0">
                <a:solidFill>
                  <a:schemeClr val="tx1"/>
                </a:solidFill>
                <a:effectLst/>
                <a:latin typeface="Arial" charset="0"/>
                <a:ea typeface="ＭＳ Ｐゴシック" charset="-128"/>
                <a:cs typeface="ＭＳ Ｐゴシック"/>
              </a:rPr>
              <a:t>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endParaRPr lang="en-US" sz="1200" kern="1200" dirty="0">
              <a:solidFill>
                <a:schemeClr val="tx1"/>
              </a:solidFill>
              <a:effectLst/>
              <a:latin typeface="Arial" charset="0"/>
              <a:ea typeface="ＭＳ Ｐゴシック" charset="-128"/>
              <a:cs typeface="ＭＳ Ｐゴシック"/>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s-NI" sz="1200" kern="1200">
                <a:solidFill>
                  <a:schemeClr val="tx1"/>
                </a:solidFill>
                <a:effectLst/>
                <a:latin typeface="Arial" charset="0"/>
                <a:ea typeface="ＭＳ Ｐゴシック" charset="-128"/>
                <a:cs typeface="ＭＳ Ｐゴシック"/>
              </a:rPr>
              <a:t>En todo el mundo mueren 300,000 mujeres anualmente al dar a luz (¿cómo es</a:t>
            </a:r>
            <a:r>
              <a:rPr lang="es-NI" sz="1200" kern="1200" baseline="0">
                <a:solidFill>
                  <a:schemeClr val="tx1"/>
                </a:solidFill>
                <a:effectLst/>
                <a:latin typeface="Arial" charset="0"/>
                <a:ea typeface="ＭＳ Ｐゴシック" charset="-128"/>
                <a:cs typeface="ＭＳ Ｐゴシック"/>
              </a:rPr>
              <a:t> posible que más del doble esté </a:t>
            </a:r>
            <a:r>
              <a:rPr lang="es-NI" sz="1200" kern="1200">
                <a:solidFill>
                  <a:schemeClr val="tx1"/>
                </a:solidFill>
                <a:effectLst/>
                <a:latin typeface="Arial" charset="0"/>
                <a:ea typeface="ＭＳ Ｐゴシック" charset="-128"/>
                <a:cs typeface="ＭＳ Ｐゴシック"/>
              </a:rPr>
              <a:t>muriendo sólo en </a:t>
            </a:r>
            <a:r>
              <a:rPr lang="es-NI" sz="1200" kern="1200" err="1">
                <a:solidFill>
                  <a:schemeClr val="tx1"/>
                </a:solidFill>
                <a:effectLst/>
                <a:latin typeface="Arial" charset="0"/>
                <a:ea typeface="ＭＳ Ｐゴシック" charset="-128"/>
                <a:cs typeface="ＭＳ Ｐゴシック"/>
              </a:rPr>
              <a:t>Isiolo</a:t>
            </a:r>
            <a:r>
              <a:rPr lang="es-NI" sz="1200" kern="1200">
                <a:solidFill>
                  <a:schemeClr val="tx1"/>
                </a:solidFill>
                <a:effectLst/>
                <a:latin typeface="Arial" charset="0"/>
                <a:ea typeface="ＭＳ Ｐゴシック" charset="-128"/>
                <a:cs typeface="ＭＳ Ｐゴシック"/>
              </a:rPr>
              <a:t>? Conocer el contexto)</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Arial" charset="0"/>
              <a:ea typeface="ＭＳ Ｐゴシック" charset="-128"/>
              <a:cs typeface="ＭＳ Ｐゴシック"/>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s-NI" sz="1200" kern="1200" baseline="0">
                <a:solidFill>
                  <a:schemeClr val="tx1"/>
                </a:solidFill>
                <a:effectLst/>
                <a:latin typeface="Arial" charset="0"/>
                <a:ea typeface="ＭＳ Ｐゴシック" charset="-128"/>
                <a:cs typeface="ＭＳ Ｐゴシック"/>
              </a:rPr>
              <a:t>Como el denominador son 100,000 niños nacidos vivos, eso significa que sólo ocurren 700 muertes con tantos niños nacidos vivos.   Dado el número de habitantes ¿cuánto tiempo les tomaría para llegar a ese punto con tantos nacimientos (¡sin duda alguna más de un año!).</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Arial" charset="0"/>
              <a:ea typeface="ＭＳ Ｐゴシック" charset="-128"/>
              <a:cs typeface="ＭＳ Ｐゴシック"/>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s-NI" sz="1200" kern="1200" baseline="0">
                <a:solidFill>
                  <a:schemeClr val="tx1"/>
                </a:solidFill>
                <a:effectLst/>
                <a:latin typeface="Arial" charset="0"/>
                <a:ea typeface="ＭＳ Ｐゴシック" charset="-128"/>
                <a:cs typeface="ＭＳ Ｐゴシック"/>
              </a:rPr>
              <a:t>Sólo para su información:  En realidad, ocurren 32 muertes maternas cada año en Isiolo</a:t>
            </a:r>
            <a:r>
              <a:rPr lang="en-US" sz="1200" kern="1200" baseline="0" dirty="0">
                <a:solidFill>
                  <a:schemeClr val="tx1"/>
                </a:solidFill>
                <a:effectLst/>
                <a:latin typeface="Arial" charset="0"/>
                <a:ea typeface="ＭＳ Ｐゴシック" charset="-128"/>
                <a:cs typeface="ＭＳ Ｐゴシック"/>
              </a:rPr>
              <a:t>. </a:t>
            </a:r>
            <a:endParaRPr lang="en-US" sz="1200" kern="1200" dirty="0">
              <a:solidFill>
                <a:schemeClr val="tx1"/>
              </a:solidFill>
              <a:effectLst/>
              <a:latin typeface="Arial" charset="0"/>
              <a:ea typeface="ＭＳ Ｐゴシック" charset="-128"/>
              <a:cs typeface="ＭＳ Ｐゴシック"/>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33</a:t>
            </a:fld>
            <a:endParaRPr lang="en-US" dirty="0"/>
          </a:p>
        </p:txBody>
      </p:sp>
    </p:spTree>
    <p:extLst>
      <p:ext uri="{BB962C8B-B14F-4D97-AF65-F5344CB8AC3E}">
        <p14:creationId xmlns:p14="http://schemas.microsoft.com/office/powerpoint/2010/main" val="1457100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El último ejemplo nos ilustra cómo los datos desglosados pueden ser de mayor utilidad al momento de elaborar un caso.</a:t>
            </a:r>
          </a:p>
          <a:p>
            <a:endParaRPr lang="en-US" baseline="0" dirty="0"/>
          </a:p>
          <a:p>
            <a:r>
              <a:rPr lang="es-NI" baseline="0"/>
              <a:t>Aquí tenemos datos de Bolivia sobre el conocimiento del preservativo entre los jóvenes.</a:t>
            </a:r>
          </a:p>
          <a:p>
            <a:endParaRPr lang="en-US" baseline="0" dirty="0"/>
          </a:p>
          <a:p>
            <a:r>
              <a:rPr lang="es-NI" baseline="0"/>
              <a:t>Los datos aquí se desglosan por quintil de riqueza y muy claramente nos ayuda a ver dónde la necesidad es mayor.  Casi todos en el quintil de los más adinerados tienen conocimientos, mientras que sólo un poco más de la mitad de aquellos en el quintil más pobre tiene conocimientos sobre los preservativos.</a:t>
            </a:r>
          </a:p>
          <a:p>
            <a:endParaRPr lang="es-NI" baseline="0"/>
          </a:p>
          <a:p>
            <a:r>
              <a:rPr lang="es-NI" baseline="0"/>
              <a:t>Esto le serviría de una buena guía sobre la mejor manera de concentrar los esfuerzos programáticos en el abordaje de esta problemática.</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34</a:t>
            </a:fld>
            <a:endParaRPr lang="en-US" dirty="0"/>
          </a:p>
        </p:txBody>
      </p:sp>
    </p:spTree>
    <p:extLst>
      <p:ext uri="{BB962C8B-B14F-4D97-AF65-F5344CB8AC3E}">
        <p14:creationId xmlns:p14="http://schemas.microsoft.com/office/powerpoint/2010/main" val="3137605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También, tienes que ser capaz de citar los datos adecuadamente para darle credibilidad a tu mensaje y para que la fuente de datos esté disponible si alguien hace preguntas.  Necesita dar el nombre de la persona u organización propietaria de los datos, encuesta, investigación o análisis, así como identificar la fuente donde</a:t>
            </a:r>
            <a:r>
              <a:rPr lang="es-NI" baseline="0" dirty="0"/>
              <a:t> se encontraron </a:t>
            </a:r>
            <a:r>
              <a:rPr lang="es-NI" dirty="0"/>
              <a:t>de  los datos, ya sea en línea o en una publicación. Siempre incluir el año, en la cita o declaración donde</a:t>
            </a:r>
            <a:r>
              <a:rPr lang="es-NI" baseline="0" dirty="0"/>
              <a:t> </a:t>
            </a:r>
            <a:r>
              <a:rPr lang="es-NI" dirty="0"/>
              <a:t>utilice los datos.  Estos son algunos ejemplos.</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35</a:t>
            </a:fld>
            <a:endParaRPr lang="en-US" dirty="0"/>
          </a:p>
        </p:txBody>
      </p:sp>
    </p:spTree>
    <p:extLst>
      <p:ext uri="{BB962C8B-B14F-4D97-AF65-F5344CB8AC3E}">
        <p14:creationId xmlns:p14="http://schemas.microsoft.com/office/powerpoint/2010/main" val="38131849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En resumen, los datos pueden hacer que tus mensajes de incidencia</a:t>
            </a:r>
            <a:r>
              <a:rPr lang="es-NI" baseline="0" dirty="0"/>
              <a:t> sean</a:t>
            </a:r>
            <a:r>
              <a:rPr lang="es-NI" dirty="0"/>
              <a:t> más creíbles y convincentes.  Esto puede darle peso a las historias, ayudar a superar la parcialidad y a convencer</a:t>
            </a:r>
            <a:r>
              <a:rPr lang="es-NI" baseline="0" dirty="0"/>
              <a:t> a su audiencia a actuar</a:t>
            </a:r>
            <a:r>
              <a:rPr lang="es-NI" dirty="0"/>
              <a:t>.</a:t>
            </a:r>
          </a:p>
          <a:p>
            <a:endParaRPr lang="en-US" baseline="0" dirty="0"/>
          </a:p>
          <a:p>
            <a:r>
              <a:rPr lang="es-NI" baseline="0" dirty="0"/>
              <a:t>Puede utilizar los datos a través de sus mensajes de incidencia.  Los datos pueden ayudar a definir el problema, especialmente la magnitud o alcance del asunto.  Puede ayudarle a explicar las consecuencias o por qué el asunto es un problema.  Del mismo modo, puede ayudarle a proponer soluciones mediante el intercambio de pruebas sobre qué funciona.</a:t>
            </a:r>
          </a:p>
          <a:p>
            <a:endParaRPr lang="en-US" baseline="0" dirty="0"/>
          </a:p>
          <a:p>
            <a:r>
              <a:rPr lang="es-NI" baseline="0" dirty="0"/>
              <a:t>Cuando se utilizan datos, conducirse con cuidado.  Existen muchas buenas fuentes de datos ya disponibles.  No necesita desgastarse y recopilar datos para que pueda ser de utilidad, ya se han hecho grandes inversiones para que pueda sacarle el máximo aprovecho.  No obstante, - asegurarse de entender los datos – ¿son de tipo cualitativo o cuantitativo? ¿los interpreta correctamente?  Asegurarse de comprender las definiciones y leer las tablas y notas cuidadosamente.</a:t>
            </a:r>
          </a:p>
          <a:p>
            <a:endParaRPr lang="en-US" baseline="0" dirty="0"/>
          </a:p>
          <a:p>
            <a:r>
              <a:rPr lang="es-NI" baseline="0" dirty="0"/>
              <a:t>Y por último, asegurarse de citar siempre la fuente de sus datos de manera completa y en su totalidad.</a:t>
            </a:r>
            <a:endParaRPr lang="en-US" baseline="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36</a:t>
            </a:fld>
            <a:endParaRPr lang="en-US" dirty="0"/>
          </a:p>
        </p:txBody>
      </p:sp>
    </p:spTree>
    <p:extLst>
      <p:ext uri="{BB962C8B-B14F-4D97-AF65-F5344CB8AC3E}">
        <p14:creationId xmlns:p14="http://schemas.microsoft.com/office/powerpoint/2010/main" val="1121170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Así que ahora analicemos</a:t>
            </a:r>
            <a:r>
              <a:rPr lang="es-NI" baseline="0" dirty="0"/>
              <a:t> </a:t>
            </a:r>
            <a:r>
              <a:rPr lang="es-NI" dirty="0"/>
              <a:t>algunos de los detalles...</a:t>
            </a:r>
          </a:p>
          <a:p>
            <a:endParaRPr lang="es-NI" baseline="0" dirty="0"/>
          </a:p>
          <a:p>
            <a:r>
              <a:rPr lang="es-NI" dirty="0"/>
              <a:t>¿</a:t>
            </a:r>
            <a:r>
              <a:rPr lang="en-US" baseline="0" dirty="0"/>
              <a:t>Cuál es la definición de datos? </a:t>
            </a:r>
          </a:p>
          <a:p>
            <a:endParaRPr lang="en-US" baseline="0" dirty="0"/>
          </a:p>
          <a:p>
            <a:r>
              <a:rPr lang="es-NI" baseline="0" dirty="0"/>
              <a:t>Esta es una definición muy básica que nos indica que los datos son hechos individuales, estadísticas o segmentos de información.</a:t>
            </a: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4</a:t>
            </a:fld>
            <a:endParaRPr lang="en-US" dirty="0"/>
          </a:p>
        </p:txBody>
      </p:sp>
    </p:spTree>
    <p:extLst>
      <p:ext uri="{BB962C8B-B14F-4D97-AF65-F5344CB8AC3E}">
        <p14:creationId xmlns:p14="http://schemas.microsoft.com/office/powerpoint/2010/main" val="739994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dirty="0"/>
              <a:t>Hablaremos sobre</a:t>
            </a:r>
            <a:r>
              <a:rPr lang="es-NI" baseline="0" dirty="0"/>
              <a:t> </a:t>
            </a:r>
            <a:r>
              <a:rPr lang="es-NI" dirty="0"/>
              <a:t>3 partes de un mensaje, dónde pueden usar los datos para fortalecer su caso.</a:t>
            </a:r>
          </a:p>
          <a:p>
            <a:endParaRPr lang="en-US" baseline="0" dirty="0"/>
          </a:p>
          <a:p>
            <a:r>
              <a:rPr lang="en-US" baseline="0" dirty="0"/>
              <a:t>Los datos pueden ayudarnos a: </a:t>
            </a:r>
          </a:p>
          <a:p>
            <a:endParaRPr lang="en-US" baseline="0" dirty="0"/>
          </a:p>
          <a:p>
            <a:r>
              <a:rPr lang="en-US" dirty="0"/>
              <a:t>-Definir el problema</a:t>
            </a:r>
          </a:p>
          <a:p>
            <a:r>
              <a:rPr lang="en-US" dirty="0"/>
              <a:t>-Explicar las</a:t>
            </a:r>
            <a:r>
              <a:rPr lang="en-US" baseline="0" dirty="0"/>
              <a:t> conclusiones</a:t>
            </a:r>
            <a:endParaRPr lang="en-US" dirty="0"/>
          </a:p>
          <a:p>
            <a:r>
              <a:rPr lang="en-US" dirty="0"/>
              <a:t>-Proponer soluciones</a:t>
            </a:r>
          </a:p>
          <a:p>
            <a:endParaRPr lang="en-US" dirty="0"/>
          </a:p>
          <a:p>
            <a:r>
              <a:rPr lang="es-NI" dirty="0"/>
              <a:t>En las próximas diapositivas, hablaremos un poco más sobre cada uno de estos tres componentes, por qué son necesarios los datos para cada uno de ellos y daremos algunos ejemplos.</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5</a:t>
            </a:fld>
            <a:endParaRPr lang="en-US" dirty="0"/>
          </a:p>
        </p:txBody>
      </p:sp>
    </p:spTree>
    <p:extLst>
      <p:ext uri="{BB962C8B-B14F-4D97-AF65-F5344CB8AC3E}">
        <p14:creationId xmlns:p14="http://schemas.microsoft.com/office/powerpoint/2010/main" val="3491763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NI"/>
              <a:t>Así que para definir el problema o asunto en</a:t>
            </a:r>
            <a:r>
              <a:rPr lang="es-NI" baseline="0"/>
              <a:t> cuestión</a:t>
            </a:r>
            <a:r>
              <a:rPr lang="es-NI"/>
              <a:t>, necesita darle a su audiencia una idea de los detalles que lo rodean.</a:t>
            </a:r>
          </a:p>
          <a:p>
            <a:endParaRPr lang="en-US" baseline="0" dirty="0"/>
          </a:p>
          <a:p>
            <a:r>
              <a:rPr lang="es-NI" baseline="0"/>
              <a:t>Los datos pueden ayudar a poner el problema en el contexto para que pueda plantear un caso convincente.</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6</a:t>
            </a:fld>
            <a:endParaRPr lang="en-US" dirty="0"/>
          </a:p>
        </p:txBody>
      </p:sp>
    </p:spTree>
    <p:extLst>
      <p:ext uri="{BB962C8B-B14F-4D97-AF65-F5344CB8AC3E}">
        <p14:creationId xmlns:p14="http://schemas.microsoft.com/office/powerpoint/2010/main" val="1151745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noProof="0" dirty="0" smtClean="0"/>
              <a:t>Estos son ejemplos de algunas preguntas que los datos pueden ayudarle a responder...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_tradnl" baseline="0" noProof="0" dirty="0" smtClean="0"/>
          </a:p>
          <a:p>
            <a:pPr marL="171450" indent="-171450">
              <a:buFontTx/>
              <a:buChar char="-"/>
            </a:pPr>
            <a:r>
              <a:rPr lang="es-ES_tradnl" noProof="0" dirty="0" smtClean="0"/>
              <a:t>¿Cuál es la magnitud del problema?– </a:t>
            </a:r>
            <a:r>
              <a:rPr lang="es-ES_tradnl" baseline="0" noProof="0" dirty="0" smtClean="0"/>
              <a:t> ¿Cuán grande es el problema? ¿Afecta al 20% o 90% de la población?</a:t>
            </a:r>
          </a:p>
          <a:p>
            <a:pPr marL="171450" indent="-171450">
              <a:buFontTx/>
              <a:buChar char="-"/>
            </a:pPr>
            <a:r>
              <a:rPr lang="es-ES_tradnl" noProof="0" dirty="0" smtClean="0"/>
              <a:t>¿A quién afecta el problema? – ¿Afecta a toda la comunidad? ¿O sólo a los jóvenes? ¿O sólo a las madres</a:t>
            </a:r>
            <a:r>
              <a:rPr lang="es-ES_tradnl" baseline="0" noProof="0" dirty="0" smtClean="0"/>
              <a:t>? </a:t>
            </a:r>
            <a:r>
              <a:rPr lang="es-ES_tradnl" noProof="0" dirty="0" smtClean="0"/>
              <a:t>¿</a:t>
            </a:r>
            <a:r>
              <a:rPr lang="es-ES_tradnl" baseline="0" noProof="0" dirty="0" smtClean="0"/>
              <a:t>O aquellos en un determinado vecindario?</a:t>
            </a:r>
            <a:endParaRPr lang="es-ES_tradnl" noProof="0" dirty="0" smtClean="0"/>
          </a:p>
          <a:p>
            <a:pPr marL="171450" indent="-171450">
              <a:buFontTx/>
              <a:buChar char="-"/>
            </a:pPr>
            <a:r>
              <a:rPr lang="es-ES_tradnl" noProof="0" dirty="0" smtClean="0"/>
              <a:t>¿Cómo ha cambiado la magnitud del problema</a:t>
            </a:r>
            <a:r>
              <a:rPr lang="es-ES_tradnl" baseline="0" noProof="0" dirty="0" smtClean="0"/>
              <a:t> al pasar d</a:t>
            </a:r>
            <a:r>
              <a:rPr lang="es-ES_tradnl" noProof="0" dirty="0" smtClean="0"/>
              <a:t>el tiempo?– Es de utilidad informarle a su audiencia si la situación actual refleja una tendencia a empeorar con el tiempo.  </a:t>
            </a:r>
            <a:r>
              <a:rPr lang="es-ES_tradnl" baseline="0" noProof="0" dirty="0" smtClean="0"/>
              <a:t>¿Ha sido del 90% durante 10 años?¿Ha empeorado de forma repentina en el último año?</a:t>
            </a:r>
          </a:p>
          <a:p>
            <a:pPr marL="171450" indent="-171450">
              <a:buFontTx/>
              <a:buChar char="-"/>
            </a:pPr>
            <a:r>
              <a:rPr lang="es-ES_tradnl" noProof="0" dirty="0" smtClean="0"/>
              <a:t>¿Por qué</a:t>
            </a:r>
            <a:r>
              <a:rPr lang="es-ES_tradnl" baseline="0" noProof="0" dirty="0" smtClean="0"/>
              <a:t> es un </a:t>
            </a:r>
            <a:r>
              <a:rPr lang="es-ES_tradnl" noProof="0" dirty="0" smtClean="0"/>
              <a:t>problema? - ¿Cuáles podrían ser las causas del problema? (Al proporcionar datos acerca de esto, puede ayudarle en el futuro a proponer soluciones adecuadas)</a:t>
            </a:r>
          </a:p>
          <a:p>
            <a:pPr marL="171450" indent="-171450">
              <a:buFontTx/>
              <a:buChar char="-"/>
            </a:pPr>
            <a:r>
              <a:rPr lang="es-ES_tradnl" noProof="0" dirty="0" smtClean="0"/>
              <a:t>¿Cómo se compara el problema con otros lugares o grupos poblacionales? – Puede que sea útil dejarle saber a la gente cómo se compara la situación. ¿Es del 90% aquí y de 35% en el vecino país? ¿O 90% entre</a:t>
            </a:r>
            <a:r>
              <a:rPr lang="es-ES_tradnl" baseline="0" noProof="0" dirty="0" smtClean="0"/>
              <a:t> las muje</a:t>
            </a:r>
            <a:r>
              <a:rPr lang="es-ES_tradnl" noProof="0" dirty="0" smtClean="0"/>
              <a:t>res y 50% entre los hombres?</a:t>
            </a:r>
          </a:p>
          <a:p>
            <a:pPr marL="0" indent="0">
              <a:buFontTx/>
              <a:buNone/>
            </a:pPr>
            <a:endParaRPr lang="es-ES_tradnl" baseline="0" noProof="0" dirty="0" smtClean="0"/>
          </a:p>
          <a:p>
            <a:pPr marL="0" indent="0">
              <a:buFontTx/>
              <a:buNone/>
            </a:pPr>
            <a:r>
              <a:rPr lang="es-ES_tradnl" baseline="0" noProof="0" dirty="0" smtClean="0"/>
              <a:t>Puede que no sea necesario responder a todas estas preguntas para definir el problema, pero son buenas preguntas a considerar que te ayudarán a darle contexto al problema o asunto que está tratando de captar la atención. </a:t>
            </a:r>
            <a:endParaRPr lang="es-ES_tradnl" baseline="0"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7</a:t>
            </a:fld>
            <a:endParaRPr lang="en-US" dirty="0"/>
          </a:p>
        </p:txBody>
      </p:sp>
    </p:spTree>
    <p:extLst>
      <p:ext uri="{BB962C8B-B14F-4D97-AF65-F5344CB8AC3E}">
        <p14:creationId xmlns:p14="http://schemas.microsoft.com/office/powerpoint/2010/main" val="2279407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normAutofit/>
          </a:bodyPr>
          <a:lstStyle/>
          <a:p>
            <a:r>
              <a:rPr lang="es-NI"/>
              <a:t>Este es un ejemplo de como el uso de los datos ayuda a tener una idea de la magnitud del problema.</a:t>
            </a:r>
          </a:p>
          <a:p>
            <a:endParaRPr lang="es-NI"/>
          </a:p>
          <a:p>
            <a:r>
              <a:rPr lang="es-NI"/>
              <a:t>Esta diapositiva fue creada por alguien que participó en una capacitación sobre comunicación de políticas en el 2016.  Define el problema y señala que 1 de cada 10 mujeres en Malawi no</a:t>
            </a:r>
            <a:r>
              <a:rPr lang="es-NI" baseline="0"/>
              <a:t> da a luz en un</a:t>
            </a:r>
            <a:r>
              <a:rPr lang="es-NI"/>
              <a:t> centro de salud.  También, es un buen ejemplo de como presentar los datos de una manera visual que sea más atractiva.  Luego, añade más datos para demostrarnos por qué esta cifra,</a:t>
            </a:r>
            <a:r>
              <a:rPr lang="es-NI" baseline="0"/>
              <a:t> que </a:t>
            </a:r>
            <a:r>
              <a:rPr lang="es-NI"/>
              <a:t>puede sonarnos no muy convincente al principio, es un problema importante que abordar. Si esta proporción fue aplicada a toda la población, ahora nos traduce</a:t>
            </a:r>
            <a:r>
              <a:rPr lang="es-NI" baseline="0"/>
              <a:t> </a:t>
            </a:r>
            <a:r>
              <a:rPr lang="es-NI"/>
              <a:t>esta figura y nos brinda los números en bruto.  Ahora vemos que 150,000 mujeres en Malawi dan a luz sin ninguna</a:t>
            </a:r>
            <a:r>
              <a:rPr lang="es-NI" baseline="0"/>
              <a:t> asistencia por parte </a:t>
            </a:r>
            <a:r>
              <a:rPr lang="es-NI"/>
              <a:t>de un trabajador de la salud calificado.  Aquí pueden apreciar cómo los datos realmente nos ayudan a contar la historia y definir el problema</a:t>
            </a:r>
            <a:r>
              <a:rPr lang="en-US" baseline="0" dirty="0"/>
              <a:t>. </a:t>
            </a:r>
            <a:endParaRPr lang="en-US" dirty="0"/>
          </a:p>
        </p:txBody>
      </p:sp>
      <p:sp>
        <p:nvSpPr>
          <p:cNvPr id="4" name="Slide Number Placeholder 3"/>
          <p:cNvSpPr>
            <a:spLocks noGrp="1"/>
          </p:cNvSpPr>
          <p:nvPr>
            <p:ph type="sldNum" sz="quarter" idx="10"/>
          </p:nvPr>
        </p:nvSpPr>
        <p:spPr/>
        <p:txBody>
          <a:bodyPr/>
          <a:lstStyle/>
          <a:p>
            <a:fld id="{938D5627-91C2-49BC-A3FE-986DDD2B5B37}" type="slidenum">
              <a:rPr lang="en-US" smtClean="0"/>
              <a:pPr/>
              <a:t>8</a:t>
            </a:fld>
            <a:endParaRPr lang="en-US" dirty="0"/>
          </a:p>
        </p:txBody>
      </p:sp>
    </p:spTree>
    <p:extLst>
      <p:ext uri="{BB962C8B-B14F-4D97-AF65-F5344CB8AC3E}">
        <p14:creationId xmlns:p14="http://schemas.microsoft.com/office/powerpoint/2010/main" val="1068586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2913" y="696913"/>
            <a:ext cx="2782887" cy="2087562"/>
          </a:xfrm>
        </p:spPr>
      </p:sp>
      <p:sp>
        <p:nvSpPr>
          <p:cNvPr id="3" name="Notes Placeholder 2"/>
          <p:cNvSpPr>
            <a:spLocks noGrp="1"/>
          </p:cNvSpPr>
          <p:nvPr>
            <p:ph type="body" idx="1"/>
          </p:nvPr>
        </p:nvSpPr>
        <p:spPr/>
        <p:txBody>
          <a:bodyPr/>
          <a:lstStyle/>
          <a:p>
            <a:r>
              <a:rPr lang="es-ES" noProof="0" dirty="0" smtClean="0"/>
              <a:t>Acá</a:t>
            </a:r>
            <a:r>
              <a:rPr lang="es-ES" baseline="0" noProof="0" dirty="0" smtClean="0"/>
              <a:t> esta otro ejemplo:</a:t>
            </a:r>
            <a:r>
              <a:rPr lang="es-ES" noProof="0" dirty="0" smtClean="0"/>
              <a:t> </a:t>
            </a:r>
          </a:p>
          <a:p>
            <a:endParaRPr lang="en-US" dirty="0"/>
          </a:p>
          <a:p>
            <a:r>
              <a:rPr lang="es-NI"/>
              <a:t>La información en esta diapositiva proviene de una</a:t>
            </a:r>
            <a:r>
              <a:rPr lang="es-NI" baseline="0"/>
              <a:t> reseña </a:t>
            </a:r>
            <a:r>
              <a:rPr lang="es-NI"/>
              <a:t>escrita por alguien que participó en un programa de capacitación </a:t>
            </a:r>
            <a:r>
              <a:rPr lang="es-NI" baseline="0"/>
              <a:t>ofrecido por el </a:t>
            </a:r>
            <a:r>
              <a:rPr lang="es-NI"/>
              <a:t>PRB.  Aquí plantea el caso que las chicas jóvenes en los barrios marginales de Nairobi realmente necesitan mayor atención cuando se trata de servicios de PF.  Para iniciar,</a:t>
            </a:r>
            <a:r>
              <a:rPr lang="es-NI" baseline="0"/>
              <a:t> el </a:t>
            </a:r>
            <a:r>
              <a:rPr lang="es-NI"/>
              <a:t>60% no visita una clínica, y cuando lo hacen, un 25% no recibe información relevante sobre planificación familiar.</a:t>
            </a:r>
          </a:p>
          <a:p>
            <a:endParaRPr lang="en-US" baseline="0" dirty="0"/>
          </a:p>
          <a:p>
            <a:r>
              <a:rPr lang="es-NI" baseline="0"/>
              <a:t>Los números ayudan a darle "vida" y contexto a su mensaje.</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9</a:t>
            </a:fld>
            <a:endParaRPr lang="en-US" dirty="0"/>
          </a:p>
        </p:txBody>
      </p:sp>
    </p:spTree>
    <p:extLst>
      <p:ext uri="{BB962C8B-B14F-4D97-AF65-F5344CB8AC3E}">
        <p14:creationId xmlns:p14="http://schemas.microsoft.com/office/powerpoint/2010/main" val="668590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508669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9261248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spc="0"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384176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382101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982298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536047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3963603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7933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0165837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4550150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3627109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ext uri="{BB962C8B-B14F-4D97-AF65-F5344CB8AC3E}">
        <p14:creationId xmlns:p14="http://schemas.microsoft.com/office/powerpoint/2010/main" val="12229276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15259245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extLst>
      <p:ext uri="{BB962C8B-B14F-4D97-AF65-F5344CB8AC3E}">
        <p14:creationId xmlns:p14="http://schemas.microsoft.com/office/powerpoint/2010/main" val="3105152992"/>
      </p:ext>
    </p:extLst>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1295400"/>
            <a:ext cx="6248400" cy="838200"/>
          </a:xfrm>
        </p:spPr>
        <p:txBody>
          <a:bodyPr anchor="b"/>
          <a:lstStyle>
            <a:lvl1pPr>
              <a:defRPr/>
            </a:lvl1pPr>
          </a:lstStyle>
          <a:p>
            <a:r>
              <a:rPr lang="en-US" dirty="0"/>
              <a:t>Click to edit Master title style</a:t>
            </a:r>
          </a:p>
        </p:txBody>
      </p:sp>
      <p:sp>
        <p:nvSpPr>
          <p:cNvPr id="8" name="Rectangle 86"/>
          <p:cNvSpPr>
            <a:spLocks noGrp="1" noChangeArrowheads="1"/>
          </p:cNvSpPr>
          <p:nvPr>
            <p:ph type="subTitle" sz="quarter" idx="1"/>
          </p:nvPr>
        </p:nvSpPr>
        <p:spPr>
          <a:xfrm>
            <a:off x="685800" y="2133600"/>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1992229758"/>
      </p:ext>
    </p:extLst>
  </p:cSld>
  <p:clrMapOvr>
    <a:overrideClrMapping bg1="dk2" tx1="lt1" bg2="dk1"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1008">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480767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lvl1pPr>
              <a:defRPr>
                <a:solidFill>
                  <a:srgbClr val="2375BB"/>
                </a:solidFill>
              </a:defRPr>
            </a:lvl1p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a:buClr>
                <a:srgbClr val="E96D1F"/>
              </a:buClr>
              <a:defRPr/>
            </a:lvl1pPr>
            <a:lvl2pPr>
              <a:buClr>
                <a:srgbClr val="E96D1F"/>
              </a:buClr>
              <a:defRPr/>
            </a:lvl2pPr>
            <a:lvl3pPr>
              <a:buClr>
                <a:srgbClr val="E96D1F"/>
              </a:buClr>
              <a:defRPr/>
            </a:lvl3pPr>
            <a:lvl4pPr>
              <a:buClr>
                <a:srgbClr val="E96D1F"/>
              </a:buClr>
              <a:defRPr/>
            </a:lvl4pPr>
            <a:lvl5pPr>
              <a:buClr>
                <a:srgbClr val="E96D1F"/>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6315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lvl1pPr>
              <a:defRPr>
                <a:solidFill>
                  <a:srgbClr val="2375BB"/>
                </a:solidFill>
              </a:defRPr>
            </a:lvl1p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lvl1pPr>
              <a:buClr>
                <a:srgbClr val="E96D1F"/>
              </a:buClr>
              <a:defRPr/>
            </a:lvl1pPr>
            <a:lvl2pPr>
              <a:buClr>
                <a:srgbClr val="E96D1F"/>
              </a:buClr>
              <a:defRPr/>
            </a:lvl2pPr>
            <a:lvl3pPr>
              <a:buClr>
                <a:srgbClr val="E96D1F"/>
              </a:buClr>
              <a:defRPr/>
            </a:lvl3pPr>
          </a:lstStyle>
          <a:p>
            <a:pPr lvl="0"/>
            <a:r>
              <a:rPr lang="en-US" dirty="0"/>
              <a:t>Click to edit Master text styles</a:t>
            </a:r>
          </a:p>
          <a:p>
            <a:pPr lvl="1"/>
            <a:r>
              <a:rPr lang="en-US" dirty="0"/>
              <a:t>Second level</a:t>
            </a:r>
          </a:p>
          <a:p>
            <a:pPr lvl="2"/>
            <a:r>
              <a:rPr lang="en-US" dirty="0"/>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0"/>
            </a:lvl1pPr>
          </a:lstStyle>
          <a:p>
            <a:pPr lvl="0"/>
            <a:r>
              <a:rPr lang="en-US" dirty="0"/>
              <a:t>EXAMPLE</a:t>
            </a:r>
          </a:p>
        </p:txBody>
      </p:sp>
    </p:spTree>
    <p:extLst>
      <p:ext uri="{BB962C8B-B14F-4D97-AF65-F5344CB8AC3E}">
        <p14:creationId xmlns:p14="http://schemas.microsoft.com/office/powerpoint/2010/main" val="4106035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43947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31565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extLst>
      <p:ext uri="{BB962C8B-B14F-4D97-AF65-F5344CB8AC3E}">
        <p14:creationId xmlns:p14="http://schemas.microsoft.com/office/powerpoint/2010/main" val="4209958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26"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470" y="533400"/>
            <a:ext cx="7318131"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br>
              <a:rPr lang="en-US" dirty="0"/>
            </a:br>
            <a:endParaRPr lang="en-US" dirty="0"/>
          </a:p>
        </p:txBody>
      </p:sp>
      <p:sp>
        <p:nvSpPr>
          <p:cNvPr id="1027" name="Rectangle 66"/>
          <p:cNvSpPr>
            <a:spLocks noGrp="1" noChangeArrowheads="1"/>
          </p:cNvSpPr>
          <p:nvPr>
            <p:ph type="body" idx="1"/>
          </p:nvPr>
        </p:nvSpPr>
        <p:spPr bwMode="auto">
          <a:xfrm>
            <a:off x="914401" y="1600200"/>
            <a:ext cx="7315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www.prb.org</a:t>
            </a:r>
          </a:p>
        </p:txBody>
      </p:sp>
      <p:pic>
        <p:nvPicPr>
          <p:cNvPr id="1030" name="Picture 86" descr="ppt-logo"/>
          <p:cNvPicPr>
            <a:picLocks noChangeAspect="1" noChangeArrowheads="1"/>
          </p:cNvPicPr>
          <p:nvPr userDrawn="1"/>
        </p:nvPicPr>
        <p:blipFill>
          <a:blip r:embed="rId26"/>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dirty="0">
              <a:ea typeface="ＭＳ Ｐゴシック" pitchFamily="34" charset="-128"/>
              <a:cs typeface="+mn-cs"/>
            </a:endParaRPr>
          </a:p>
        </p:txBody>
      </p:sp>
    </p:spTree>
  </p:cSld>
  <p:clrMap bg1="lt1" tx1="dk1" bg2="lt2" tx2="dk2" accent1="accent1" accent2="accent2" accent3="accent3" accent4="accent4" accent5="accent5" accent6="accent6" hlink="hlink" folHlink="folHlink"/>
  <p:sldLayoutIdLst>
    <p:sldLayoutId id="2147483739" r:id="rId1"/>
    <p:sldLayoutId id="2147483742" r:id="rId2"/>
    <p:sldLayoutId id="2147483761" r:id="rId3"/>
    <p:sldLayoutId id="2147483752" r:id="rId4"/>
    <p:sldLayoutId id="2147483747" r:id="rId5"/>
    <p:sldLayoutId id="2147483749" r:id="rId6"/>
    <p:sldLayoutId id="2147483753" r:id="rId7"/>
    <p:sldLayoutId id="2147483754" r:id="rId8"/>
    <p:sldLayoutId id="2147483733" r:id="rId9"/>
    <p:sldLayoutId id="2147483759" r:id="rId10"/>
    <p:sldLayoutId id="2147483743" r:id="rId11"/>
    <p:sldLayoutId id="2147483744" r:id="rId12"/>
    <p:sldLayoutId id="2147483745" r:id="rId13"/>
    <p:sldLayoutId id="2147483746" r:id="rId14"/>
    <p:sldLayoutId id="2147483757" r:id="rId15"/>
    <p:sldLayoutId id="2147483760" r:id="rId16"/>
    <p:sldLayoutId id="2147483750" r:id="rId17"/>
    <p:sldLayoutId id="2147483763" r:id="rId18"/>
    <p:sldLayoutId id="2147483738" r:id="rId19"/>
    <p:sldLayoutId id="2147483755" r:id="rId20"/>
    <p:sldLayoutId id="2147483762" r:id="rId21"/>
    <p:sldLayoutId id="2147483758" r:id="rId22"/>
    <p:sldLayoutId id="2147483756" r:id="rId23"/>
    <p:sldLayoutId id="2147483764" r:id="rId24"/>
  </p:sldLayoutIdLst>
  <p:txStyles>
    <p:title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http://www.statcompiler.co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hyperlink" Target="http://www.ncbi.nlm.nih.gov/pubmed" TargetMode="External"/><Relationship Id="rId4" Type="http://schemas.openxmlformats.org/officeDocument/2006/relationships/hyperlink" Target="http://www.cochrane.org/" TargetMode="External"/><Relationship Id="rId5" Type="http://schemas.openxmlformats.org/officeDocument/2006/relationships/hyperlink" Target="http://www.heart-resources.org/" TargetMode="External"/><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hyperlink" Target="https://dhsprogram.com/"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ctrTitle" idx="4294967295"/>
          </p:nvPr>
        </p:nvSpPr>
        <p:spPr>
          <a:xfrm>
            <a:off x="914400" y="2057400"/>
            <a:ext cx="7391400" cy="1905000"/>
          </a:xfrm>
        </p:spPr>
        <p:txBody>
          <a:bodyPr anchor="ctr"/>
          <a:lstStyle/>
          <a:p>
            <a:pPr algn="ctr"/>
            <a:r>
              <a:rPr lang="es-ES_tradnl" sz="4000" noProof="0" dirty="0" smtClean="0">
                <a:solidFill>
                  <a:schemeClr val="accent1"/>
                </a:solidFill>
              </a:rPr>
              <a:t>Usando datos para Incidir en la política</a:t>
            </a:r>
            <a:endParaRPr lang="es-ES_tradnl" sz="4000" b="1" noProof="0" dirty="0">
              <a:solidFill>
                <a:schemeClr val="accent1"/>
              </a:solidFill>
            </a:endParaRPr>
          </a:p>
        </p:txBody>
      </p:sp>
    </p:spTree>
    <p:extLst>
      <p:ext uri="{BB962C8B-B14F-4D97-AF65-F5344CB8AC3E}">
        <p14:creationId xmlns:p14="http://schemas.microsoft.com/office/powerpoint/2010/main" val="3151539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1225" y="457200"/>
            <a:ext cx="7775330" cy="1371600"/>
          </a:xfrm>
        </p:spPr>
        <p:txBody>
          <a:bodyPr/>
          <a:lstStyle/>
          <a:p>
            <a:r>
              <a:rPr lang="es-ES_tradnl" noProof="0" dirty="0" smtClean="0"/>
              <a:t>Explicar las conclusiones </a:t>
            </a:r>
            <a:endParaRPr lang="es-ES_tradnl" noProof="0" dirty="0"/>
          </a:p>
        </p:txBody>
      </p:sp>
      <p:sp>
        <p:nvSpPr>
          <p:cNvPr id="5" name="Text Placeholder 4"/>
          <p:cNvSpPr>
            <a:spLocks noGrp="1"/>
          </p:cNvSpPr>
          <p:nvPr>
            <p:ph type="body" sz="quarter" idx="10"/>
          </p:nvPr>
        </p:nvSpPr>
        <p:spPr>
          <a:xfrm>
            <a:off x="911225" y="1600199"/>
            <a:ext cx="7318375" cy="1752601"/>
          </a:xfrm>
        </p:spPr>
        <p:txBody>
          <a:bodyPr/>
          <a:lstStyle/>
          <a:p>
            <a:r>
              <a:rPr lang="es-ES_tradnl" noProof="0" dirty="0" smtClean="0"/>
              <a:t>¿Por qué debe importarle este problema a su audiencia? ¿Por qué es importante? ¿Por qué debe importarle?</a:t>
            </a:r>
            <a:endParaRPr lang="es-ES_tradnl" noProof="0" dirty="0"/>
          </a:p>
        </p:txBody>
      </p:sp>
      <p:sp>
        <p:nvSpPr>
          <p:cNvPr id="6" name="Text Placeholder 5"/>
          <p:cNvSpPr>
            <a:spLocks noGrp="1"/>
          </p:cNvSpPr>
          <p:nvPr>
            <p:ph type="body" sz="quarter" idx="11"/>
          </p:nvPr>
        </p:nvSpPr>
        <p:spPr>
          <a:xfrm>
            <a:off x="1179511" y="4038600"/>
            <a:ext cx="6781800" cy="1295400"/>
          </a:xfrm>
        </p:spPr>
        <p:txBody>
          <a:bodyPr/>
          <a:lstStyle/>
          <a:p>
            <a:r>
              <a:rPr lang="es-ES_tradnl" noProof="0" dirty="0" smtClean="0"/>
              <a:t>Para ayudar a darle peso a su punto y enmarcar la información de tal manera que resuene fuertemente en su audiencia.</a:t>
            </a:r>
            <a:endParaRPr lang="es-ES_tradnl" noProof="0" dirty="0"/>
          </a:p>
        </p:txBody>
      </p:sp>
      <p:sp>
        <p:nvSpPr>
          <p:cNvPr id="7" name="Text Placeholder 6"/>
          <p:cNvSpPr>
            <a:spLocks noGrp="1"/>
          </p:cNvSpPr>
          <p:nvPr>
            <p:ph type="body" sz="quarter" idx="12"/>
          </p:nvPr>
        </p:nvSpPr>
        <p:spPr>
          <a:xfrm>
            <a:off x="911225" y="3454081"/>
            <a:ext cx="7318373" cy="365474"/>
          </a:xfrm>
        </p:spPr>
        <p:txBody>
          <a:bodyPr/>
          <a:lstStyle/>
          <a:p>
            <a:r>
              <a:rPr lang="es-ES_tradnl" noProof="0" dirty="0" smtClean="0"/>
              <a:t>¿Por qué necesitamos datos?</a:t>
            </a:r>
          </a:p>
          <a:p>
            <a:endParaRPr lang="es-ES_tradnl" noProof="0" dirty="0"/>
          </a:p>
        </p:txBody>
      </p:sp>
    </p:spTree>
    <p:extLst>
      <p:ext uri="{BB962C8B-B14F-4D97-AF65-F5344CB8AC3E}">
        <p14:creationId xmlns:p14="http://schemas.microsoft.com/office/powerpoint/2010/main" val="2191456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17341"/>
            <a:ext cx="8229600" cy="685800"/>
          </a:xfrm>
        </p:spPr>
        <p:txBody>
          <a:bodyPr/>
          <a:lstStyle/>
          <a:p>
            <a:r>
              <a:rPr lang="es-ES_tradnl" sz="4000" noProof="0" dirty="0" smtClean="0"/>
              <a:t>Explicar las conclusiones </a:t>
            </a:r>
            <a:endParaRPr lang="es-ES_tradnl" sz="4000" noProof="0" dirty="0"/>
          </a:p>
        </p:txBody>
      </p:sp>
      <p:sp>
        <p:nvSpPr>
          <p:cNvPr id="3" name="Text Placeholder 2"/>
          <p:cNvSpPr>
            <a:spLocks noGrp="1"/>
          </p:cNvSpPr>
          <p:nvPr>
            <p:ph type="body" sz="quarter" idx="10"/>
          </p:nvPr>
        </p:nvSpPr>
        <p:spPr>
          <a:xfrm>
            <a:off x="911225" y="1905000"/>
            <a:ext cx="7318375" cy="4267200"/>
          </a:xfrm>
        </p:spPr>
        <p:txBody>
          <a:bodyPr/>
          <a:lstStyle/>
          <a:p>
            <a:r>
              <a:rPr lang="es-ES_tradnl" noProof="0" dirty="0" smtClean="0"/>
              <a:t>¿Cómo afecta la salud, sociedad u otros resultados?</a:t>
            </a:r>
          </a:p>
          <a:p>
            <a:r>
              <a:rPr lang="es-ES_tradnl" noProof="0" dirty="0" smtClean="0"/>
              <a:t>¿Qué relación tiene con las metas y compromisos existentes?</a:t>
            </a:r>
          </a:p>
          <a:p>
            <a:r>
              <a:rPr lang="es-ES_tradnl" noProof="0" dirty="0" smtClean="0"/>
              <a:t>¿Cómo se compara la situación con los principios y valores establecidos?</a:t>
            </a:r>
          </a:p>
          <a:p>
            <a:r>
              <a:rPr lang="es-ES_tradnl" noProof="0" dirty="0" smtClean="0"/>
              <a:t>¿Qué efecto tiene en los costos o ahorros?</a:t>
            </a:r>
          </a:p>
          <a:p>
            <a:endParaRPr lang="es-ES_tradnl" noProof="0" dirty="0" smtClean="0"/>
          </a:p>
          <a:p>
            <a:endParaRPr lang="es-ES_tradnl" noProof="0" dirty="0"/>
          </a:p>
        </p:txBody>
      </p:sp>
      <p:sp>
        <p:nvSpPr>
          <p:cNvPr id="4" name="Rectangle 3"/>
          <p:cNvSpPr/>
          <p:nvPr/>
        </p:nvSpPr>
        <p:spPr>
          <a:xfrm>
            <a:off x="911225" y="1354015"/>
            <a:ext cx="5715000" cy="400110"/>
          </a:xfrm>
          <a:prstGeom prst="rect">
            <a:avLst/>
          </a:prstGeom>
        </p:spPr>
        <p:txBody>
          <a:bodyPr wrap="square">
            <a:spAutoFit/>
          </a:bodyPr>
          <a:lstStyle/>
          <a:p>
            <a:r>
              <a:rPr lang="es-ES" sz="2000" kern="0" dirty="0" smtClean="0">
                <a:solidFill>
                  <a:srgbClr val="E96D1F"/>
                </a:solidFill>
              </a:rPr>
              <a:t>Preguntas para responder con los datos </a:t>
            </a:r>
            <a:endParaRPr lang="es-ES" sz="2000" b="1" kern="0" dirty="0">
              <a:solidFill>
                <a:srgbClr val="E96D1F"/>
              </a:solidFill>
            </a:endParaRPr>
          </a:p>
        </p:txBody>
      </p:sp>
    </p:spTree>
    <p:extLst>
      <p:ext uri="{BB962C8B-B14F-4D97-AF65-F5344CB8AC3E}">
        <p14:creationId xmlns:p14="http://schemas.microsoft.com/office/powerpoint/2010/main" val="1749042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9" y="533400"/>
            <a:ext cx="8353924" cy="1676400"/>
          </a:xfrm>
        </p:spPr>
        <p:txBody>
          <a:bodyPr>
            <a:noAutofit/>
          </a:bodyPr>
          <a:lstStyle/>
          <a:p>
            <a:r>
              <a:rPr lang="es-ES_tradnl" sz="3600" noProof="0" dirty="0" smtClean="0">
                <a:solidFill>
                  <a:srgbClr val="2375BB"/>
                </a:solidFill>
              </a:rPr>
              <a:t>Consecuencias del poco conocimiento sobre salud sexual y reproductiva</a:t>
            </a:r>
            <a:endParaRPr lang="es-ES_tradnl" sz="3600" noProof="0" dirty="0">
              <a:solidFill>
                <a:srgbClr val="2375BB"/>
              </a:solidFill>
            </a:endParaRPr>
          </a:p>
        </p:txBody>
      </p:sp>
      <p:sp>
        <p:nvSpPr>
          <p:cNvPr id="3" name="Content Placeholder 2"/>
          <p:cNvSpPr>
            <a:spLocks noGrp="1"/>
          </p:cNvSpPr>
          <p:nvPr>
            <p:ph sz="quarter" idx="1"/>
          </p:nvPr>
        </p:nvSpPr>
        <p:spPr>
          <a:xfrm>
            <a:off x="612649" y="2667000"/>
            <a:ext cx="8264224" cy="3505200"/>
          </a:xfrm>
        </p:spPr>
        <p:txBody>
          <a:bodyPr>
            <a:normAutofit fontScale="85000" lnSpcReduction="20000"/>
          </a:bodyPr>
          <a:lstStyle/>
          <a:p>
            <a:pPr>
              <a:buClr>
                <a:srgbClr val="E96D1F"/>
              </a:buClr>
            </a:pPr>
            <a:r>
              <a:rPr lang="es-ES_tradnl" noProof="0" dirty="0" smtClean="0"/>
              <a:t>Problema: Las adolescentes en Ghana carecen de conocimientos sobre salud sexual y reproductiva.</a:t>
            </a:r>
          </a:p>
          <a:p>
            <a:pPr>
              <a:buClr>
                <a:srgbClr val="E96D1F"/>
              </a:buClr>
            </a:pPr>
            <a:endParaRPr lang="es-ES_tradnl" noProof="0" dirty="0" smtClean="0"/>
          </a:p>
          <a:p>
            <a:pPr>
              <a:buClr>
                <a:srgbClr val="E96D1F"/>
              </a:buClr>
            </a:pPr>
            <a:r>
              <a:rPr lang="es-ES_tradnl" noProof="0" dirty="0" smtClean="0"/>
              <a:t>¿Cuál es su importancia?:</a:t>
            </a:r>
          </a:p>
          <a:p>
            <a:pPr lvl="1">
              <a:buClr>
                <a:srgbClr val="E96D1F"/>
              </a:buClr>
            </a:pPr>
            <a:r>
              <a:rPr lang="es-ES_tradnl" noProof="0" dirty="0" smtClean="0"/>
              <a:t>Las jóvenes son vulnerables a tener embarazos no deseados, contraer ITS y VIH/SIDA.</a:t>
            </a:r>
          </a:p>
          <a:p>
            <a:pPr lvl="1">
              <a:buClr>
                <a:srgbClr val="E96D1F"/>
              </a:buClr>
            </a:pPr>
            <a:r>
              <a:rPr lang="es-ES_tradnl" noProof="0" dirty="0" smtClean="0"/>
              <a:t>Entre las adolescentes que han tenido sexo, el 42% de ellas ha salido embarazada.</a:t>
            </a:r>
          </a:p>
          <a:p>
            <a:pPr marL="457200" lvl="1" indent="0">
              <a:spcAft>
                <a:spcPts val="1200"/>
              </a:spcAft>
              <a:buClr>
                <a:srgbClr val="E96D1F"/>
              </a:buClr>
              <a:buNone/>
            </a:pPr>
            <a:endParaRPr lang="es-ES_tradnl" noProof="0" dirty="0" smtClean="0"/>
          </a:p>
          <a:p>
            <a:pPr marL="457200" lvl="1" indent="0" algn="r">
              <a:spcAft>
                <a:spcPts val="1200"/>
              </a:spcAft>
              <a:buClr>
                <a:srgbClr val="E96D1F"/>
              </a:buClr>
              <a:buNone/>
            </a:pPr>
            <a:r>
              <a:rPr lang="es-ES_tradnl" sz="1300" noProof="0" dirty="0" smtClean="0"/>
              <a:t>Slawa</a:t>
            </a:r>
            <a:r>
              <a:rPr lang="es-ES_tradnl" sz="1300" noProof="0" dirty="0" smtClean="0"/>
              <a:t> </a:t>
            </a:r>
            <a:r>
              <a:rPr lang="es-ES_tradnl" sz="1300" noProof="0" dirty="0" smtClean="0"/>
              <a:t>Rokicki</a:t>
            </a:r>
            <a:r>
              <a:rPr lang="es-ES_tradnl" sz="1300" noProof="0" dirty="0" smtClean="0"/>
              <a:t>, </a:t>
            </a:r>
            <a:r>
              <a:rPr lang="es-ES_tradnl" sz="1300" b="1" noProof="0" dirty="0" smtClean="0"/>
              <a:t>PRB</a:t>
            </a:r>
            <a:r>
              <a:rPr lang="es-ES_tradnl" sz="1300" noProof="0" dirty="0" smtClean="0"/>
              <a:t> </a:t>
            </a:r>
            <a:r>
              <a:rPr lang="es-ES_tradnl" sz="1300" noProof="0" dirty="0" smtClean="0"/>
              <a:t>Policy</a:t>
            </a:r>
            <a:r>
              <a:rPr lang="es-ES_tradnl" sz="1300" noProof="0" dirty="0" smtClean="0"/>
              <a:t> </a:t>
            </a:r>
            <a:r>
              <a:rPr lang="es-ES_tradnl" sz="1300" noProof="0" dirty="0" smtClean="0"/>
              <a:t>Communications</a:t>
            </a:r>
            <a:r>
              <a:rPr lang="es-ES_tradnl" sz="1300" noProof="0" dirty="0" smtClean="0"/>
              <a:t> Training </a:t>
            </a:r>
            <a:r>
              <a:rPr lang="es-ES_tradnl" sz="1300" noProof="0" dirty="0" smtClean="0"/>
              <a:t>Presentation</a:t>
            </a:r>
            <a:r>
              <a:rPr lang="es-ES_tradnl" sz="1300" noProof="0" dirty="0" smtClean="0"/>
              <a:t>, 2015</a:t>
            </a:r>
          </a:p>
          <a:p>
            <a:pPr lvl="1">
              <a:spcAft>
                <a:spcPts val="1200"/>
              </a:spcAft>
              <a:buClr>
                <a:srgbClr val="E96D1F"/>
              </a:buClr>
            </a:pPr>
            <a:endParaRPr lang="es-ES_tradnl" noProof="0" dirty="0" smtClean="0"/>
          </a:p>
          <a:p>
            <a:pPr marL="457200" lvl="1" indent="0">
              <a:spcAft>
                <a:spcPts val="1200"/>
              </a:spcAft>
              <a:buClr>
                <a:srgbClr val="E96D1F"/>
              </a:buClr>
              <a:buNone/>
            </a:pPr>
            <a:endParaRPr lang="es-ES_tradnl" sz="1200" noProof="0" dirty="0"/>
          </a:p>
        </p:txBody>
      </p:sp>
    </p:spTree>
    <p:extLst>
      <p:ext uri="{BB962C8B-B14F-4D97-AF65-F5344CB8AC3E}">
        <p14:creationId xmlns:p14="http://schemas.microsoft.com/office/powerpoint/2010/main" val="348595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8232530" cy="685800"/>
          </a:xfrm>
        </p:spPr>
        <p:txBody>
          <a:bodyPr/>
          <a:lstStyle/>
          <a:p>
            <a:r>
              <a:rPr lang="es-ES_tradnl" noProof="0" dirty="0" smtClean="0">
                <a:solidFill>
                  <a:srgbClr val="2375BB"/>
                </a:solidFill>
              </a:rPr>
              <a:t>¿</a:t>
            </a:r>
            <a:r>
              <a:rPr lang="es-ES_tradnl" sz="4200" noProof="0" dirty="0" smtClean="0">
                <a:solidFill>
                  <a:srgbClr val="2375BB"/>
                </a:solidFill>
              </a:rPr>
              <a:t>Por qué es importante la violencia de pareja para el VIH</a:t>
            </a:r>
            <a:r>
              <a:rPr lang="es-ES_tradnl" noProof="0" dirty="0" smtClean="0">
                <a:solidFill>
                  <a:srgbClr val="2375BB"/>
                </a:solidFill>
              </a:rPr>
              <a:t>?</a:t>
            </a:r>
            <a:endParaRPr lang="es-ES_tradnl" noProof="0" dirty="0">
              <a:solidFill>
                <a:srgbClr val="2375BB"/>
              </a:solidFill>
            </a:endParaRPr>
          </a:p>
        </p:txBody>
      </p:sp>
      <p:sp>
        <p:nvSpPr>
          <p:cNvPr id="3" name="Content Placeholder 2"/>
          <p:cNvSpPr>
            <a:spLocks noGrp="1"/>
          </p:cNvSpPr>
          <p:nvPr>
            <p:ph idx="1"/>
          </p:nvPr>
        </p:nvSpPr>
        <p:spPr>
          <a:xfrm>
            <a:off x="911470" y="1981200"/>
            <a:ext cx="7775330" cy="4114800"/>
          </a:xfrm>
        </p:spPr>
        <p:txBody>
          <a:bodyPr/>
          <a:lstStyle/>
          <a:p>
            <a:pPr>
              <a:buClr>
                <a:srgbClr val="E96D1F"/>
              </a:buClr>
            </a:pPr>
            <a:r>
              <a:rPr lang="es-ES_tradnl" sz="2600" noProof="0" dirty="0" smtClean="0"/>
              <a:t>Antecedentes del problema:</a:t>
            </a:r>
          </a:p>
          <a:p>
            <a:pPr lvl="1">
              <a:buClr>
                <a:srgbClr val="E96D1F"/>
              </a:buClr>
            </a:pPr>
            <a:r>
              <a:rPr lang="es-ES_tradnl" noProof="0" dirty="0" smtClean="0"/>
              <a:t>Mujeres entre 15 a 24 años representan el 31% </a:t>
            </a:r>
            <a:r>
              <a:rPr lang="es-ES_tradnl" sz="2200" noProof="0" dirty="0" smtClean="0"/>
              <a:t>de los casos con VIH en el África Subsahariana (SSA).</a:t>
            </a:r>
          </a:p>
          <a:p>
            <a:pPr lvl="1">
              <a:buClr>
                <a:srgbClr val="E96D1F"/>
              </a:buClr>
            </a:pPr>
            <a:r>
              <a:rPr lang="es-ES_tradnl" sz="2200" noProof="0" dirty="0" smtClean="0"/>
              <a:t>Una de cada tres mujeres en SSA han experimentado violencia de pareja íntima (VPI) en sus vidas.</a:t>
            </a:r>
          </a:p>
          <a:p>
            <a:pPr>
              <a:buClr>
                <a:srgbClr val="E96D1F"/>
              </a:buClr>
            </a:pPr>
            <a:r>
              <a:rPr lang="es-ES_tradnl" sz="2600" noProof="0" dirty="0" smtClean="0"/>
              <a:t>¿Por qué es importante la VPI?</a:t>
            </a:r>
          </a:p>
          <a:p>
            <a:pPr lvl="1">
              <a:buClr>
                <a:srgbClr val="E96D1F"/>
              </a:buClr>
            </a:pPr>
            <a:r>
              <a:rPr lang="es-ES_tradnl" sz="2200" noProof="0" dirty="0" smtClean="0"/>
              <a:t>Las mujeres que han experimentado VPI tienen una tasa de infección de VIH 1.5 veces mayor que aquellas que no han experimentado la violencia</a:t>
            </a:r>
            <a:r>
              <a:rPr lang="es-ES_tradnl" noProof="0" dirty="0" smtClean="0"/>
              <a:t>.</a:t>
            </a:r>
            <a:endParaRPr lang="es-ES_tradnl" sz="1200" noProof="0" dirty="0" smtClean="0"/>
          </a:p>
          <a:p>
            <a:pPr marL="0" indent="0" algn="r">
              <a:buNone/>
            </a:pPr>
            <a:r>
              <a:rPr lang="es-ES_tradnl" sz="1400" noProof="0" dirty="0" smtClean="0"/>
              <a:t>Sarah Roberts, PRB Training </a:t>
            </a:r>
            <a:r>
              <a:rPr lang="es-ES_tradnl" sz="1400" noProof="0" dirty="0" smtClean="0"/>
              <a:t>Policy</a:t>
            </a:r>
            <a:r>
              <a:rPr lang="es-ES_tradnl" sz="1400" noProof="0" dirty="0" smtClean="0"/>
              <a:t> </a:t>
            </a:r>
            <a:r>
              <a:rPr lang="es-ES_tradnl" sz="1400" noProof="0" dirty="0" smtClean="0"/>
              <a:t>Brief</a:t>
            </a:r>
            <a:r>
              <a:rPr lang="es-ES_tradnl" sz="1400" noProof="0" dirty="0" smtClean="0"/>
              <a:t>, 2015</a:t>
            </a:r>
          </a:p>
          <a:p>
            <a:pPr marL="0" indent="0">
              <a:buNone/>
            </a:pPr>
            <a:endParaRPr lang="es-ES_tradnl" sz="3200" noProof="0" dirty="0"/>
          </a:p>
        </p:txBody>
      </p:sp>
    </p:spTree>
    <p:extLst>
      <p:ext uri="{BB962C8B-B14F-4D97-AF65-F5344CB8AC3E}">
        <p14:creationId xmlns:p14="http://schemas.microsoft.com/office/powerpoint/2010/main" val="3332033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1470" y="533400"/>
            <a:ext cx="7775330" cy="685800"/>
          </a:xfrm>
        </p:spPr>
        <p:txBody>
          <a:bodyPr/>
          <a:lstStyle/>
          <a:p>
            <a:r>
              <a:rPr lang="es-ES_tradnl" noProof="0" dirty="0" smtClean="0"/>
              <a:t>Proponer soluciones</a:t>
            </a:r>
            <a:endParaRPr lang="es-ES_tradnl" noProof="0" dirty="0"/>
          </a:p>
        </p:txBody>
      </p:sp>
      <p:sp>
        <p:nvSpPr>
          <p:cNvPr id="5" name="Text Placeholder 4"/>
          <p:cNvSpPr>
            <a:spLocks noGrp="1"/>
          </p:cNvSpPr>
          <p:nvPr>
            <p:ph type="body" sz="quarter" idx="10"/>
          </p:nvPr>
        </p:nvSpPr>
        <p:spPr>
          <a:xfrm>
            <a:off x="911225" y="1600199"/>
            <a:ext cx="7318375" cy="1219201"/>
          </a:xfrm>
        </p:spPr>
        <p:txBody>
          <a:bodyPr/>
          <a:lstStyle/>
          <a:p>
            <a:r>
              <a:rPr lang="es-ES_tradnl" noProof="0" dirty="0" smtClean="0"/>
              <a:t>¿Qué debe hacerse para abordar el problema o asunto?</a:t>
            </a:r>
            <a:endParaRPr lang="es-ES_tradnl" noProof="0" dirty="0"/>
          </a:p>
        </p:txBody>
      </p:sp>
      <p:sp>
        <p:nvSpPr>
          <p:cNvPr id="6" name="Text Placeholder 5"/>
          <p:cNvSpPr>
            <a:spLocks noGrp="1"/>
          </p:cNvSpPr>
          <p:nvPr>
            <p:ph type="body" sz="quarter" idx="11"/>
          </p:nvPr>
        </p:nvSpPr>
        <p:spPr>
          <a:xfrm>
            <a:off x="1065211" y="4038600"/>
            <a:ext cx="7010400" cy="2000310"/>
          </a:xfrm>
        </p:spPr>
        <p:txBody>
          <a:bodyPr/>
          <a:lstStyle/>
          <a:p>
            <a:r>
              <a:rPr lang="es-ES_tradnl" noProof="0" dirty="0" smtClean="0"/>
              <a:t>Para garantizar que su propuesta es viable y puede funcionar</a:t>
            </a:r>
            <a:endParaRPr lang="es-ES_tradnl" noProof="0" dirty="0"/>
          </a:p>
        </p:txBody>
      </p:sp>
      <p:sp>
        <p:nvSpPr>
          <p:cNvPr id="7" name="Text Placeholder 6"/>
          <p:cNvSpPr>
            <a:spLocks noGrp="1"/>
          </p:cNvSpPr>
          <p:nvPr>
            <p:ph type="body" sz="quarter" idx="12"/>
          </p:nvPr>
        </p:nvSpPr>
        <p:spPr>
          <a:xfrm>
            <a:off x="911225" y="3285008"/>
            <a:ext cx="7318373" cy="365474"/>
          </a:xfrm>
        </p:spPr>
        <p:txBody>
          <a:bodyPr/>
          <a:lstStyle/>
          <a:p>
            <a:r>
              <a:rPr lang="es-ES_tradnl" noProof="0" dirty="0" smtClean="0"/>
              <a:t>¿Por qué necesitamos los datos?</a:t>
            </a:r>
            <a:endParaRPr lang="es-ES_tradnl" noProof="0" dirty="0"/>
          </a:p>
        </p:txBody>
      </p:sp>
    </p:spTree>
    <p:extLst>
      <p:ext uri="{BB962C8B-B14F-4D97-AF65-F5344CB8AC3E}">
        <p14:creationId xmlns:p14="http://schemas.microsoft.com/office/powerpoint/2010/main" val="3191899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013330" cy="685800"/>
          </a:xfrm>
        </p:spPr>
        <p:txBody>
          <a:bodyPr/>
          <a:lstStyle/>
          <a:p>
            <a:r>
              <a:rPr lang="es-ES_tradnl" noProof="0" dirty="0" smtClean="0"/>
              <a:t>Proponer soluciones</a:t>
            </a:r>
            <a:endParaRPr lang="es-ES_tradnl" noProof="0" dirty="0"/>
          </a:p>
        </p:txBody>
      </p:sp>
      <p:sp>
        <p:nvSpPr>
          <p:cNvPr id="3" name="Text Placeholder 2"/>
          <p:cNvSpPr>
            <a:spLocks noGrp="1"/>
          </p:cNvSpPr>
          <p:nvPr>
            <p:ph type="body" sz="quarter" idx="10"/>
          </p:nvPr>
        </p:nvSpPr>
        <p:spPr>
          <a:xfrm>
            <a:off x="917013" y="1771710"/>
            <a:ext cx="7318375" cy="4267200"/>
          </a:xfrm>
        </p:spPr>
        <p:txBody>
          <a:bodyPr/>
          <a:lstStyle/>
          <a:p>
            <a:r>
              <a:rPr lang="es-ES_tradnl" noProof="0" dirty="0" smtClean="0"/>
              <a:t>¿Se ha intentado esta solución anteriormente?</a:t>
            </a:r>
          </a:p>
          <a:p>
            <a:r>
              <a:rPr lang="es-ES_tradnl" noProof="0" dirty="0" smtClean="0"/>
              <a:t>¿Se ha hecho a gran escala?</a:t>
            </a:r>
          </a:p>
          <a:p>
            <a:r>
              <a:rPr lang="es-ES_tradnl" noProof="0" dirty="0" smtClean="0"/>
              <a:t>¿Funcionó? </a:t>
            </a:r>
          </a:p>
          <a:p>
            <a:r>
              <a:rPr lang="es-ES_tradnl" noProof="0" dirty="0" smtClean="0"/>
              <a:t>¿Cuál es la magnitud de la mejoría?</a:t>
            </a:r>
          </a:p>
          <a:p>
            <a:r>
              <a:rPr lang="es-ES_tradnl" noProof="0" dirty="0" smtClean="0"/>
              <a:t>¿Qué tipo de mejorías se observaron?</a:t>
            </a:r>
          </a:p>
          <a:p>
            <a:r>
              <a:rPr lang="es-ES_tradnl" noProof="0" dirty="0" smtClean="0"/>
              <a:t>¿Fue rentable?</a:t>
            </a:r>
            <a:endParaRPr lang="es-ES_tradnl" noProof="0" dirty="0"/>
          </a:p>
        </p:txBody>
      </p:sp>
      <p:sp>
        <p:nvSpPr>
          <p:cNvPr id="4" name="Rectangle 3"/>
          <p:cNvSpPr/>
          <p:nvPr/>
        </p:nvSpPr>
        <p:spPr>
          <a:xfrm>
            <a:off x="914400" y="1371600"/>
            <a:ext cx="4495800" cy="400110"/>
          </a:xfrm>
          <a:prstGeom prst="rect">
            <a:avLst/>
          </a:prstGeom>
        </p:spPr>
        <p:txBody>
          <a:bodyPr wrap="square">
            <a:spAutoFit/>
          </a:bodyPr>
          <a:lstStyle/>
          <a:p>
            <a:r>
              <a:rPr lang="es-ES" sz="2000" kern="0" dirty="0" smtClean="0">
                <a:solidFill>
                  <a:srgbClr val="E96D1F"/>
                </a:solidFill>
              </a:rPr>
              <a:t>Preguntas a responder con datos </a:t>
            </a:r>
            <a:endParaRPr lang="es-ES" sz="2000" b="1" kern="0" dirty="0">
              <a:solidFill>
                <a:srgbClr val="E96D1F"/>
              </a:solidFill>
            </a:endParaRPr>
          </a:p>
        </p:txBody>
      </p:sp>
    </p:spTree>
    <p:extLst>
      <p:ext uri="{BB962C8B-B14F-4D97-AF65-F5344CB8AC3E}">
        <p14:creationId xmlns:p14="http://schemas.microsoft.com/office/powerpoint/2010/main" val="3439843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775330" cy="685800"/>
          </a:xfrm>
        </p:spPr>
        <p:txBody>
          <a:bodyPr/>
          <a:lstStyle/>
          <a:p>
            <a:r>
              <a:rPr lang="es-ES_tradnl" noProof="0" dirty="0" smtClean="0"/>
              <a:t>Solución que funciona</a:t>
            </a:r>
            <a:endParaRPr lang="es-ES_tradnl" noProof="0" dirty="0"/>
          </a:p>
        </p:txBody>
      </p:sp>
      <p:sp>
        <p:nvSpPr>
          <p:cNvPr id="3" name="Text Placeholder 2"/>
          <p:cNvSpPr>
            <a:spLocks noGrp="1"/>
          </p:cNvSpPr>
          <p:nvPr>
            <p:ph type="body" sz="quarter" idx="10"/>
          </p:nvPr>
        </p:nvSpPr>
        <p:spPr>
          <a:xfrm>
            <a:off x="911225" y="1600200"/>
            <a:ext cx="7318375" cy="4800600"/>
          </a:xfrm>
        </p:spPr>
        <p:txBody>
          <a:bodyPr/>
          <a:lstStyle/>
          <a:p>
            <a:r>
              <a:rPr lang="es-ES_tradnl" b="1" noProof="0" dirty="0" smtClean="0"/>
              <a:t>Solución propuesta:  </a:t>
            </a:r>
            <a:r>
              <a:rPr lang="es-ES_tradnl" noProof="0" dirty="0" smtClean="0"/>
              <a:t>Ayudar a frenar la epidemia de VIH, implementar políticas que apoyen el incremento del nivel de retención en la educación secundaria.</a:t>
            </a:r>
          </a:p>
          <a:p>
            <a:r>
              <a:rPr lang="es-ES_tradnl" b="1" noProof="0" dirty="0" smtClean="0"/>
              <a:t>Datos para apoyarla</a:t>
            </a:r>
            <a:r>
              <a:rPr lang="es-ES_tradnl" noProof="0" dirty="0" smtClean="0"/>
              <a:t>: Un análisis en Botsuana demostró que cada año adicional en la secundaria </a:t>
            </a:r>
            <a:r>
              <a:rPr lang="es-ES_tradnl" noProof="0" dirty="0" smtClean="0"/>
              <a:t>produj</a:t>
            </a:r>
            <a:r>
              <a:rPr lang="es-ES" dirty="0"/>
              <a:t>o</a:t>
            </a:r>
            <a:r>
              <a:rPr lang="es-ES_tradnl" noProof="0" dirty="0" smtClean="0"/>
              <a:t> una reducción de 8 puntos porcentuales del riesgo a contraer VIH.</a:t>
            </a:r>
          </a:p>
          <a:p>
            <a:pPr marL="0" indent="0">
              <a:buNone/>
            </a:pPr>
            <a:endParaRPr lang="es-ES_tradnl" sz="1200" noProof="0" dirty="0" smtClean="0"/>
          </a:p>
          <a:p>
            <a:pPr marL="0" indent="0" algn="r">
              <a:buNone/>
            </a:pPr>
            <a:r>
              <a:rPr lang="es-ES_tradnl" sz="1200" noProof="0" dirty="0" smtClean="0"/>
              <a:t>Elizabeth Gay, “</a:t>
            </a:r>
            <a:r>
              <a:rPr lang="es-ES_tradnl" sz="1200" noProof="0" dirty="0" smtClean="0"/>
              <a:t>Interventions</a:t>
            </a:r>
            <a:r>
              <a:rPr lang="es-ES_tradnl" sz="1200" noProof="0" dirty="0" smtClean="0"/>
              <a:t> to </a:t>
            </a:r>
            <a:r>
              <a:rPr lang="es-ES_tradnl" sz="1200" noProof="0" dirty="0" smtClean="0"/>
              <a:t>Address</a:t>
            </a:r>
            <a:r>
              <a:rPr lang="es-ES_tradnl" sz="1200" noProof="0" dirty="0" smtClean="0"/>
              <a:t> </a:t>
            </a:r>
            <a:r>
              <a:rPr lang="es-ES_tradnl" sz="1200" noProof="0" dirty="0" smtClean="0"/>
              <a:t>the</a:t>
            </a:r>
            <a:r>
              <a:rPr lang="es-ES_tradnl" sz="1200" noProof="0" dirty="0" smtClean="0"/>
              <a:t> </a:t>
            </a:r>
            <a:r>
              <a:rPr lang="es-ES_tradnl" sz="1200" noProof="0" dirty="0" smtClean="0"/>
              <a:t>Economic</a:t>
            </a:r>
            <a:r>
              <a:rPr lang="es-ES_tradnl" sz="1200" noProof="0" dirty="0" smtClean="0"/>
              <a:t> Causes and </a:t>
            </a:r>
            <a:r>
              <a:rPr lang="es-ES_tradnl" sz="1200" noProof="0" dirty="0" smtClean="0"/>
              <a:t>Consequences</a:t>
            </a:r>
            <a:r>
              <a:rPr lang="es-ES_tradnl" sz="1200" noProof="0" dirty="0" smtClean="0"/>
              <a:t> of HIV/AIDS,” </a:t>
            </a:r>
            <a:r>
              <a:rPr lang="es-ES_tradnl" sz="1200" noProof="0" dirty="0" smtClean="0"/>
              <a:t>Population</a:t>
            </a:r>
            <a:r>
              <a:rPr lang="es-ES_tradnl" sz="1200" noProof="0" dirty="0" smtClean="0"/>
              <a:t> and </a:t>
            </a:r>
            <a:r>
              <a:rPr lang="es-ES_tradnl" sz="1200" noProof="0" dirty="0" smtClean="0"/>
              <a:t>Poverty</a:t>
            </a:r>
            <a:r>
              <a:rPr lang="es-ES_tradnl" sz="1200" noProof="0" dirty="0" smtClean="0"/>
              <a:t> </a:t>
            </a:r>
            <a:r>
              <a:rPr lang="es-ES_tradnl" sz="1200" noProof="0" dirty="0" smtClean="0"/>
              <a:t>Research</a:t>
            </a:r>
            <a:r>
              <a:rPr lang="es-ES_tradnl" sz="1200" noProof="0" dirty="0" smtClean="0"/>
              <a:t> Network, PRB, </a:t>
            </a:r>
            <a:r>
              <a:rPr lang="es-ES_tradnl" sz="1200" noProof="0" dirty="0" smtClean="0"/>
              <a:t>July</a:t>
            </a:r>
            <a:r>
              <a:rPr lang="es-ES_tradnl" sz="1200" noProof="0" dirty="0" smtClean="0"/>
              <a:t> 2016. </a:t>
            </a:r>
          </a:p>
          <a:p>
            <a:pPr marL="0" indent="0">
              <a:buNone/>
            </a:pPr>
            <a:endParaRPr lang="es-ES_tradnl" noProof="0" dirty="0"/>
          </a:p>
        </p:txBody>
      </p:sp>
    </p:spTree>
    <p:extLst>
      <p:ext uri="{BB962C8B-B14F-4D97-AF65-F5344CB8AC3E}">
        <p14:creationId xmlns:p14="http://schemas.microsoft.com/office/powerpoint/2010/main" val="332077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La solución es rentable</a:t>
            </a:r>
            <a:endParaRPr lang="es-ES_tradnl" noProof="0" dirty="0"/>
          </a:p>
        </p:txBody>
      </p:sp>
      <p:sp>
        <p:nvSpPr>
          <p:cNvPr id="3" name="Text Placeholder 2"/>
          <p:cNvSpPr>
            <a:spLocks noGrp="1"/>
          </p:cNvSpPr>
          <p:nvPr>
            <p:ph type="body" sz="quarter" idx="10"/>
          </p:nvPr>
        </p:nvSpPr>
        <p:spPr>
          <a:xfrm>
            <a:off x="911225" y="1600200"/>
            <a:ext cx="7318375" cy="4876800"/>
          </a:xfrm>
        </p:spPr>
        <p:txBody>
          <a:bodyPr/>
          <a:lstStyle/>
          <a:p>
            <a:pPr algn="just"/>
            <a:r>
              <a:rPr lang="es-ES_tradnl" b="1" noProof="0" dirty="0" smtClean="0"/>
              <a:t>Solución propuesta:</a:t>
            </a:r>
            <a:r>
              <a:rPr lang="es-ES_tradnl" noProof="0" dirty="0" smtClean="0"/>
              <a:t> Ampliar la cobertura a 13 intervenciones para reducir las mortalidades fetales</a:t>
            </a:r>
          </a:p>
          <a:p>
            <a:pPr algn="just"/>
            <a:r>
              <a:rPr lang="es-ES_tradnl" b="1" noProof="0" dirty="0" smtClean="0"/>
              <a:t>Datos para apoyarla: </a:t>
            </a:r>
          </a:p>
          <a:p>
            <a:pPr lvl="1" algn="just"/>
            <a:r>
              <a:rPr lang="es-ES_tradnl" noProof="0" dirty="0" smtClean="0"/>
              <a:t>Se requiere US$ 1.60 adicionales per cápita</a:t>
            </a:r>
          </a:p>
          <a:p>
            <a:pPr lvl="1" algn="just"/>
            <a:r>
              <a:rPr lang="es-ES_tradnl" noProof="0" dirty="0" smtClean="0"/>
              <a:t>Una cobertura completa de 13 intervenciones podría reducir tasa de mortalidad fetal en un 30% para el 2030</a:t>
            </a:r>
          </a:p>
          <a:p>
            <a:pPr lvl="1" algn="just"/>
            <a:r>
              <a:rPr lang="es-ES_tradnl" noProof="0" dirty="0" smtClean="0"/>
              <a:t>Se traduce en evitar 5400 muertes fetales en el 2030</a:t>
            </a:r>
            <a:endParaRPr lang="es-ES_tradnl" sz="2400" noProof="0" dirty="0" smtClean="0"/>
          </a:p>
          <a:p>
            <a:pPr marL="0" indent="0" algn="r">
              <a:buNone/>
            </a:pPr>
            <a:r>
              <a:rPr lang="es-ES_tradnl" sz="1200" noProof="0" dirty="0" smtClean="0"/>
              <a:t>Julia </a:t>
            </a:r>
            <a:r>
              <a:rPr lang="es-ES_tradnl" sz="1200" noProof="0" dirty="0" smtClean="0"/>
              <a:t>Michalow</a:t>
            </a:r>
            <a:r>
              <a:rPr lang="es-ES_tradnl" sz="1200" noProof="0" dirty="0" smtClean="0"/>
              <a:t> et al., "Triple </a:t>
            </a:r>
            <a:r>
              <a:rPr lang="es-ES_tradnl" sz="1200" noProof="0" dirty="0" smtClean="0"/>
              <a:t>Return</a:t>
            </a:r>
            <a:r>
              <a:rPr lang="es-ES_tradnl" sz="1200" noProof="0" dirty="0" smtClean="0"/>
              <a:t> </a:t>
            </a:r>
            <a:r>
              <a:rPr lang="es-ES_tradnl" sz="1200" noProof="0" dirty="0" smtClean="0"/>
              <a:t>on</a:t>
            </a:r>
            <a:r>
              <a:rPr lang="es-ES_tradnl" sz="1200" noProof="0" dirty="0" smtClean="0"/>
              <a:t> </a:t>
            </a:r>
            <a:r>
              <a:rPr lang="es-ES_tradnl" sz="1200" noProof="0" dirty="0" smtClean="0"/>
              <a:t>Investment</a:t>
            </a:r>
            <a:r>
              <a:rPr lang="es-ES_tradnl" sz="1200" noProof="0" dirty="0" smtClean="0"/>
              <a:t>: </a:t>
            </a:r>
            <a:r>
              <a:rPr lang="es-ES_tradnl" sz="1200" noProof="0" dirty="0" smtClean="0"/>
              <a:t>The</a:t>
            </a:r>
            <a:r>
              <a:rPr lang="es-ES_tradnl" sz="1200" noProof="0" dirty="0" smtClean="0"/>
              <a:t> </a:t>
            </a:r>
            <a:r>
              <a:rPr lang="es-ES_tradnl" sz="1200" noProof="0" dirty="0" smtClean="0"/>
              <a:t>Cost</a:t>
            </a:r>
            <a:r>
              <a:rPr lang="es-ES_tradnl" sz="1200" noProof="0" dirty="0" smtClean="0"/>
              <a:t> and </a:t>
            </a:r>
            <a:r>
              <a:rPr lang="es-ES_tradnl" sz="1200" noProof="0" dirty="0" smtClean="0"/>
              <a:t>Impact</a:t>
            </a:r>
            <a:r>
              <a:rPr lang="es-ES_tradnl" sz="1200" noProof="0" dirty="0" smtClean="0"/>
              <a:t> of 13 </a:t>
            </a:r>
            <a:r>
              <a:rPr lang="es-ES_tradnl" sz="1200" noProof="0" dirty="0" smtClean="0"/>
              <a:t>Interventions</a:t>
            </a:r>
            <a:r>
              <a:rPr lang="es-ES_tradnl" sz="1200" noProof="0" dirty="0" smtClean="0"/>
              <a:t> </a:t>
            </a:r>
            <a:r>
              <a:rPr lang="es-ES_tradnl" sz="1200" noProof="0" dirty="0" smtClean="0"/>
              <a:t>That</a:t>
            </a:r>
            <a:r>
              <a:rPr lang="es-ES_tradnl" sz="1200" noProof="0" dirty="0" smtClean="0"/>
              <a:t> </a:t>
            </a:r>
            <a:r>
              <a:rPr lang="es-ES_tradnl" sz="1200" noProof="0" dirty="0" smtClean="0"/>
              <a:t>Could</a:t>
            </a:r>
            <a:r>
              <a:rPr lang="es-ES_tradnl" sz="1200" noProof="0" dirty="0" smtClean="0"/>
              <a:t> </a:t>
            </a:r>
            <a:r>
              <a:rPr lang="es-ES_tradnl" sz="1200" noProof="0" dirty="0" smtClean="0"/>
              <a:t>Prevent</a:t>
            </a:r>
            <a:r>
              <a:rPr lang="es-ES_tradnl" sz="1200" noProof="0" dirty="0" smtClean="0"/>
              <a:t> </a:t>
            </a:r>
            <a:r>
              <a:rPr lang="es-ES_tradnl" sz="1200" noProof="0" dirty="0" smtClean="0"/>
              <a:t>Stillbirths</a:t>
            </a:r>
            <a:r>
              <a:rPr lang="es-ES_tradnl" sz="1200" noProof="0" dirty="0" smtClean="0"/>
              <a:t> and </a:t>
            </a:r>
            <a:r>
              <a:rPr lang="es-ES_tradnl" sz="1200" noProof="0" dirty="0" smtClean="0"/>
              <a:t>Save</a:t>
            </a:r>
            <a:r>
              <a:rPr lang="es-ES_tradnl" sz="1200" noProof="0" dirty="0" smtClean="0"/>
              <a:t> </a:t>
            </a:r>
            <a:r>
              <a:rPr lang="es-ES_tradnl" sz="1200" noProof="0" dirty="0" smtClean="0"/>
              <a:t>the</a:t>
            </a:r>
            <a:r>
              <a:rPr lang="es-ES_tradnl" sz="1200" noProof="0" dirty="0" smtClean="0"/>
              <a:t> </a:t>
            </a:r>
            <a:r>
              <a:rPr lang="es-ES_tradnl" sz="1200" noProof="0" dirty="0" smtClean="0"/>
              <a:t>Lives</a:t>
            </a:r>
            <a:r>
              <a:rPr lang="es-ES_tradnl" sz="1200" noProof="0" dirty="0" smtClean="0"/>
              <a:t> of </a:t>
            </a:r>
            <a:r>
              <a:rPr lang="es-ES_tradnl" sz="1200" noProof="0" dirty="0" smtClean="0"/>
              <a:t>Mothers</a:t>
            </a:r>
            <a:r>
              <a:rPr lang="es-ES_tradnl" sz="1200" noProof="0" dirty="0" smtClean="0"/>
              <a:t> and </a:t>
            </a:r>
            <a:r>
              <a:rPr lang="es-ES_tradnl" sz="1200" noProof="0" dirty="0" smtClean="0"/>
              <a:t>Babies</a:t>
            </a:r>
            <a:r>
              <a:rPr lang="es-ES_tradnl" sz="1200" noProof="0" dirty="0" smtClean="0"/>
              <a:t> in South </a:t>
            </a:r>
            <a:r>
              <a:rPr lang="es-ES_tradnl" sz="1200" noProof="0" dirty="0" smtClean="0"/>
              <a:t>Africa</a:t>
            </a:r>
            <a:r>
              <a:rPr lang="es-ES_tradnl" sz="1200" noProof="0" dirty="0" smtClean="0"/>
              <a:t>," </a:t>
            </a:r>
            <a:r>
              <a:rPr lang="es-ES_tradnl" sz="1200" i="1" noProof="0" dirty="0" smtClean="0"/>
              <a:t>BMC </a:t>
            </a:r>
            <a:r>
              <a:rPr lang="es-ES_tradnl" sz="1200" i="1" noProof="0" dirty="0" smtClean="0"/>
              <a:t>Pregnancy</a:t>
            </a:r>
            <a:r>
              <a:rPr lang="es-ES_tradnl" sz="1200" i="1" noProof="0" dirty="0" smtClean="0"/>
              <a:t> and </a:t>
            </a:r>
            <a:r>
              <a:rPr lang="es-ES_tradnl" sz="1200" i="1" noProof="0" dirty="0" smtClean="0"/>
              <a:t>Childbirth</a:t>
            </a:r>
            <a:r>
              <a:rPr lang="es-ES_tradnl" sz="1200" noProof="0" dirty="0" smtClean="0"/>
              <a:t> 15, no.39 (2015): DOI:</a:t>
            </a:r>
            <a:r>
              <a:rPr lang="es-ES_tradnl" sz="1200" b="1" noProof="0" dirty="0" smtClean="0"/>
              <a:t> </a:t>
            </a:r>
            <a:r>
              <a:rPr lang="es-ES_tradnl" sz="1200" noProof="0" dirty="0" smtClean="0"/>
              <a:t>10.1186/s12884-015-0456-9.</a:t>
            </a:r>
          </a:p>
          <a:p>
            <a:endParaRPr lang="es-ES_tradnl" noProof="0" dirty="0"/>
          </a:p>
        </p:txBody>
      </p:sp>
    </p:spTree>
    <p:extLst>
      <p:ext uri="{BB962C8B-B14F-4D97-AF65-F5344CB8AC3E}">
        <p14:creationId xmlns:p14="http://schemas.microsoft.com/office/powerpoint/2010/main" val="3338931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90600" y="2590800"/>
            <a:ext cx="7086600" cy="1676400"/>
          </a:xfrm>
        </p:spPr>
        <p:txBody>
          <a:bodyPr/>
          <a:lstStyle/>
          <a:p>
            <a:r>
              <a:rPr lang="es-ES_tradnl" spc="0" noProof="0" dirty="0" smtClean="0"/>
              <a:t>¿Dónde podemos </a:t>
            </a:r>
            <a:r>
              <a:rPr lang="es-ES_tradnl" spc="0" dirty="0"/>
              <a:t>e</a:t>
            </a:r>
            <a:r>
              <a:rPr lang="es-ES_tradnl" spc="0" noProof="0" dirty="0" smtClean="0"/>
              <a:t>ncontrar</a:t>
            </a:r>
            <a:r>
              <a:rPr lang="es-ES_tradnl" spc="0" noProof="0" dirty="0" smtClean="0"/>
              <a:t> los datos?</a:t>
            </a:r>
            <a:endParaRPr lang="es-ES_tradnl" spc="0" noProof="0" dirty="0"/>
          </a:p>
        </p:txBody>
      </p:sp>
    </p:spTree>
    <p:extLst>
      <p:ext uri="{BB962C8B-B14F-4D97-AF65-F5344CB8AC3E}">
        <p14:creationId xmlns:p14="http://schemas.microsoft.com/office/powerpoint/2010/main" val="3918742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546730" cy="838200"/>
          </a:xfrm>
        </p:spPr>
        <p:txBody>
          <a:bodyPr/>
          <a:lstStyle/>
          <a:p>
            <a:r>
              <a:rPr lang="es-ES_tradnl" noProof="0" dirty="0" smtClean="0"/>
              <a:t>Fuentes comunes de datos</a:t>
            </a:r>
            <a:br>
              <a:rPr lang="es-ES_tradnl" noProof="0" dirty="0" smtClean="0"/>
            </a:br>
            <a:endParaRPr lang="es-ES_tradnl" noProof="0" dirty="0"/>
          </a:p>
        </p:txBody>
      </p:sp>
      <p:sp>
        <p:nvSpPr>
          <p:cNvPr id="3" name="Text Placeholder 2"/>
          <p:cNvSpPr>
            <a:spLocks noGrp="1"/>
          </p:cNvSpPr>
          <p:nvPr>
            <p:ph type="body" sz="quarter" idx="10"/>
          </p:nvPr>
        </p:nvSpPr>
        <p:spPr>
          <a:xfrm>
            <a:off x="912812" y="2057400"/>
            <a:ext cx="7318375" cy="3505200"/>
          </a:xfrm>
        </p:spPr>
        <p:txBody>
          <a:bodyPr/>
          <a:lstStyle/>
          <a:p>
            <a:r>
              <a:rPr lang="es-ES_tradnl" noProof="0" dirty="0" smtClean="0"/>
              <a:t>Informes de encuestas nacionales</a:t>
            </a:r>
          </a:p>
          <a:p>
            <a:r>
              <a:rPr lang="es-ES_tradnl" noProof="0" dirty="0" smtClean="0"/>
              <a:t>Artículos o críticas de revistas investigativas</a:t>
            </a:r>
          </a:p>
          <a:p>
            <a:r>
              <a:rPr lang="es-ES_tradnl" noProof="0" dirty="0" smtClean="0"/>
              <a:t>Ficha técnica o compiladores</a:t>
            </a:r>
          </a:p>
          <a:p>
            <a:r>
              <a:rPr lang="es-ES_tradnl" noProof="0" dirty="0" smtClean="0"/>
              <a:t>Informes de unidades de salud</a:t>
            </a:r>
          </a:p>
          <a:p>
            <a:r>
              <a:rPr lang="es-ES_tradnl" noProof="0" dirty="0" smtClean="0"/>
              <a:t>Evaluaciones de programas</a:t>
            </a:r>
            <a:endParaRPr lang="es-ES_tradnl" noProof="0" dirty="0"/>
          </a:p>
        </p:txBody>
      </p:sp>
    </p:spTree>
    <p:extLst>
      <p:ext uri="{BB962C8B-B14F-4D97-AF65-F5344CB8AC3E}">
        <p14:creationId xmlns:p14="http://schemas.microsoft.com/office/powerpoint/2010/main" val="1307185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1470" y="533400"/>
            <a:ext cx="7241929" cy="685800"/>
          </a:xfrm>
        </p:spPr>
        <p:txBody>
          <a:bodyPr/>
          <a:lstStyle/>
          <a:p>
            <a:r>
              <a:rPr lang="es-ES_tradnl" noProof="0" dirty="0" smtClean="0"/>
              <a:t>¿Por qué usar datos?</a:t>
            </a:r>
            <a:br>
              <a:rPr lang="es-ES_tradnl" noProof="0" dirty="0" smtClean="0"/>
            </a:br>
            <a:endParaRPr lang="es-ES_tradnl" noProof="0" dirty="0"/>
          </a:p>
        </p:txBody>
      </p:sp>
      <p:sp>
        <p:nvSpPr>
          <p:cNvPr id="4" name="Text Placeholder 3"/>
          <p:cNvSpPr>
            <a:spLocks noGrp="1"/>
          </p:cNvSpPr>
          <p:nvPr>
            <p:ph type="body" sz="quarter" idx="10"/>
          </p:nvPr>
        </p:nvSpPr>
        <p:spPr>
          <a:xfrm>
            <a:off x="873246" y="1219200"/>
            <a:ext cx="7318375" cy="4267200"/>
          </a:xfrm>
        </p:spPr>
        <p:txBody>
          <a:bodyPr/>
          <a:lstStyle/>
          <a:p>
            <a:r>
              <a:rPr lang="es-ES_tradnl" sz="2400" noProof="0" dirty="0" smtClean="0"/>
              <a:t>El objetivo es convencer a la gente a cambiar o actuar</a:t>
            </a:r>
          </a:p>
          <a:p>
            <a:pPr lvl="1"/>
            <a:r>
              <a:rPr lang="es-ES_tradnl" sz="2000" noProof="0" dirty="0" smtClean="0"/>
              <a:t>Gritar más fuerte no es eficaz</a:t>
            </a:r>
          </a:p>
          <a:p>
            <a:pPr lvl="1"/>
            <a:r>
              <a:rPr lang="es-ES_tradnl" sz="2000" noProof="0" dirty="0" smtClean="0"/>
              <a:t>Contar historias puede ayudar, pero necesita más</a:t>
            </a:r>
          </a:p>
          <a:p>
            <a:pPr lvl="1"/>
            <a:endParaRPr lang="es-ES_tradnl" sz="2000" noProof="0" dirty="0" smtClean="0"/>
          </a:p>
          <a:p>
            <a:r>
              <a:rPr lang="es-ES_tradnl" sz="2400" noProof="0" dirty="0" smtClean="0"/>
              <a:t>Los datos pueden ayudar a: </a:t>
            </a:r>
          </a:p>
          <a:p>
            <a:pPr lvl="1"/>
            <a:r>
              <a:rPr lang="es-ES_tradnl" sz="2000" noProof="0" dirty="0" smtClean="0"/>
              <a:t>Respaldar su historia o punto con pruebas</a:t>
            </a:r>
          </a:p>
          <a:p>
            <a:pPr lvl="1"/>
            <a:r>
              <a:rPr lang="es-ES_tradnl" sz="2000" noProof="0" dirty="0" smtClean="0"/>
              <a:t>Superar la parcialidad y opinión de las personas</a:t>
            </a:r>
          </a:p>
          <a:p>
            <a:pPr lvl="1"/>
            <a:r>
              <a:rPr lang="es-ES_tradnl" sz="2000" noProof="0" dirty="0" smtClean="0"/>
              <a:t>Hacer que el mensaje “llegue a su objetivo“</a:t>
            </a:r>
          </a:p>
          <a:p>
            <a:pPr lvl="1"/>
            <a:r>
              <a:rPr lang="es-ES_tradnl" sz="2000" noProof="0" dirty="0" smtClean="0"/>
              <a:t>Dar credibilidad</a:t>
            </a:r>
          </a:p>
          <a:p>
            <a:pPr lvl="1"/>
            <a:r>
              <a:rPr lang="es-ES_tradnl" sz="2000" noProof="0" dirty="0" smtClean="0"/>
              <a:t>Darle confianza a la gente para actuar</a:t>
            </a:r>
            <a:endParaRPr lang="es-ES_tradnl" sz="2000" noProof="0" dirty="0"/>
          </a:p>
        </p:txBody>
      </p:sp>
    </p:spTree>
    <p:extLst>
      <p:ext uri="{BB962C8B-B14F-4D97-AF65-F5344CB8AC3E}">
        <p14:creationId xmlns:p14="http://schemas.microsoft.com/office/powerpoint/2010/main" val="2627677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Grandes encuestas</a:t>
            </a:r>
            <a:endParaRPr lang="es-ES_tradnl" noProof="0" dirty="0"/>
          </a:p>
        </p:txBody>
      </p:sp>
      <p:sp>
        <p:nvSpPr>
          <p:cNvPr id="3" name="Text Placeholder 2"/>
          <p:cNvSpPr>
            <a:spLocks noGrp="1"/>
          </p:cNvSpPr>
          <p:nvPr>
            <p:ph type="body" sz="quarter" idx="10"/>
          </p:nvPr>
        </p:nvSpPr>
        <p:spPr>
          <a:xfrm>
            <a:off x="911225" y="1600200"/>
            <a:ext cx="7318375" cy="4876800"/>
          </a:xfrm>
        </p:spPr>
        <p:txBody>
          <a:bodyPr/>
          <a:lstStyle/>
          <a:p>
            <a:r>
              <a:rPr lang="es-ES_tradnl" u="sng" noProof="0" dirty="0" smtClean="0">
                <a:solidFill>
                  <a:srgbClr val="265E9E"/>
                </a:solidFill>
              </a:rPr>
              <a:t>Encuestas demográficas y de salud</a:t>
            </a:r>
          </a:p>
          <a:p>
            <a:r>
              <a:rPr lang="es-ES_tradnl" u="sng" noProof="0" dirty="0" smtClean="0">
                <a:solidFill>
                  <a:srgbClr val="265E9E"/>
                </a:solidFill>
              </a:rPr>
              <a:t>Encuestas con Indicadores Múltiples por conglomerado</a:t>
            </a:r>
          </a:p>
          <a:p>
            <a:r>
              <a:rPr lang="es-ES_tradnl" noProof="0" dirty="0" smtClean="0"/>
              <a:t>Compiladores de datos</a:t>
            </a:r>
          </a:p>
          <a:p>
            <a:pPr lvl="1"/>
            <a:r>
              <a:rPr lang="es-ES_tradnl" noProof="0" dirty="0" smtClean="0">
                <a:hlinkClick r:id="rId3"/>
              </a:rPr>
              <a:t>Compilador STAT</a:t>
            </a:r>
          </a:p>
          <a:p>
            <a:pPr lvl="1"/>
            <a:r>
              <a:rPr lang="es-ES_tradnl" noProof="0" dirty="0" smtClean="0">
                <a:hlinkClick r:id="rId3"/>
              </a:rPr>
              <a:t>Ficha Técnica del PRB</a:t>
            </a:r>
          </a:p>
          <a:p>
            <a:pPr lvl="1"/>
            <a:r>
              <a:rPr lang="es-ES_tradnl" noProof="0" dirty="0" smtClean="0">
                <a:hlinkClick r:id="rId3"/>
              </a:rPr>
              <a:t>Centro de Datos del Instituto Guttmacher</a:t>
            </a:r>
          </a:p>
          <a:p>
            <a:pPr lvl="1"/>
            <a:r>
              <a:rPr lang="es-ES_tradnl" noProof="0" dirty="0" smtClean="0">
                <a:hlinkClick r:id="rId3"/>
              </a:rPr>
              <a:t>División de población de la ONU</a:t>
            </a:r>
          </a:p>
          <a:p>
            <a:pPr marL="457200" lvl="1" indent="0">
              <a:buNone/>
            </a:pPr>
            <a:endParaRPr lang="es-ES_tradnl" noProof="0" dirty="0" smtClean="0"/>
          </a:p>
          <a:p>
            <a:pPr marL="457200" lvl="1" indent="0">
              <a:buNone/>
            </a:pPr>
            <a:endParaRPr lang="es-ES_tradnl" noProof="0" dirty="0" smtClean="0"/>
          </a:p>
          <a:p>
            <a:pPr lvl="1"/>
            <a:endParaRPr lang="es-ES_tradnl" noProof="0" dirty="0" smtClean="0"/>
          </a:p>
          <a:p>
            <a:pPr marL="457200" lvl="1" indent="0">
              <a:buNone/>
            </a:pPr>
            <a:endParaRPr lang="es-ES_tradnl" noProof="0" dirty="0" smtClean="0"/>
          </a:p>
          <a:p>
            <a:endParaRPr lang="es-ES_tradnl" noProof="0" dirty="0"/>
          </a:p>
        </p:txBody>
      </p:sp>
    </p:spTree>
    <p:extLst>
      <p:ext uri="{BB962C8B-B14F-4D97-AF65-F5344CB8AC3E}">
        <p14:creationId xmlns:p14="http://schemas.microsoft.com/office/powerpoint/2010/main" val="2140562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950" y="304800"/>
            <a:ext cx="7165729" cy="685800"/>
          </a:xfrm>
        </p:spPr>
        <p:txBody>
          <a:bodyPr/>
          <a:lstStyle/>
          <a:p>
            <a:r>
              <a:rPr lang="es-ES_tradnl" noProof="0" dirty="0" smtClean="0"/>
              <a:t>Datos globales y otros</a:t>
            </a:r>
            <a:endParaRPr lang="es-ES_tradnl" noProof="0" dirty="0"/>
          </a:p>
        </p:txBody>
      </p:sp>
      <p:sp>
        <p:nvSpPr>
          <p:cNvPr id="3" name="Text Placeholder 2"/>
          <p:cNvSpPr>
            <a:spLocks noGrp="1"/>
          </p:cNvSpPr>
          <p:nvPr>
            <p:ph type="body" sz="quarter" idx="10"/>
          </p:nvPr>
        </p:nvSpPr>
        <p:spPr>
          <a:xfrm>
            <a:off x="914400" y="1066800"/>
            <a:ext cx="7318375" cy="5486400"/>
          </a:xfrm>
        </p:spPr>
        <p:txBody>
          <a:bodyPr/>
          <a:lstStyle/>
          <a:p>
            <a:r>
              <a:rPr lang="es-ES_tradnl" noProof="0" dirty="0" smtClean="0"/>
              <a:t>Informes globales con indicadores nacionales</a:t>
            </a:r>
          </a:p>
          <a:p>
            <a:pPr lvl="1"/>
            <a:r>
              <a:rPr lang="es-ES_tradnl" noProof="0" dirty="0" smtClean="0"/>
              <a:t>Informes de la OMS</a:t>
            </a:r>
          </a:p>
          <a:p>
            <a:pPr lvl="1"/>
            <a:r>
              <a:rPr lang="es-ES_tradnl" noProof="0" dirty="0" smtClean="0"/>
              <a:t>UNICEF Estado de Mundial la Infancia</a:t>
            </a:r>
          </a:p>
          <a:p>
            <a:pPr lvl="1"/>
            <a:r>
              <a:rPr lang="es-ES_tradnl" noProof="0" dirty="0" smtClean="0"/>
              <a:t>Actualización Global sobre el SIDA de ONUSIDA</a:t>
            </a:r>
          </a:p>
          <a:p>
            <a:r>
              <a:rPr lang="es-ES_tradnl" dirty="0" smtClean="0"/>
              <a:t>Datos </a:t>
            </a:r>
            <a:r>
              <a:rPr lang="es-ES_tradnl" dirty="0" smtClean="0"/>
              <a:t>espec</a:t>
            </a:r>
            <a:r>
              <a:rPr lang="es-ES" dirty="0" smtClean="0"/>
              <a:t>íficos</a:t>
            </a:r>
            <a:r>
              <a:rPr lang="es-ES" dirty="0" smtClean="0"/>
              <a:t> del tema o de las unidades</a:t>
            </a:r>
            <a:endParaRPr lang="es-ES_tradnl" noProof="0" dirty="0" smtClean="0"/>
          </a:p>
          <a:p>
            <a:pPr lvl="1"/>
            <a:r>
              <a:rPr lang="es-ES_tradnl" noProof="0" dirty="0" smtClean="0"/>
              <a:t>Ministerios</a:t>
            </a:r>
          </a:p>
          <a:p>
            <a:pPr lvl="1"/>
            <a:r>
              <a:rPr lang="es-ES_tradnl" noProof="0" dirty="0" smtClean="0"/>
              <a:t>Institutos de investigación a nivel nacionales</a:t>
            </a:r>
          </a:p>
          <a:p>
            <a:r>
              <a:rPr lang="es-ES_tradnl" noProof="0" dirty="0" smtClean="0"/>
              <a:t>Informes y evaluaciones del Programa</a:t>
            </a:r>
          </a:p>
          <a:p>
            <a:r>
              <a:rPr lang="es-ES_tradnl" noProof="0" dirty="0" smtClean="0"/>
              <a:t>Mejores prácticas</a:t>
            </a:r>
            <a:endParaRPr lang="es-ES_tradnl" noProof="0" dirty="0"/>
          </a:p>
        </p:txBody>
      </p:sp>
    </p:spTree>
    <p:extLst>
      <p:ext uri="{BB962C8B-B14F-4D97-AF65-F5344CB8AC3E}">
        <p14:creationId xmlns:p14="http://schemas.microsoft.com/office/powerpoint/2010/main" val="940992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Investigaciones y otros datos</a:t>
            </a:r>
            <a:endParaRPr lang="es-ES_tradnl" noProof="0" dirty="0"/>
          </a:p>
        </p:txBody>
      </p:sp>
      <p:sp>
        <p:nvSpPr>
          <p:cNvPr id="3" name="Text Placeholder 2"/>
          <p:cNvSpPr>
            <a:spLocks noGrp="1"/>
          </p:cNvSpPr>
          <p:nvPr>
            <p:ph type="body" sz="quarter" idx="10"/>
          </p:nvPr>
        </p:nvSpPr>
        <p:spPr>
          <a:xfrm>
            <a:off x="911224" y="1447800"/>
            <a:ext cx="7318375" cy="5181600"/>
          </a:xfrm>
        </p:spPr>
        <p:txBody>
          <a:bodyPr/>
          <a:lstStyle/>
          <a:p>
            <a:pPr marL="0" indent="0">
              <a:buNone/>
            </a:pPr>
            <a:endParaRPr lang="es-ES_tradnl" noProof="0" dirty="0" smtClean="0"/>
          </a:p>
          <a:p>
            <a:r>
              <a:rPr lang="es-ES_tradnl" noProof="0" dirty="0" smtClean="0"/>
              <a:t>Buscar términos claves</a:t>
            </a:r>
          </a:p>
          <a:p>
            <a:pPr lvl="1"/>
            <a:r>
              <a:rPr lang="es-ES_tradnl" noProof="0" dirty="0" smtClean="0"/>
              <a:t>Google o Google </a:t>
            </a:r>
            <a:r>
              <a:rPr lang="es-ES_tradnl" noProof="0" dirty="0" smtClean="0"/>
              <a:t>Scholar</a:t>
            </a:r>
            <a:endParaRPr lang="es-ES_tradnl" noProof="0" dirty="0" smtClean="0"/>
          </a:p>
          <a:p>
            <a:pPr lvl="1"/>
            <a:r>
              <a:rPr lang="es-ES_tradnl" noProof="0" dirty="0" smtClean="0"/>
              <a:t>Base de datos de la biblioteca </a:t>
            </a:r>
            <a:r>
              <a:rPr lang="es-ES_tradnl" noProof="0" dirty="0" smtClean="0"/>
              <a:t>PubMed</a:t>
            </a:r>
            <a:endParaRPr lang="es-ES_tradnl" noProof="0" dirty="0" smtClean="0"/>
          </a:p>
          <a:p>
            <a:pPr lvl="2"/>
            <a:r>
              <a:rPr lang="es-ES_tradnl" noProof="0" dirty="0" smtClean="0">
                <a:hlinkClick r:id="rId3"/>
              </a:rPr>
              <a:t>www.ncbi.nlm.nih.gov/pubmed</a:t>
            </a:r>
            <a:endParaRPr lang="es-ES_tradnl" noProof="0" dirty="0" smtClean="0"/>
          </a:p>
          <a:p>
            <a:pPr lvl="1"/>
            <a:r>
              <a:rPr lang="es-ES_tradnl" noProof="0" dirty="0" smtClean="0"/>
              <a:t>Colaboración Cochrane</a:t>
            </a:r>
          </a:p>
          <a:p>
            <a:pPr lvl="2"/>
            <a:r>
              <a:rPr lang="es-ES_tradnl" noProof="0" dirty="0" smtClean="0">
                <a:hlinkClick r:id="rId4"/>
              </a:rPr>
              <a:t>www.cochrane.org/</a:t>
            </a:r>
            <a:endParaRPr lang="es-ES_tradnl" noProof="0" dirty="0" smtClean="0"/>
          </a:p>
          <a:p>
            <a:pPr lvl="1"/>
            <a:r>
              <a:rPr lang="es-ES_tradnl" noProof="0" dirty="0" smtClean="0"/>
              <a:t>HEART (Equipo de asesoramiento y recursos en materia de salud y educación)</a:t>
            </a:r>
          </a:p>
          <a:p>
            <a:pPr lvl="2"/>
            <a:r>
              <a:rPr lang="es-ES_tradnl" noProof="0" dirty="0" smtClean="0">
                <a:hlinkClick r:id="rId5"/>
              </a:rPr>
              <a:t>www.heart-resources.org/</a:t>
            </a:r>
            <a:endParaRPr lang="es-ES_tradnl" noProof="0" dirty="0" smtClean="0"/>
          </a:p>
          <a:p>
            <a:pPr marL="914400" lvl="2" indent="0">
              <a:buNone/>
            </a:pPr>
            <a:endParaRPr lang="es-ES_tradnl" noProof="0" dirty="0" smtClean="0"/>
          </a:p>
          <a:p>
            <a:pPr marL="914400" lvl="2" indent="0">
              <a:buNone/>
            </a:pPr>
            <a:endParaRPr lang="es-ES_tradnl" noProof="0" dirty="0" smtClean="0"/>
          </a:p>
          <a:p>
            <a:pPr marL="457200" lvl="1" indent="0">
              <a:buNone/>
            </a:pPr>
            <a:endParaRPr lang="es-ES_tradnl" noProof="0" dirty="0"/>
          </a:p>
        </p:txBody>
      </p:sp>
    </p:spTree>
    <p:extLst>
      <p:ext uri="{BB962C8B-B14F-4D97-AF65-F5344CB8AC3E}">
        <p14:creationId xmlns:p14="http://schemas.microsoft.com/office/powerpoint/2010/main" val="50268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s-ES_tradnl" noProof="0" dirty="0" smtClean="0"/>
              <a:t>Tipo y calidad</a:t>
            </a:r>
          </a:p>
          <a:p>
            <a:r>
              <a:rPr lang="es-ES_tradnl" noProof="0" dirty="0" smtClean="0"/>
              <a:t>de los datos</a:t>
            </a:r>
            <a:endParaRPr lang="es-ES_tradnl" noProof="0" dirty="0"/>
          </a:p>
        </p:txBody>
      </p:sp>
    </p:spTree>
    <p:extLst>
      <p:ext uri="{BB962C8B-B14F-4D97-AF65-F5344CB8AC3E}">
        <p14:creationId xmlns:p14="http://schemas.microsoft.com/office/powerpoint/2010/main" val="3753779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226" y="533400"/>
            <a:ext cx="7546974" cy="762000"/>
          </a:xfrm>
        </p:spPr>
        <p:txBody>
          <a:bodyPr/>
          <a:lstStyle/>
          <a:p>
            <a:r>
              <a:rPr lang="es-ES_tradnl" noProof="0" dirty="0" smtClean="0"/>
              <a:t>Dos tipos principales de datos</a:t>
            </a:r>
            <a:br>
              <a:rPr lang="es-ES_tradnl" noProof="0" dirty="0" smtClean="0"/>
            </a:br>
            <a:r>
              <a:rPr lang="es-ES_tradnl" noProof="0" dirty="0" smtClean="0"/>
              <a:t/>
            </a:r>
            <a:br>
              <a:rPr lang="es-ES_tradnl" noProof="0" dirty="0" smtClean="0"/>
            </a:br>
            <a:endParaRPr lang="es-ES_tradnl" noProof="0" dirty="0"/>
          </a:p>
        </p:txBody>
      </p:sp>
      <p:sp>
        <p:nvSpPr>
          <p:cNvPr id="3" name="Text Placeholder 2"/>
          <p:cNvSpPr>
            <a:spLocks noGrp="1"/>
          </p:cNvSpPr>
          <p:nvPr>
            <p:ph type="body" sz="quarter" idx="10"/>
          </p:nvPr>
        </p:nvSpPr>
        <p:spPr>
          <a:xfrm>
            <a:off x="911226" y="1981200"/>
            <a:ext cx="7318375" cy="4267200"/>
          </a:xfrm>
        </p:spPr>
        <p:txBody>
          <a:bodyPr/>
          <a:lstStyle/>
          <a:p>
            <a:r>
              <a:rPr lang="es-ES_tradnl" sz="2400" noProof="0" dirty="0" smtClean="0"/>
              <a:t>Datos cuantitativos: números y estadísticas</a:t>
            </a:r>
          </a:p>
          <a:p>
            <a:pPr lvl="1"/>
            <a:r>
              <a:rPr lang="es-ES_tradnl" sz="2000" noProof="0" dirty="0" smtClean="0"/>
              <a:t>Números en bruto</a:t>
            </a:r>
          </a:p>
          <a:p>
            <a:pPr lvl="1"/>
            <a:r>
              <a:rPr lang="es-ES_tradnl" sz="2000" noProof="0" dirty="0" smtClean="0"/>
              <a:t>Dimensiones</a:t>
            </a:r>
          </a:p>
          <a:p>
            <a:pPr lvl="1"/>
            <a:r>
              <a:rPr lang="es-ES_tradnl" sz="2000" noProof="0" dirty="0" smtClean="0"/>
              <a:t>Tasas</a:t>
            </a:r>
          </a:p>
          <a:p>
            <a:pPr lvl="1"/>
            <a:r>
              <a:rPr lang="es-ES_tradnl" sz="2000" noProof="0" dirty="0" smtClean="0"/>
              <a:t>Promedios</a:t>
            </a:r>
          </a:p>
          <a:p>
            <a:pPr lvl="1"/>
            <a:r>
              <a:rPr lang="es-ES_tradnl" sz="2000" noProof="0" dirty="0" smtClean="0"/>
              <a:t>Medianas</a:t>
            </a:r>
          </a:p>
          <a:p>
            <a:r>
              <a:rPr lang="es-ES_tradnl" sz="2400" noProof="0" dirty="0" smtClean="0"/>
              <a:t>Datos cualitativos: entrevistas y observaciones</a:t>
            </a:r>
          </a:p>
          <a:p>
            <a:pPr lvl="1"/>
            <a:r>
              <a:rPr lang="es-ES_tradnl" sz="2000" noProof="0" dirty="0" smtClean="0"/>
              <a:t>Citas</a:t>
            </a:r>
          </a:p>
          <a:p>
            <a:pPr lvl="1"/>
            <a:r>
              <a:rPr lang="es-ES_tradnl" sz="2000" noProof="0" dirty="0" smtClean="0"/>
              <a:t>Inferencias</a:t>
            </a:r>
          </a:p>
          <a:p>
            <a:pPr lvl="1"/>
            <a:r>
              <a:rPr lang="es-ES_tradnl" sz="2000" noProof="0" dirty="0" smtClean="0"/>
              <a:t>Descripciones</a:t>
            </a:r>
          </a:p>
          <a:p>
            <a:pPr marL="457200" lvl="1" indent="0">
              <a:buNone/>
            </a:pPr>
            <a:endParaRPr lang="es-ES_tradnl" noProof="0" dirty="0" smtClean="0"/>
          </a:p>
          <a:p>
            <a:pPr lvl="1"/>
            <a:endParaRPr lang="es-ES_tradnl" noProof="0" dirty="0"/>
          </a:p>
        </p:txBody>
      </p:sp>
    </p:spTree>
    <p:extLst>
      <p:ext uri="{BB962C8B-B14F-4D97-AF65-F5344CB8AC3E}">
        <p14:creationId xmlns:p14="http://schemas.microsoft.com/office/powerpoint/2010/main" val="4188168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Los datos ayudan a contar una historia</a:t>
            </a:r>
            <a:endParaRPr lang="es-ES_tradnl" noProof="0" dirty="0"/>
          </a:p>
        </p:txBody>
      </p:sp>
      <p:sp>
        <p:nvSpPr>
          <p:cNvPr id="3" name="Text Placeholder 2"/>
          <p:cNvSpPr>
            <a:spLocks noGrp="1"/>
          </p:cNvSpPr>
          <p:nvPr>
            <p:ph type="body" sz="quarter" idx="10"/>
          </p:nvPr>
        </p:nvSpPr>
        <p:spPr>
          <a:xfrm>
            <a:off x="923662" y="1905000"/>
            <a:ext cx="7318375" cy="4572000"/>
          </a:xfrm>
        </p:spPr>
        <p:txBody>
          <a:bodyPr/>
          <a:lstStyle/>
          <a:p>
            <a:r>
              <a:rPr lang="es-ES_tradnl" sz="2400" noProof="0" dirty="0" smtClean="0"/>
              <a:t>Ambos tipos de datos son útiles</a:t>
            </a:r>
          </a:p>
          <a:p>
            <a:r>
              <a:rPr lang="es-ES_tradnl" sz="2400" noProof="0" dirty="0" smtClean="0"/>
              <a:t>Los datos revelan las relaciones, patrones, tendencias</a:t>
            </a:r>
          </a:p>
          <a:p>
            <a:r>
              <a:rPr lang="es-ES_tradnl" sz="2400" noProof="0" dirty="0" smtClean="0"/>
              <a:t>Datos cuantitativos son un buen punto de partida</a:t>
            </a:r>
          </a:p>
          <a:p>
            <a:r>
              <a:rPr lang="es-ES_tradnl" sz="2400" noProof="0" dirty="0" smtClean="0"/>
              <a:t> Los datos cualitativos pueden ayudar a:</a:t>
            </a:r>
          </a:p>
          <a:p>
            <a:pPr lvl="1"/>
            <a:r>
              <a:rPr lang="es-ES_tradnl" sz="2000" noProof="0" dirty="0" smtClean="0"/>
              <a:t>Destacar temas de interés</a:t>
            </a:r>
          </a:p>
          <a:p>
            <a:pPr lvl="1"/>
            <a:r>
              <a:rPr lang="es-ES_tradnl" sz="2000" noProof="0" dirty="0" smtClean="0"/>
              <a:t>Informar la recopilación de datos cuantitativos</a:t>
            </a:r>
          </a:p>
          <a:p>
            <a:pPr lvl="1"/>
            <a:r>
              <a:rPr lang="es-ES_tradnl" sz="2000" noProof="0" dirty="0" smtClean="0"/>
              <a:t>Explicar el significado de los números</a:t>
            </a:r>
          </a:p>
          <a:p>
            <a:pPr lvl="1"/>
            <a:r>
              <a:rPr lang="es-ES_tradnl" sz="2000" noProof="0" dirty="0" smtClean="0"/>
              <a:t>Añadir riqueza y contexto a los números</a:t>
            </a:r>
          </a:p>
          <a:p>
            <a:pPr lvl="1"/>
            <a:r>
              <a:rPr lang="es-ES_tradnl" sz="2000" noProof="0" dirty="0" smtClean="0"/>
              <a:t>Hacer que los números cobren vida</a:t>
            </a:r>
          </a:p>
          <a:p>
            <a:pPr marL="457200" lvl="1" indent="0">
              <a:buNone/>
            </a:pPr>
            <a:endParaRPr lang="es-ES_tradnl" sz="2000" noProof="0" dirty="0" smtClean="0"/>
          </a:p>
          <a:p>
            <a:pPr marL="457200" lvl="1" indent="0">
              <a:buNone/>
            </a:pPr>
            <a:endParaRPr lang="es-ES_tradnl" noProof="0" dirty="0"/>
          </a:p>
        </p:txBody>
      </p:sp>
    </p:spTree>
    <p:extLst>
      <p:ext uri="{BB962C8B-B14F-4D97-AF65-F5344CB8AC3E}">
        <p14:creationId xmlns:p14="http://schemas.microsoft.com/office/powerpoint/2010/main" val="2546338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Calidad de los datos</a:t>
            </a:r>
            <a:endParaRPr lang="es-ES_tradnl" noProof="0" dirty="0"/>
          </a:p>
        </p:txBody>
      </p:sp>
      <p:sp>
        <p:nvSpPr>
          <p:cNvPr id="3" name="Text Placeholder 2"/>
          <p:cNvSpPr>
            <a:spLocks noGrp="1"/>
          </p:cNvSpPr>
          <p:nvPr>
            <p:ph type="body" sz="quarter" idx="10"/>
          </p:nvPr>
        </p:nvSpPr>
        <p:spPr>
          <a:xfrm>
            <a:off x="911224" y="1524000"/>
            <a:ext cx="7318375" cy="4572000"/>
          </a:xfrm>
        </p:spPr>
        <p:txBody>
          <a:bodyPr/>
          <a:lstStyle/>
          <a:p>
            <a:r>
              <a:rPr lang="es-ES_tradnl" noProof="0" dirty="0" smtClean="0"/>
              <a:t>Confiabilidad</a:t>
            </a:r>
          </a:p>
          <a:p>
            <a:r>
              <a:rPr lang="es-ES_tradnl" noProof="0" dirty="0" smtClean="0"/>
              <a:t>Validez</a:t>
            </a:r>
          </a:p>
          <a:p>
            <a:r>
              <a:rPr lang="es-ES_tradnl" noProof="0" dirty="0" smtClean="0"/>
              <a:t>Representatividad</a:t>
            </a:r>
          </a:p>
          <a:p>
            <a:r>
              <a:rPr lang="es-ES_tradnl" noProof="0" dirty="0" smtClean="0"/>
              <a:t>Aplicabilidad</a:t>
            </a:r>
          </a:p>
          <a:p>
            <a:r>
              <a:rPr lang="es-ES_tradnl" noProof="0" dirty="0" smtClean="0"/>
              <a:t>Oportunidad</a:t>
            </a:r>
          </a:p>
          <a:p>
            <a:r>
              <a:rPr lang="es-ES_tradnl" noProof="0" dirty="0" smtClean="0"/>
              <a:t>Credibilidad</a:t>
            </a:r>
          </a:p>
          <a:p>
            <a:pPr marL="0" indent="0">
              <a:buNone/>
            </a:pPr>
            <a:endParaRPr lang="es-ES_tradnl" noProof="0" dirty="0"/>
          </a:p>
        </p:txBody>
      </p:sp>
    </p:spTree>
    <p:extLst>
      <p:ext uri="{BB962C8B-B14F-4D97-AF65-F5344CB8AC3E}">
        <p14:creationId xmlns:p14="http://schemas.microsoft.com/office/powerpoint/2010/main" val="23101275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62000" y="2057400"/>
            <a:ext cx="7620000" cy="2514600"/>
          </a:xfrm>
        </p:spPr>
        <p:txBody>
          <a:bodyPr/>
          <a:lstStyle/>
          <a:p>
            <a:r>
              <a:rPr lang="es-ES_tradnl" noProof="0" dirty="0" smtClean="0"/>
              <a:t>Consejos para el uso de los datos de una forma efectiva</a:t>
            </a:r>
            <a:endParaRPr lang="es-ES_tradnl" noProof="0" dirty="0"/>
          </a:p>
        </p:txBody>
      </p:sp>
    </p:spTree>
    <p:extLst>
      <p:ext uri="{BB962C8B-B14F-4D97-AF65-F5344CB8AC3E}">
        <p14:creationId xmlns:p14="http://schemas.microsoft.com/office/powerpoint/2010/main" val="2700578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10979" y="1828800"/>
            <a:ext cx="7318375" cy="4572000"/>
          </a:xfrm>
        </p:spPr>
        <p:txBody>
          <a:bodyPr/>
          <a:lstStyle/>
          <a:p>
            <a:r>
              <a:rPr lang="es-ES_tradnl" noProof="0" dirty="0" smtClean="0"/>
              <a:t>Conocer cuáles son las estadísticas</a:t>
            </a:r>
          </a:p>
          <a:p>
            <a:r>
              <a:rPr lang="es-ES_tradnl" sz="2800" b="1" u="sng" noProof="0" dirty="0" smtClean="0"/>
              <a:t>Definiciones</a:t>
            </a:r>
          </a:p>
          <a:p>
            <a:r>
              <a:rPr lang="es-ES_tradnl" noProof="0" dirty="0" smtClean="0"/>
              <a:t>Saber cómo interpretar los números</a:t>
            </a:r>
          </a:p>
          <a:p>
            <a:r>
              <a:rPr lang="es-ES_tradnl" noProof="0" dirty="0" smtClean="0"/>
              <a:t>Entender el contexto y hacer conexiones</a:t>
            </a:r>
          </a:p>
          <a:p>
            <a:r>
              <a:rPr lang="es-ES_tradnl" noProof="0" dirty="0" smtClean="0"/>
              <a:t>Buscar fallas</a:t>
            </a:r>
          </a:p>
          <a:p>
            <a:r>
              <a:rPr lang="es-ES_tradnl" noProof="0" dirty="0" smtClean="0"/>
              <a:t>No cuantificar los datos cualitativos</a:t>
            </a:r>
          </a:p>
          <a:p>
            <a:r>
              <a:rPr lang="es-ES_tradnl" noProof="0" dirty="0" smtClean="0"/>
              <a:t>¡¡Hacer preguntas!!</a:t>
            </a:r>
            <a:endParaRPr lang="es-ES_tradnl" noProof="0" dirty="0"/>
          </a:p>
        </p:txBody>
      </p:sp>
      <p:sp>
        <p:nvSpPr>
          <p:cNvPr id="4" name="Título 3"/>
          <p:cNvSpPr>
            <a:spLocks noGrp="1"/>
          </p:cNvSpPr>
          <p:nvPr>
            <p:ph type="title"/>
          </p:nvPr>
        </p:nvSpPr>
        <p:spPr>
          <a:xfrm>
            <a:off x="911225" y="533400"/>
            <a:ext cx="7318129" cy="762000"/>
          </a:xfrm>
        </p:spPr>
        <p:txBody>
          <a:bodyPr/>
          <a:lstStyle/>
          <a:p>
            <a:r>
              <a:rPr lang="es-ES_tradnl" noProof="0" dirty="0" smtClean="0"/>
              <a:t>Obtener un control sobre los datos</a:t>
            </a:r>
            <a:endParaRPr lang="es-ES_tradnl" noProof="0" dirty="0"/>
          </a:p>
        </p:txBody>
      </p:sp>
    </p:spTree>
    <p:extLst>
      <p:ext uri="{BB962C8B-B14F-4D97-AF65-F5344CB8AC3E}">
        <p14:creationId xmlns:p14="http://schemas.microsoft.com/office/powerpoint/2010/main" val="766583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241929" cy="685800"/>
          </a:xfrm>
        </p:spPr>
        <p:txBody>
          <a:bodyPr/>
          <a:lstStyle/>
          <a:p>
            <a:pPr algn="ctr"/>
            <a:r>
              <a:rPr lang="es-ES_tradnl" noProof="0" dirty="0" smtClean="0"/>
              <a:t>Comprendiendo las definiciones</a:t>
            </a:r>
            <a:endParaRPr lang="es-ES_tradnl" noProof="0" dirty="0"/>
          </a:p>
        </p:txBody>
      </p:sp>
      <p:sp>
        <p:nvSpPr>
          <p:cNvPr id="3" name="Text Placeholder 2"/>
          <p:cNvSpPr>
            <a:spLocks noGrp="1"/>
          </p:cNvSpPr>
          <p:nvPr>
            <p:ph type="body" sz="quarter" idx="10"/>
          </p:nvPr>
        </p:nvSpPr>
        <p:spPr>
          <a:xfrm>
            <a:off x="835024" y="2209800"/>
            <a:ext cx="7318375" cy="3733800"/>
          </a:xfrm>
        </p:spPr>
        <p:txBody>
          <a:bodyPr/>
          <a:lstStyle/>
          <a:p>
            <a:r>
              <a:rPr lang="es-ES_tradnl" noProof="0" dirty="0" smtClean="0"/>
              <a:t>Organización Mundial de la salud y  Federación Internacional de planificación familiar</a:t>
            </a:r>
          </a:p>
          <a:p>
            <a:pPr lvl="1"/>
            <a:r>
              <a:rPr lang="es-ES_tradnl" noProof="0" dirty="0" smtClean="0"/>
              <a:t>Joven adolescente: 10-14 años</a:t>
            </a:r>
          </a:p>
          <a:p>
            <a:pPr lvl="1"/>
            <a:r>
              <a:rPr lang="es-ES_tradnl" noProof="0" dirty="0" smtClean="0"/>
              <a:t>Adolescentes: 10 a 19 años</a:t>
            </a:r>
          </a:p>
          <a:p>
            <a:pPr lvl="1"/>
            <a:r>
              <a:rPr lang="es-ES_tradnl" noProof="0" dirty="0" smtClean="0"/>
              <a:t>Jóvenes: 10-24 años</a:t>
            </a:r>
          </a:p>
          <a:p>
            <a:pPr lvl="1"/>
            <a:r>
              <a:rPr lang="es-ES_tradnl" noProof="0" dirty="0" smtClean="0"/>
              <a:t>Juventud: 15-24 años </a:t>
            </a:r>
          </a:p>
          <a:p>
            <a:pPr lvl="1"/>
            <a:r>
              <a:rPr lang="es-ES_tradnl" noProof="0" dirty="0" smtClean="0"/>
              <a:t>Adultos Jóvenes : 20-24 años</a:t>
            </a:r>
            <a:endParaRPr lang="es-ES_tradnl" noProof="0" dirty="0"/>
          </a:p>
        </p:txBody>
      </p:sp>
    </p:spTree>
    <p:extLst>
      <p:ext uri="{BB962C8B-B14F-4D97-AF65-F5344CB8AC3E}">
        <p14:creationId xmlns:p14="http://schemas.microsoft.com/office/powerpoint/2010/main" val="3016455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838200" y="1905000"/>
            <a:ext cx="7543800" cy="3352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es-ES_tradnl" sz="2800" dirty="0" smtClean="0">
                <a:solidFill>
                  <a:schemeClr val="accent1"/>
                </a:solidFill>
              </a:rPr>
              <a:t>“…..Promotores pierden credibilidad por hacer afirmaciones que son inexactas y hacen que el progreso sea lento para lograr sus metas porque no disponen de datos creíbles, tampoco pueden medir los cambios.”</a:t>
            </a:r>
          </a:p>
          <a:p>
            <a:endParaRPr lang="es-ES_tradnl" sz="2800" dirty="0" smtClean="0">
              <a:solidFill>
                <a:schemeClr val="accent1"/>
              </a:solidFill>
            </a:endParaRPr>
          </a:p>
          <a:p>
            <a:r>
              <a:rPr lang="es-ES_tradnl" sz="2800" dirty="0" smtClean="0">
                <a:solidFill>
                  <a:schemeClr val="accent1"/>
                </a:solidFill>
              </a:rPr>
              <a:t>	-</a:t>
            </a:r>
            <a:r>
              <a:rPr lang="es-ES_tradnl" sz="2800" i="1" dirty="0" smtClean="0">
                <a:solidFill>
                  <a:schemeClr val="accent1"/>
                </a:solidFill>
              </a:rPr>
              <a:t>Cheryl</a:t>
            </a:r>
            <a:r>
              <a:rPr lang="es-ES_tradnl" sz="2800" i="1" dirty="0" smtClean="0">
                <a:solidFill>
                  <a:schemeClr val="accent1"/>
                </a:solidFill>
              </a:rPr>
              <a:t>  </a:t>
            </a:r>
            <a:r>
              <a:rPr lang="es-ES_tradnl" sz="2800" i="1" dirty="0" smtClean="0">
                <a:solidFill>
                  <a:schemeClr val="accent1"/>
                </a:solidFill>
              </a:rPr>
              <a:t>Doss</a:t>
            </a:r>
            <a:r>
              <a:rPr lang="es-ES_tradnl" sz="2800" i="1" dirty="0" smtClean="0">
                <a:solidFill>
                  <a:schemeClr val="accent1"/>
                </a:solidFill>
              </a:rPr>
              <a:t>, Universidad de Yale</a:t>
            </a:r>
            <a:endParaRPr lang="es-ES_tradnl" sz="2800" i="1" dirty="0">
              <a:solidFill>
                <a:schemeClr val="accent1"/>
              </a:solidFill>
            </a:endParaRPr>
          </a:p>
        </p:txBody>
      </p:sp>
    </p:spTree>
    <p:extLst>
      <p:ext uri="{BB962C8B-B14F-4D97-AF65-F5344CB8AC3E}">
        <p14:creationId xmlns:p14="http://schemas.microsoft.com/office/powerpoint/2010/main" val="2238237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902208" y="685800"/>
            <a:ext cx="76200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nSpc>
                <a:spcPct val="70000"/>
              </a:lnSpc>
            </a:pPr>
            <a:r>
              <a:rPr lang="en-US" sz="4400" b="1" dirty="0">
                <a:solidFill>
                  <a:srgbClr val="2375BB"/>
                </a:solidFill>
              </a:rPr>
              <a:t>¿</a:t>
            </a:r>
            <a:r>
              <a:rPr lang="en-US" sz="4400" b="1" dirty="0">
                <a:solidFill>
                  <a:srgbClr val="2375BB"/>
                </a:solidFill>
              </a:rPr>
              <a:t>Cuál</a:t>
            </a:r>
            <a:r>
              <a:rPr lang="en-US" sz="4400" b="1" dirty="0">
                <a:solidFill>
                  <a:srgbClr val="2375BB"/>
                </a:solidFill>
              </a:rPr>
              <a:t> </a:t>
            </a:r>
            <a:r>
              <a:rPr lang="en-US" sz="4400" b="1" dirty="0">
                <a:solidFill>
                  <a:srgbClr val="2375BB"/>
                </a:solidFill>
              </a:rPr>
              <a:t>es</a:t>
            </a:r>
            <a:r>
              <a:rPr lang="en-US" sz="4400" b="1" dirty="0">
                <a:solidFill>
                  <a:srgbClr val="2375BB"/>
                </a:solidFill>
              </a:rPr>
              <a:t> el </a:t>
            </a:r>
            <a:r>
              <a:rPr lang="en-US" sz="4400" b="1" dirty="0" smtClean="0">
                <a:solidFill>
                  <a:srgbClr val="2375BB"/>
                </a:solidFill>
              </a:rPr>
              <a:t>denominador</a:t>
            </a:r>
            <a:r>
              <a:rPr lang="en-US" sz="4400" b="1" dirty="0">
                <a:solidFill>
                  <a:srgbClr val="2375BB"/>
                </a:solidFill>
              </a:rPr>
              <a:t>?</a:t>
            </a:r>
          </a:p>
        </p:txBody>
      </p:sp>
      <p:sp>
        <p:nvSpPr>
          <p:cNvPr id="3" name="Rectangle 2"/>
          <p:cNvSpPr/>
          <p:nvPr/>
        </p:nvSpPr>
        <p:spPr bwMode="auto">
          <a:xfrm>
            <a:off x="914400" y="1447800"/>
            <a:ext cx="7770813" cy="4800600"/>
          </a:xfrm>
          <a:prstGeom prst="rect">
            <a:avLst/>
          </a:prstGeom>
          <a:solidFill>
            <a:srgbClr val="717073">
              <a:alpha val="1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4" name="Content Placeholder 5"/>
          <p:cNvSpPr txBox="1">
            <a:spLocks/>
          </p:cNvSpPr>
          <p:nvPr/>
        </p:nvSpPr>
        <p:spPr>
          <a:xfrm>
            <a:off x="1219200" y="1752600"/>
            <a:ext cx="7162800" cy="4419600"/>
          </a:xfrm>
          <a:prstGeom prst="rect">
            <a:avLst/>
          </a:prstGeom>
        </p:spPr>
        <p:txBody>
          <a:bodyPr/>
          <a:lst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a:lstStyle>
          <a:p>
            <a:pPr marL="0" indent="0">
              <a:lnSpc>
                <a:spcPct val="90000"/>
              </a:lnSpc>
              <a:buClr>
                <a:srgbClr val="E96D1F"/>
              </a:buClr>
              <a:buFont typeface="Wingdings" pitchFamily="2" charset="2"/>
              <a:buNone/>
            </a:pPr>
            <a:r>
              <a:rPr lang="es-NI" sz="2400" b="1" kern="0">
                <a:solidFill>
                  <a:srgbClr val="E96D1F"/>
                </a:solidFill>
              </a:rPr>
              <a:t>La prevalencia de los anticonceptivos en </a:t>
            </a:r>
            <a:r>
              <a:rPr lang="es-NI" sz="2400" b="1" kern="0" err="1">
                <a:solidFill>
                  <a:srgbClr val="E96D1F"/>
                </a:solidFill>
              </a:rPr>
              <a:t>Benin</a:t>
            </a:r>
            <a:r>
              <a:rPr lang="es-NI" sz="2400" b="1" kern="0">
                <a:solidFill>
                  <a:srgbClr val="E96D1F"/>
                </a:solidFill>
              </a:rPr>
              <a:t> es del 18%</a:t>
            </a:r>
          </a:p>
          <a:p>
            <a:pPr marL="0" indent="0">
              <a:lnSpc>
                <a:spcPct val="90000"/>
              </a:lnSpc>
              <a:buClr>
                <a:srgbClr val="E96D1F"/>
              </a:buClr>
              <a:buFont typeface="Wingdings" pitchFamily="2" charset="2"/>
              <a:buNone/>
            </a:pPr>
            <a:endParaRPr lang="en-US" sz="2400" b="1" kern="0" dirty="0"/>
          </a:p>
          <a:p>
            <a:pPr marL="0" indent="0">
              <a:lnSpc>
                <a:spcPct val="90000"/>
              </a:lnSpc>
              <a:buClr>
                <a:srgbClr val="E96D1F"/>
              </a:buClr>
              <a:buNone/>
            </a:pPr>
            <a:r>
              <a:rPr lang="es-NI" sz="2400" b="1" kern="0">
                <a:solidFill>
                  <a:srgbClr val="E96D1F"/>
                </a:solidFill>
              </a:rPr>
              <a:t>¿ En realidad qué nos está diciendo? ¿18% de quiénes?</a:t>
            </a:r>
          </a:p>
          <a:p>
            <a:pPr marL="0" indent="0">
              <a:lnSpc>
                <a:spcPct val="90000"/>
              </a:lnSpc>
              <a:buClr>
                <a:srgbClr val="E96D1F"/>
              </a:buClr>
              <a:buFont typeface="Wingdings" pitchFamily="2" charset="2"/>
              <a:buNone/>
            </a:pPr>
            <a:r>
              <a:rPr lang="es-NI" sz="2000" kern="0"/>
              <a:t>18% de las mujeres en edad reproductiva (15-49) que están casadas o en unión usan un método anticonceptivo.</a:t>
            </a:r>
          </a:p>
          <a:p>
            <a:pPr marL="0" indent="0">
              <a:lnSpc>
                <a:spcPct val="90000"/>
              </a:lnSpc>
              <a:buClr>
                <a:srgbClr val="E96D1F"/>
              </a:buClr>
              <a:buFont typeface="Wingdings" pitchFamily="2" charset="2"/>
              <a:buNone/>
            </a:pPr>
            <a:endParaRPr lang="en-US" sz="2400" b="1" kern="0" dirty="0"/>
          </a:p>
          <a:p>
            <a:pPr marL="0" indent="0">
              <a:lnSpc>
                <a:spcPct val="90000"/>
              </a:lnSpc>
              <a:buClr>
                <a:srgbClr val="E96D1F"/>
              </a:buClr>
              <a:buFont typeface="Wingdings" pitchFamily="2" charset="2"/>
              <a:buNone/>
            </a:pPr>
            <a:r>
              <a:rPr lang="es-NI" sz="2400" b="1" kern="0">
                <a:solidFill>
                  <a:srgbClr val="E96D1F"/>
                </a:solidFill>
              </a:rPr>
              <a:t>¿Qué más necesitamos tomar en cuenta?</a:t>
            </a:r>
          </a:p>
          <a:p>
            <a:pPr marL="0" indent="0">
              <a:lnSpc>
                <a:spcPct val="90000"/>
              </a:lnSpc>
              <a:buClr>
                <a:srgbClr val="E96D1F"/>
              </a:buClr>
              <a:buFont typeface="Wingdings" pitchFamily="2" charset="2"/>
              <a:buNone/>
            </a:pPr>
            <a:r>
              <a:rPr lang="es-NI" sz="2000" kern="0"/>
              <a:t>Este indicador se reporta de dos formas, con todos los métodos y con los métodos modernos.</a:t>
            </a:r>
            <a:endParaRPr lang="en-US" kern="0" dirty="0"/>
          </a:p>
          <a:p>
            <a:endParaRPr lang="en-US" sz="2400" kern="0" dirty="0"/>
          </a:p>
        </p:txBody>
      </p:sp>
    </p:spTree>
    <p:extLst>
      <p:ext uri="{BB962C8B-B14F-4D97-AF65-F5344CB8AC3E}">
        <p14:creationId xmlns:p14="http://schemas.microsoft.com/office/powerpoint/2010/main" val="1290524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srcRect l="22378" t="13366" r="10684" b="5941"/>
          <a:stretch/>
        </p:blipFill>
        <p:spPr bwMode="auto">
          <a:xfrm>
            <a:off x="578196" y="865926"/>
            <a:ext cx="8077200" cy="5257800"/>
          </a:xfrm>
          <a:prstGeom prst="rect">
            <a:avLst/>
          </a:prstGeom>
          <a:ln>
            <a:noFill/>
          </a:ln>
          <a:extLst>
            <a:ext uri="{53640926-AAD7-44d8-BBD7-CCE9431645EC}">
              <a14:shadowObscured xmlns:a14="http://schemas.microsoft.com/office/drawing/2010/main" xmlns=""/>
            </a:ext>
          </a:extLst>
        </p:spPr>
      </p:pic>
      <p:sp>
        <p:nvSpPr>
          <p:cNvPr id="5" name="Title 4"/>
          <p:cNvSpPr>
            <a:spLocks noGrp="1"/>
          </p:cNvSpPr>
          <p:nvPr>
            <p:ph type="title"/>
          </p:nvPr>
        </p:nvSpPr>
        <p:spPr>
          <a:xfrm>
            <a:off x="911224" y="131652"/>
            <a:ext cx="7318375" cy="685800"/>
          </a:xfrm>
        </p:spPr>
        <p:txBody>
          <a:bodyPr/>
          <a:lstStyle/>
          <a:p>
            <a:r>
              <a:rPr lang="es-ES_tradnl" sz="4200" noProof="0" dirty="0" smtClean="0"/>
              <a:t>Leyendo tablas de datos</a:t>
            </a:r>
            <a:endParaRPr lang="es-ES_tradnl" sz="4200" noProof="0" dirty="0"/>
          </a:p>
        </p:txBody>
      </p:sp>
      <p:sp>
        <p:nvSpPr>
          <p:cNvPr id="7" name="TextBox 6"/>
          <p:cNvSpPr txBox="1"/>
          <p:nvPr/>
        </p:nvSpPr>
        <p:spPr>
          <a:xfrm>
            <a:off x="587721" y="6172200"/>
            <a:ext cx="4038600" cy="276999"/>
          </a:xfrm>
          <a:prstGeom prst="rect">
            <a:avLst/>
          </a:prstGeom>
          <a:noFill/>
        </p:spPr>
        <p:txBody>
          <a:bodyPr wrap="square" rtlCol="0">
            <a:spAutoFit/>
          </a:bodyPr>
          <a:lstStyle/>
          <a:p>
            <a:r>
              <a:rPr lang="en-US" sz="1200" dirty="0"/>
              <a:t>Fuente: Kenya DHS, 2014</a:t>
            </a:r>
          </a:p>
        </p:txBody>
      </p:sp>
    </p:spTree>
    <p:extLst>
      <p:ext uri="{BB962C8B-B14F-4D97-AF65-F5344CB8AC3E}">
        <p14:creationId xmlns:p14="http://schemas.microsoft.com/office/powerpoint/2010/main" val="2705553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srcRect l="22194" t="13365" r="49045" b="52424"/>
          <a:stretch/>
        </p:blipFill>
        <p:spPr bwMode="auto">
          <a:xfrm>
            <a:off x="578196" y="865926"/>
            <a:ext cx="8261004" cy="5306274"/>
          </a:xfrm>
          <a:prstGeom prst="rect">
            <a:avLst/>
          </a:prstGeom>
          <a:ln>
            <a:noFill/>
          </a:ln>
          <a:extLst>
            <a:ext uri="{53640926-AAD7-44d8-BBD7-CCE9431645EC}">
              <a14:shadowObscured xmlns:a14="http://schemas.microsoft.com/office/drawing/2010/main" xmlns=""/>
            </a:ext>
          </a:extLst>
        </p:spPr>
      </p:pic>
      <p:sp>
        <p:nvSpPr>
          <p:cNvPr id="5" name="Title 4"/>
          <p:cNvSpPr>
            <a:spLocks noGrp="1"/>
          </p:cNvSpPr>
          <p:nvPr>
            <p:ph type="title"/>
          </p:nvPr>
        </p:nvSpPr>
        <p:spPr>
          <a:xfrm>
            <a:off x="911224" y="131652"/>
            <a:ext cx="7318375" cy="685800"/>
          </a:xfrm>
        </p:spPr>
        <p:txBody>
          <a:bodyPr/>
          <a:lstStyle/>
          <a:p>
            <a:r>
              <a:rPr lang="es-ES_tradnl" noProof="0" dirty="0" smtClean="0"/>
              <a:t>Leyendo tablas de datos</a:t>
            </a:r>
            <a:endParaRPr lang="es-ES_tradnl" noProof="0" dirty="0"/>
          </a:p>
        </p:txBody>
      </p:sp>
      <p:sp>
        <p:nvSpPr>
          <p:cNvPr id="7" name="TextBox 6"/>
          <p:cNvSpPr txBox="1"/>
          <p:nvPr/>
        </p:nvSpPr>
        <p:spPr>
          <a:xfrm>
            <a:off x="587721" y="6172200"/>
            <a:ext cx="4038600" cy="276999"/>
          </a:xfrm>
          <a:prstGeom prst="rect">
            <a:avLst/>
          </a:prstGeom>
          <a:noFill/>
        </p:spPr>
        <p:txBody>
          <a:bodyPr wrap="square" rtlCol="0">
            <a:spAutoFit/>
          </a:bodyPr>
          <a:lstStyle/>
          <a:p>
            <a:r>
              <a:rPr lang="en-US" sz="1200" dirty="0"/>
              <a:t>Fuente: Kenya DHS, 2014</a:t>
            </a:r>
          </a:p>
        </p:txBody>
      </p:sp>
      <p:sp>
        <p:nvSpPr>
          <p:cNvPr id="8" name="Oval 7"/>
          <p:cNvSpPr/>
          <p:nvPr/>
        </p:nvSpPr>
        <p:spPr bwMode="auto">
          <a:xfrm>
            <a:off x="3657600" y="1600200"/>
            <a:ext cx="1905000" cy="457200"/>
          </a:xfrm>
          <a:prstGeom prst="ellipse">
            <a:avLst/>
          </a:prstGeom>
          <a:no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Oval 8"/>
          <p:cNvSpPr/>
          <p:nvPr/>
        </p:nvSpPr>
        <p:spPr bwMode="auto">
          <a:xfrm>
            <a:off x="2143676" y="3780504"/>
            <a:ext cx="1088679" cy="533400"/>
          </a:xfrm>
          <a:prstGeom prst="ellipse">
            <a:avLst/>
          </a:prstGeom>
          <a:no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0" name="Oval 9"/>
          <p:cNvSpPr/>
          <p:nvPr/>
        </p:nvSpPr>
        <p:spPr bwMode="auto">
          <a:xfrm>
            <a:off x="6843252" y="3765756"/>
            <a:ext cx="1066800" cy="533400"/>
          </a:xfrm>
          <a:prstGeom prst="ellipse">
            <a:avLst/>
          </a:prstGeom>
          <a:no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13331802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685800"/>
          </a:xfrm>
        </p:spPr>
        <p:txBody>
          <a:bodyPr/>
          <a:lstStyle/>
          <a:p>
            <a:r>
              <a:rPr lang="es-ES_tradnl" noProof="0" dirty="0" smtClean="0"/>
              <a:t>El caso de </a:t>
            </a:r>
            <a:r>
              <a:rPr lang="es-ES_tradnl" noProof="0" dirty="0" smtClean="0"/>
              <a:t>Isiolo</a:t>
            </a:r>
            <a:r>
              <a:rPr lang="es-ES_tradnl" noProof="0" dirty="0" smtClean="0"/>
              <a:t>, </a:t>
            </a:r>
            <a:r>
              <a:rPr lang="es-ES_tradnl" noProof="0" dirty="0" smtClean="0"/>
              <a:t>Kenya</a:t>
            </a:r>
            <a:endParaRPr lang="es-ES_tradnl" noProof="0" dirty="0"/>
          </a:p>
        </p:txBody>
      </p:sp>
      <p:sp>
        <p:nvSpPr>
          <p:cNvPr id="3" name="Text Placeholder 2"/>
          <p:cNvSpPr>
            <a:spLocks noGrp="1"/>
          </p:cNvSpPr>
          <p:nvPr>
            <p:ph type="body" sz="quarter" idx="10"/>
          </p:nvPr>
        </p:nvSpPr>
        <p:spPr>
          <a:xfrm>
            <a:off x="762000" y="1714500"/>
            <a:ext cx="4580482" cy="1943100"/>
          </a:xfrm>
        </p:spPr>
        <p:txBody>
          <a:bodyPr/>
          <a:lstStyle/>
          <a:p>
            <a:r>
              <a:rPr lang="es-ES_tradnl" sz="2400" b="1" noProof="0" dirty="0" smtClean="0"/>
              <a:t>Punto de Información: </a:t>
            </a:r>
            <a:r>
              <a:rPr lang="es-ES_tradnl" sz="2400" noProof="0" dirty="0" smtClean="0"/>
              <a:t>Tasa de mortalidad materna en </a:t>
            </a:r>
            <a:r>
              <a:rPr lang="es-ES_tradnl" sz="2400" noProof="0" dirty="0" smtClean="0"/>
              <a:t>Isiolo</a:t>
            </a:r>
            <a:r>
              <a:rPr lang="es-ES_tradnl" sz="2400" noProof="0" dirty="0" smtClean="0"/>
              <a:t> es de 700 por cada 100,000 nacidos vivos.</a:t>
            </a:r>
            <a:endParaRPr lang="es-ES_tradnl" sz="2400" noProof="0" dirty="0"/>
          </a:p>
        </p:txBody>
      </p:sp>
      <p:pic>
        <p:nvPicPr>
          <p:cNvPr id="4" name="Picture 3"/>
          <p:cNvPicPr>
            <a:picLocks noChangeAspect="1"/>
          </p:cNvPicPr>
          <p:nvPr/>
        </p:nvPicPr>
        <p:blipFill>
          <a:blip r:embed="rId3"/>
          <a:stretch>
            <a:fillRect/>
          </a:stretch>
        </p:blipFill>
        <p:spPr>
          <a:xfrm>
            <a:off x="762000" y="3810000"/>
            <a:ext cx="4981575" cy="215012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7282" y="1371600"/>
            <a:ext cx="3462428" cy="4343400"/>
          </a:xfrm>
          <a:prstGeom prst="rect">
            <a:avLst/>
          </a:prstGeom>
        </p:spPr>
      </p:pic>
      <p:sp>
        <p:nvSpPr>
          <p:cNvPr id="6" name="Oval 5"/>
          <p:cNvSpPr/>
          <p:nvPr/>
        </p:nvSpPr>
        <p:spPr bwMode="auto">
          <a:xfrm>
            <a:off x="5342482" y="1714500"/>
            <a:ext cx="3767228" cy="1066800"/>
          </a:xfrm>
          <a:prstGeom prst="ellipse">
            <a:avLst/>
          </a:prstGeom>
          <a:no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Oval 7"/>
          <p:cNvSpPr/>
          <p:nvPr/>
        </p:nvSpPr>
        <p:spPr bwMode="auto">
          <a:xfrm>
            <a:off x="620427" y="3919537"/>
            <a:ext cx="5123147" cy="991006"/>
          </a:xfrm>
          <a:prstGeom prst="ellipse">
            <a:avLst/>
          </a:prstGeom>
          <a:no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7266228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775330" cy="762000"/>
          </a:xfrm>
        </p:spPr>
        <p:txBody>
          <a:bodyPr/>
          <a:lstStyle/>
          <a:p>
            <a:r>
              <a:rPr lang="es-ES_tradnl" noProof="0" dirty="0" smtClean="0"/>
              <a:t>Las fallas pueden </a:t>
            </a:r>
            <a:r>
              <a:rPr lang="es-ES_tradnl" dirty="0"/>
              <a:t>a</a:t>
            </a:r>
            <a:r>
              <a:rPr lang="es-ES_tradnl" noProof="0" dirty="0" smtClean="0"/>
              <a:t>yudar</a:t>
            </a:r>
            <a:endParaRPr lang="es-ES_tradnl" noProof="0" dirty="0"/>
          </a:p>
        </p:txBody>
      </p:sp>
      <p:sp>
        <p:nvSpPr>
          <p:cNvPr id="3" name="Text Placeholder 2"/>
          <p:cNvSpPr>
            <a:spLocks noGrp="1"/>
          </p:cNvSpPr>
          <p:nvPr>
            <p:ph type="body" sz="quarter" idx="10"/>
          </p:nvPr>
        </p:nvSpPr>
        <p:spPr>
          <a:xfrm>
            <a:off x="911470" y="1447800"/>
            <a:ext cx="7318375" cy="4953000"/>
          </a:xfrm>
        </p:spPr>
        <p:txBody>
          <a:bodyPr/>
          <a:lstStyle/>
          <a:p>
            <a:r>
              <a:rPr lang="es-ES_tradnl" noProof="0" dirty="0" smtClean="0"/>
              <a:t>Porcentaje de hombres en Bolivia entre 15-24 años que conoce dónde encontrar un preservativo :</a:t>
            </a:r>
          </a:p>
          <a:p>
            <a:pPr lvl="1"/>
            <a:r>
              <a:rPr lang="es-ES_tradnl" noProof="0" dirty="0" smtClean="0"/>
              <a:t>53% del quintil con menos recursos</a:t>
            </a:r>
          </a:p>
          <a:p>
            <a:pPr lvl="1"/>
            <a:r>
              <a:rPr lang="es-ES_tradnl" noProof="0" dirty="0" smtClean="0"/>
              <a:t>89% del quintil intermedio</a:t>
            </a:r>
          </a:p>
          <a:p>
            <a:pPr lvl="1"/>
            <a:r>
              <a:rPr lang="es-ES_tradnl" noProof="0" dirty="0" smtClean="0"/>
              <a:t>91% del quintil más adinerado</a:t>
            </a:r>
          </a:p>
          <a:p>
            <a:pPr lvl="1"/>
            <a:r>
              <a:rPr lang="es-ES_tradnl" noProof="0" dirty="0" smtClean="0"/>
              <a:t>96% del quintil de los más adinerados</a:t>
            </a:r>
          </a:p>
          <a:p>
            <a:r>
              <a:rPr lang="es-ES_tradnl" noProof="0" dirty="0" smtClean="0"/>
              <a:t>El desglose de los datos nos ayuda a ver dónde la necesidad es mayor y dónde podría ayudarte a concentrar tu mensaje y esfuerzos.</a:t>
            </a:r>
            <a:endParaRPr lang="es-ES_tradnl" sz="1200" i="1" noProof="0" dirty="0"/>
          </a:p>
        </p:txBody>
      </p:sp>
    </p:spTree>
    <p:extLst>
      <p:ext uri="{BB962C8B-B14F-4D97-AF65-F5344CB8AC3E}">
        <p14:creationId xmlns:p14="http://schemas.microsoft.com/office/powerpoint/2010/main" val="474831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129" y="228600"/>
            <a:ext cx="7318374" cy="685800"/>
          </a:xfrm>
        </p:spPr>
        <p:txBody>
          <a:bodyPr/>
          <a:lstStyle/>
          <a:p>
            <a:r>
              <a:rPr lang="es-ES_tradnl" noProof="0" dirty="0" smtClean="0"/>
              <a:t>Citando los datos de forma correcta</a:t>
            </a:r>
            <a:endParaRPr lang="es-ES_tradnl" noProof="0" dirty="0"/>
          </a:p>
        </p:txBody>
      </p:sp>
      <p:sp>
        <p:nvSpPr>
          <p:cNvPr id="3" name="Text Placeholder 2"/>
          <p:cNvSpPr>
            <a:spLocks noGrp="1"/>
          </p:cNvSpPr>
          <p:nvPr>
            <p:ph type="body" sz="quarter" idx="10"/>
          </p:nvPr>
        </p:nvSpPr>
        <p:spPr>
          <a:xfrm>
            <a:off x="889888" y="1905000"/>
            <a:ext cx="7318375" cy="4572000"/>
          </a:xfrm>
        </p:spPr>
        <p:txBody>
          <a:bodyPr/>
          <a:lstStyle/>
          <a:p>
            <a:r>
              <a:rPr lang="es-ES_tradnl" noProof="0" dirty="0" smtClean="0"/>
              <a:t>Cuando se utilizan datos para la incidencia, es importante citarlos correctamente para:</a:t>
            </a:r>
          </a:p>
          <a:p>
            <a:pPr lvl="1"/>
            <a:r>
              <a:rPr lang="es-ES_tradnl" noProof="0" dirty="0" smtClean="0"/>
              <a:t>Dar credibilidad</a:t>
            </a:r>
          </a:p>
          <a:p>
            <a:pPr lvl="1"/>
            <a:r>
              <a:rPr lang="es-ES_tradnl" noProof="0" dirty="0" smtClean="0"/>
              <a:t>Regresar a la fuente si surgen preguntas</a:t>
            </a:r>
          </a:p>
          <a:p>
            <a:r>
              <a:rPr lang="es-ES_tradnl" noProof="0" dirty="0" smtClean="0"/>
              <a:t>Ejemplos:</a:t>
            </a:r>
            <a:endParaRPr lang="es-ES_tradnl" sz="1600" noProof="0" dirty="0" smtClean="0"/>
          </a:p>
          <a:p>
            <a:pPr lvl="1"/>
            <a:r>
              <a:rPr lang="es-ES_tradnl" sz="1600" noProof="0" dirty="0" smtClean="0"/>
              <a:t>ICF International, Encuestas demográficas y de salud, en </a:t>
            </a:r>
            <a:r>
              <a:rPr lang="es-ES_tradnl" sz="1600" noProof="0" dirty="0" smtClean="0">
                <a:hlinkClick r:id="rId3"/>
              </a:rPr>
              <a:t>https://dhsprogram.com/</a:t>
            </a:r>
            <a:r>
              <a:rPr lang="es-ES_tradnl" sz="1600" noProof="0" dirty="0" smtClean="0"/>
              <a:t>.</a:t>
            </a:r>
          </a:p>
          <a:p>
            <a:pPr lvl="1"/>
            <a:r>
              <a:rPr lang="es-ES_tradnl" sz="1600" noProof="0" dirty="0" smtClean="0"/>
              <a:t>Toshiko</a:t>
            </a:r>
            <a:r>
              <a:rPr lang="es-ES_tradnl" sz="1600" noProof="0" dirty="0" smtClean="0"/>
              <a:t> </a:t>
            </a:r>
            <a:r>
              <a:rPr lang="es-ES_tradnl" sz="1600" noProof="0" dirty="0" smtClean="0"/>
              <a:t>Kaneda</a:t>
            </a:r>
            <a:r>
              <a:rPr lang="es-ES_tradnl" sz="1600" noProof="0" dirty="0" smtClean="0"/>
              <a:t> y </a:t>
            </a:r>
            <a:r>
              <a:rPr lang="es-ES_tradnl" sz="1600" noProof="0" dirty="0" smtClean="0"/>
              <a:t>Kristin</a:t>
            </a:r>
            <a:r>
              <a:rPr lang="es-ES_tradnl" sz="1600" noProof="0" dirty="0" smtClean="0"/>
              <a:t> </a:t>
            </a:r>
            <a:r>
              <a:rPr lang="es-ES_tradnl" sz="1600" noProof="0" dirty="0" smtClean="0"/>
              <a:t>Bietsch</a:t>
            </a:r>
            <a:r>
              <a:rPr lang="es-ES_tradnl" sz="1600" noProof="0" dirty="0" smtClean="0"/>
              <a:t>, </a:t>
            </a:r>
            <a:r>
              <a:rPr lang="es-ES_tradnl" sz="1600" i="1" noProof="0" dirty="0" smtClean="0"/>
              <a:t>2016 </a:t>
            </a:r>
            <a:r>
              <a:rPr lang="es-ES_tradnl" sz="1600" i="1" noProof="0" dirty="0" smtClean="0"/>
              <a:t>World</a:t>
            </a:r>
            <a:r>
              <a:rPr lang="es-ES_tradnl" sz="1600" i="1" noProof="0" dirty="0" smtClean="0"/>
              <a:t> </a:t>
            </a:r>
            <a:r>
              <a:rPr lang="es-ES_tradnl" sz="1600" i="1" noProof="0" dirty="0" smtClean="0"/>
              <a:t>Population</a:t>
            </a:r>
            <a:r>
              <a:rPr lang="es-ES_tradnl" sz="1600" i="1" noProof="0" dirty="0" smtClean="0"/>
              <a:t> Data </a:t>
            </a:r>
            <a:r>
              <a:rPr lang="es-ES_tradnl" sz="1600" i="1" noProof="0" dirty="0" smtClean="0"/>
              <a:t>Sheet</a:t>
            </a:r>
            <a:r>
              <a:rPr lang="es-ES_tradnl" sz="1600" noProof="0" dirty="0" smtClean="0"/>
              <a:t> (Washington, DC: PRB, 2016).</a:t>
            </a:r>
            <a:endParaRPr lang="es-ES_tradnl" noProof="0" dirty="0"/>
          </a:p>
        </p:txBody>
      </p:sp>
    </p:spTree>
    <p:extLst>
      <p:ext uri="{BB962C8B-B14F-4D97-AF65-F5344CB8AC3E}">
        <p14:creationId xmlns:p14="http://schemas.microsoft.com/office/powerpoint/2010/main" val="20875162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noProof="0" dirty="0" smtClean="0"/>
              <a:t>En resumen</a:t>
            </a:r>
            <a:endParaRPr lang="es-ES_tradnl" noProof="0" dirty="0"/>
          </a:p>
        </p:txBody>
      </p:sp>
      <p:sp>
        <p:nvSpPr>
          <p:cNvPr id="3" name="Text Placeholder 2"/>
          <p:cNvSpPr>
            <a:spLocks noGrp="1"/>
          </p:cNvSpPr>
          <p:nvPr>
            <p:ph type="body" sz="quarter" idx="10"/>
          </p:nvPr>
        </p:nvSpPr>
        <p:spPr>
          <a:xfrm>
            <a:off x="911225" y="1447800"/>
            <a:ext cx="7318375" cy="4724400"/>
          </a:xfrm>
        </p:spPr>
        <p:txBody>
          <a:bodyPr/>
          <a:lstStyle/>
          <a:p>
            <a:r>
              <a:rPr lang="es-ES_tradnl" sz="2400" noProof="0" dirty="0" smtClean="0"/>
              <a:t>Los datos hacen que los mensajes de incidencia sean más:</a:t>
            </a:r>
          </a:p>
          <a:p>
            <a:pPr lvl="1"/>
            <a:r>
              <a:rPr lang="es-ES_tradnl" sz="2000" noProof="0" dirty="0" smtClean="0"/>
              <a:t>Creíble y convincente </a:t>
            </a:r>
          </a:p>
          <a:p>
            <a:pPr lvl="1"/>
            <a:r>
              <a:rPr lang="es-ES_tradnl" sz="2400" noProof="0" dirty="0" smtClean="0"/>
              <a:t>Los datos pueden usarse para:</a:t>
            </a:r>
          </a:p>
          <a:p>
            <a:pPr lvl="1"/>
            <a:r>
              <a:rPr lang="es-ES_tradnl" sz="2000" noProof="0" dirty="0" smtClean="0"/>
              <a:t>Definir el problema</a:t>
            </a:r>
          </a:p>
          <a:p>
            <a:pPr lvl="1"/>
            <a:r>
              <a:rPr lang="es-ES_tradnl" sz="2000" noProof="0" dirty="0" smtClean="0"/>
              <a:t>Explicar las conclusiones</a:t>
            </a:r>
          </a:p>
          <a:p>
            <a:pPr lvl="1"/>
            <a:r>
              <a:rPr lang="es-ES_tradnl" sz="2000" noProof="0" dirty="0" smtClean="0"/>
              <a:t>Proponer soluciones</a:t>
            </a:r>
          </a:p>
          <a:p>
            <a:r>
              <a:rPr lang="es-ES_tradnl" sz="2400" noProof="0" dirty="0" smtClean="0"/>
              <a:t>Los datos pueden ser cualitativos o cuantitativos</a:t>
            </a:r>
          </a:p>
          <a:p>
            <a:r>
              <a:rPr lang="es-ES_tradnl" sz="2400" noProof="0" dirty="0" smtClean="0"/>
              <a:t>Considerar la calidad de los datos e interpretarlos con cuidado</a:t>
            </a:r>
          </a:p>
          <a:p>
            <a:r>
              <a:rPr lang="es-ES_tradnl" sz="2400" noProof="0" dirty="0" smtClean="0"/>
              <a:t>Siempre citar completamente la fuente de los datos</a:t>
            </a:r>
            <a:endParaRPr lang="es-ES_tradnl" sz="2400" noProof="0" dirty="0"/>
          </a:p>
        </p:txBody>
      </p:sp>
    </p:spTree>
    <p:extLst>
      <p:ext uri="{BB962C8B-B14F-4D97-AF65-F5344CB8AC3E}">
        <p14:creationId xmlns:p14="http://schemas.microsoft.com/office/powerpoint/2010/main" val="3600830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877529" y="1676400"/>
            <a:ext cx="7315200" cy="2667000"/>
          </a:xfrm>
        </p:spPr>
        <p:txBody>
          <a:bodyPr/>
          <a:lstStyle/>
          <a:p>
            <a:r>
              <a:rPr lang="es-ES_tradnl" sz="4800" b="1" noProof="0" dirty="0" smtClean="0">
                <a:latin typeface="+mj-lt"/>
              </a:rPr>
              <a:t>“DATOS” </a:t>
            </a:r>
          </a:p>
          <a:p>
            <a:r>
              <a:rPr lang="es-ES_tradnl" noProof="0" dirty="0" smtClean="0">
                <a:latin typeface="+mn-lt"/>
              </a:rPr>
              <a:t>Hechos individuales, estadísticas o segmentos de información</a:t>
            </a:r>
            <a:endParaRPr lang="es-ES_tradnl" sz="1000" noProof="0" dirty="0" smtClean="0"/>
          </a:p>
          <a:p>
            <a:pPr algn="l"/>
            <a:endParaRPr lang="es-ES_tradnl" sz="1000" noProof="0" dirty="0" smtClean="0"/>
          </a:p>
          <a:p>
            <a:pPr algn="l"/>
            <a:endParaRPr lang="es-ES_tradnl" sz="1000" noProof="0" dirty="0" smtClean="0"/>
          </a:p>
          <a:p>
            <a:pPr algn="l"/>
            <a:endParaRPr lang="es-ES_tradnl" sz="1000" noProof="0" dirty="0"/>
          </a:p>
        </p:txBody>
      </p:sp>
    </p:spTree>
    <p:extLst>
      <p:ext uri="{BB962C8B-B14F-4D97-AF65-F5344CB8AC3E}">
        <p14:creationId xmlns:p14="http://schemas.microsoft.com/office/powerpoint/2010/main" val="1024516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318129" cy="1524000"/>
          </a:xfrm>
        </p:spPr>
        <p:txBody>
          <a:bodyPr/>
          <a:lstStyle/>
          <a:p>
            <a:pPr algn="ctr"/>
            <a:r>
              <a:rPr lang="es-ES_tradnl" noProof="0" dirty="0" smtClean="0"/>
              <a:t>Utilizando los datos en el mensaje</a:t>
            </a:r>
            <a:endParaRPr lang="es-ES_tradnl" noProof="0" dirty="0"/>
          </a:p>
        </p:txBody>
      </p:sp>
      <p:sp>
        <p:nvSpPr>
          <p:cNvPr id="3" name="Text Placeholder 2"/>
          <p:cNvSpPr>
            <a:spLocks noGrp="1"/>
          </p:cNvSpPr>
          <p:nvPr>
            <p:ph type="body" sz="quarter" idx="10"/>
          </p:nvPr>
        </p:nvSpPr>
        <p:spPr>
          <a:xfrm>
            <a:off x="911224" y="2286000"/>
            <a:ext cx="7318375" cy="2286000"/>
          </a:xfrm>
        </p:spPr>
        <p:txBody>
          <a:bodyPr/>
          <a:lstStyle/>
          <a:p>
            <a:r>
              <a:rPr lang="es-ES_tradnl" noProof="0" dirty="0" smtClean="0"/>
              <a:t>Definir el problema.</a:t>
            </a:r>
          </a:p>
          <a:p>
            <a:r>
              <a:rPr lang="es-ES_tradnl" noProof="0" dirty="0" smtClean="0"/>
              <a:t>Explicar las conclusiones.</a:t>
            </a:r>
          </a:p>
          <a:p>
            <a:r>
              <a:rPr lang="es-ES_tradnl" noProof="0" dirty="0" smtClean="0"/>
              <a:t>Proponer soluciones.</a:t>
            </a:r>
          </a:p>
          <a:p>
            <a:pPr marL="0" indent="0">
              <a:buNone/>
            </a:pPr>
            <a:endParaRPr lang="es-ES_tradnl" noProof="0" dirty="0"/>
          </a:p>
        </p:txBody>
      </p:sp>
    </p:spTree>
    <p:extLst>
      <p:ext uri="{BB962C8B-B14F-4D97-AF65-F5344CB8AC3E}">
        <p14:creationId xmlns:p14="http://schemas.microsoft.com/office/powerpoint/2010/main" val="4265827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1470" y="533400"/>
            <a:ext cx="7318129" cy="685800"/>
          </a:xfrm>
        </p:spPr>
        <p:txBody>
          <a:bodyPr/>
          <a:lstStyle/>
          <a:p>
            <a:r>
              <a:rPr lang="es-ES_tradnl" noProof="0" dirty="0" smtClean="0">
                <a:solidFill>
                  <a:srgbClr val="2375BB"/>
                </a:solidFill>
              </a:rPr>
              <a:t>Definir el </a:t>
            </a:r>
            <a:r>
              <a:rPr lang="es-ES_tradnl" noProof="0" dirty="0" smtClean="0"/>
              <a:t>p</a:t>
            </a:r>
            <a:r>
              <a:rPr lang="es-ES_tradnl" noProof="0" dirty="0" smtClean="0">
                <a:solidFill>
                  <a:srgbClr val="2375BB"/>
                </a:solidFill>
              </a:rPr>
              <a:t>roblema </a:t>
            </a:r>
            <a:endParaRPr lang="es-ES_tradnl" noProof="0" dirty="0">
              <a:solidFill>
                <a:srgbClr val="2375BB"/>
              </a:solidFill>
            </a:endParaRPr>
          </a:p>
        </p:txBody>
      </p:sp>
      <p:sp>
        <p:nvSpPr>
          <p:cNvPr id="5" name="Text Placeholder 4"/>
          <p:cNvSpPr>
            <a:spLocks noGrp="1"/>
          </p:cNvSpPr>
          <p:nvPr>
            <p:ph type="body" sz="quarter" idx="10"/>
          </p:nvPr>
        </p:nvSpPr>
        <p:spPr/>
        <p:txBody>
          <a:bodyPr/>
          <a:lstStyle/>
          <a:p>
            <a:pPr>
              <a:buClr>
                <a:srgbClr val="E96D1F"/>
              </a:buClr>
            </a:pPr>
            <a:r>
              <a:rPr lang="es-ES_tradnl" noProof="0" dirty="0" smtClean="0"/>
              <a:t>¿Cuáles son los detalles que rodean el problema o asunto? ¿Cuál es el contexto?</a:t>
            </a:r>
            <a:endParaRPr lang="es-ES_tradnl" noProof="0" dirty="0"/>
          </a:p>
        </p:txBody>
      </p:sp>
      <p:sp>
        <p:nvSpPr>
          <p:cNvPr id="6" name="Text Placeholder 5"/>
          <p:cNvSpPr>
            <a:spLocks noGrp="1"/>
          </p:cNvSpPr>
          <p:nvPr>
            <p:ph type="body" sz="quarter" idx="11"/>
          </p:nvPr>
        </p:nvSpPr>
        <p:spPr>
          <a:xfrm>
            <a:off x="1066800" y="4019491"/>
            <a:ext cx="7010400" cy="1314509"/>
          </a:xfrm>
        </p:spPr>
        <p:txBody>
          <a:bodyPr/>
          <a:lstStyle/>
          <a:p>
            <a:r>
              <a:rPr lang="es-ES_tradnl" noProof="0" dirty="0" smtClean="0"/>
              <a:t>Para ayudarnos a definir claramente y poner el problema o asunto en contexto para que pueda plantear un caso convincente.</a:t>
            </a:r>
            <a:endParaRPr lang="es-ES_tradnl" noProof="0" dirty="0"/>
          </a:p>
        </p:txBody>
      </p:sp>
      <p:sp>
        <p:nvSpPr>
          <p:cNvPr id="7" name="Text Placeholder 6"/>
          <p:cNvSpPr>
            <a:spLocks noGrp="1"/>
          </p:cNvSpPr>
          <p:nvPr>
            <p:ph type="body" sz="quarter" idx="12"/>
          </p:nvPr>
        </p:nvSpPr>
        <p:spPr>
          <a:xfrm>
            <a:off x="911226" y="3215926"/>
            <a:ext cx="7318373" cy="365474"/>
          </a:xfrm>
        </p:spPr>
        <p:txBody>
          <a:bodyPr/>
          <a:lstStyle/>
          <a:p>
            <a:r>
              <a:rPr lang="es-ES_tradnl" noProof="0" dirty="0" smtClean="0"/>
              <a:t>¿Por qué necesitamos datos?</a:t>
            </a:r>
            <a:endParaRPr lang="es-ES_tradnl" spc="0" noProof="0" dirty="0"/>
          </a:p>
        </p:txBody>
      </p:sp>
    </p:spTree>
    <p:extLst>
      <p:ext uri="{BB962C8B-B14F-4D97-AF65-F5344CB8AC3E}">
        <p14:creationId xmlns:p14="http://schemas.microsoft.com/office/powerpoint/2010/main" val="2041194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6784729" cy="685800"/>
          </a:xfrm>
        </p:spPr>
        <p:txBody>
          <a:bodyPr/>
          <a:lstStyle/>
          <a:p>
            <a:r>
              <a:rPr lang="es-ES_tradnl" noProof="0" dirty="0" smtClean="0"/>
              <a:t>Definir el problema</a:t>
            </a:r>
            <a:endParaRPr lang="es-ES_tradnl" noProof="0" dirty="0"/>
          </a:p>
        </p:txBody>
      </p:sp>
      <p:sp>
        <p:nvSpPr>
          <p:cNvPr id="3" name="Text Placeholder 2"/>
          <p:cNvSpPr>
            <a:spLocks noGrp="1"/>
          </p:cNvSpPr>
          <p:nvPr>
            <p:ph type="body" sz="quarter" idx="10"/>
          </p:nvPr>
        </p:nvSpPr>
        <p:spPr>
          <a:xfrm>
            <a:off x="1066800" y="2057400"/>
            <a:ext cx="7318375" cy="3581400"/>
          </a:xfrm>
        </p:spPr>
        <p:txBody>
          <a:bodyPr/>
          <a:lstStyle/>
          <a:p>
            <a:r>
              <a:rPr lang="es-ES_tradnl" noProof="0" dirty="0" smtClean="0"/>
              <a:t>¿Cuál es la magnitud del problema?</a:t>
            </a:r>
          </a:p>
          <a:p>
            <a:r>
              <a:rPr lang="es-ES_tradnl" noProof="0" dirty="0" smtClean="0"/>
              <a:t>¿A quién afecta el problema?</a:t>
            </a:r>
          </a:p>
          <a:p>
            <a:r>
              <a:rPr lang="es-ES_tradnl" noProof="0" dirty="0" smtClean="0"/>
              <a:t>¿Cómo ha cambiado la magnitud del problema al pasar del tiempo?  </a:t>
            </a:r>
          </a:p>
          <a:p>
            <a:r>
              <a:rPr lang="es-ES_tradnl" noProof="0" dirty="0" smtClean="0"/>
              <a:t>¿Por qué es un problema?</a:t>
            </a:r>
          </a:p>
          <a:p>
            <a:r>
              <a:rPr lang="es-ES_tradnl" noProof="0" dirty="0" smtClean="0"/>
              <a:t>¿Cómo se compara el problema con otros lugares o grupos poblacionales?</a:t>
            </a:r>
            <a:endParaRPr lang="es-ES_tradnl" noProof="0" dirty="0"/>
          </a:p>
        </p:txBody>
      </p:sp>
      <p:sp>
        <p:nvSpPr>
          <p:cNvPr id="4" name="Rectangle 3"/>
          <p:cNvSpPr/>
          <p:nvPr/>
        </p:nvSpPr>
        <p:spPr>
          <a:xfrm>
            <a:off x="914400" y="1447800"/>
            <a:ext cx="5791200" cy="400110"/>
          </a:xfrm>
          <a:prstGeom prst="rect">
            <a:avLst/>
          </a:prstGeom>
        </p:spPr>
        <p:txBody>
          <a:bodyPr wrap="square">
            <a:spAutoFit/>
          </a:bodyPr>
          <a:lstStyle/>
          <a:p>
            <a:r>
              <a:rPr lang="es-NI" sz="2000" b="1" kern="0">
                <a:solidFill>
                  <a:srgbClr val="E96D1F"/>
                </a:solidFill>
              </a:rPr>
              <a:t>Preguntas </a:t>
            </a:r>
            <a:r>
              <a:rPr lang="es-NI" sz="2000" b="1" kern="0" smtClean="0">
                <a:solidFill>
                  <a:srgbClr val="E96D1F"/>
                </a:solidFill>
              </a:rPr>
              <a:t>para responder </a:t>
            </a:r>
            <a:r>
              <a:rPr lang="es-NI" sz="2000" b="1" kern="0">
                <a:solidFill>
                  <a:srgbClr val="E96D1F"/>
                </a:solidFill>
              </a:rPr>
              <a:t>con los datos</a:t>
            </a:r>
            <a:endParaRPr lang="en-US" sz="2000" b="1" kern="0" dirty="0">
              <a:solidFill>
                <a:srgbClr val="E96D1F"/>
              </a:solidFill>
            </a:endParaRPr>
          </a:p>
        </p:txBody>
      </p:sp>
    </p:spTree>
    <p:extLst>
      <p:ext uri="{BB962C8B-B14F-4D97-AF65-F5344CB8AC3E}">
        <p14:creationId xmlns:p14="http://schemas.microsoft.com/office/powerpoint/2010/main" val="3402956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01161"/>
            <a:ext cx="7318131" cy="1762969"/>
          </a:xfrm>
        </p:spPr>
        <p:txBody>
          <a:bodyPr>
            <a:normAutofit fontScale="90000"/>
          </a:bodyPr>
          <a:lstStyle/>
          <a:p>
            <a:pPr algn="ctr"/>
            <a:r>
              <a:rPr lang="es-ES_tradnl" noProof="0" dirty="0" smtClean="0">
                <a:solidFill>
                  <a:srgbClr val="2375BB"/>
                </a:solidFill>
              </a:rPr>
              <a:t>1 de cada 10 mujeres no da a luz en un centro de salud</a:t>
            </a:r>
            <a:endParaRPr lang="es-ES_tradnl" noProof="0" dirty="0">
              <a:solidFill>
                <a:srgbClr val="2375BB"/>
              </a:solidFill>
            </a:endParaRPr>
          </a:p>
        </p:txBody>
      </p:sp>
      <p:sp>
        <p:nvSpPr>
          <p:cNvPr id="4" name="Date Placeholder 3"/>
          <p:cNvSpPr>
            <a:spLocks noGrp="1"/>
          </p:cNvSpPr>
          <p:nvPr>
            <p:ph type="dt" sz="half" idx="4294967295"/>
          </p:nvPr>
        </p:nvSpPr>
        <p:spPr>
          <a:xfrm>
            <a:off x="327204" y="6066998"/>
            <a:ext cx="8458200" cy="362803"/>
          </a:xfrm>
          <a:prstGeom prst="rect">
            <a:avLst/>
          </a:prstGeom>
        </p:spPr>
        <p:txBody>
          <a:bodyPr/>
          <a:lstStyle/>
          <a:p>
            <a:pPr algn="r"/>
            <a:r>
              <a:rPr lang="en-US" sz="1200" dirty="0"/>
              <a:t>Jacob </a:t>
            </a:r>
            <a:r>
              <a:rPr lang="en-US" sz="1200" dirty="0"/>
              <a:t>Mazalale</a:t>
            </a:r>
            <a:r>
              <a:rPr lang="en-US" sz="1200" dirty="0"/>
              <a:t>, Policy Fellows Presentation, 2016</a:t>
            </a:r>
          </a:p>
        </p:txBody>
      </p:sp>
      <p:pic>
        <p:nvPicPr>
          <p:cNvPr id="12290"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5105400" y="4419600"/>
            <a:ext cx="730609" cy="1554480"/>
          </a:xfrm>
          <a:prstGeom prst="rect">
            <a:avLst/>
          </a:prstGeom>
          <a:noFill/>
        </p:spPr>
      </p:pic>
      <p:pic>
        <p:nvPicPr>
          <p:cNvPr id="7"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3276600" y="4419600"/>
            <a:ext cx="730609" cy="1554480"/>
          </a:xfrm>
          <a:prstGeom prst="rect">
            <a:avLst/>
          </a:prstGeom>
          <a:noFill/>
        </p:spPr>
      </p:pic>
      <p:pic>
        <p:nvPicPr>
          <p:cNvPr id="8"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362200" y="4419600"/>
            <a:ext cx="730604" cy="1554480"/>
          </a:xfrm>
          <a:prstGeom prst="rect">
            <a:avLst/>
          </a:prstGeom>
          <a:noFill/>
        </p:spPr>
      </p:pic>
      <p:pic>
        <p:nvPicPr>
          <p:cNvPr id="9"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4191000" y="4419600"/>
            <a:ext cx="730609" cy="1554480"/>
          </a:xfrm>
          <a:prstGeom prst="rect">
            <a:avLst/>
          </a:prstGeom>
          <a:noFill/>
        </p:spPr>
      </p:pic>
      <p:pic>
        <p:nvPicPr>
          <p:cNvPr id="10"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362200" y="2590800"/>
            <a:ext cx="730609" cy="1554480"/>
          </a:xfrm>
          <a:prstGeom prst="rect">
            <a:avLst/>
          </a:prstGeom>
          <a:noFill/>
        </p:spPr>
      </p:pic>
      <p:pic>
        <p:nvPicPr>
          <p:cNvPr id="11"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3276600" y="2590800"/>
            <a:ext cx="730609" cy="1554480"/>
          </a:xfrm>
          <a:prstGeom prst="rect">
            <a:avLst/>
          </a:prstGeom>
          <a:noFill/>
        </p:spPr>
      </p:pic>
      <p:pic>
        <p:nvPicPr>
          <p:cNvPr id="12"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4191000" y="2590800"/>
            <a:ext cx="730609" cy="1554480"/>
          </a:xfrm>
          <a:prstGeom prst="rect">
            <a:avLst/>
          </a:prstGeom>
          <a:noFill/>
        </p:spPr>
      </p:pic>
      <p:pic>
        <p:nvPicPr>
          <p:cNvPr id="13"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5105400" y="2590800"/>
            <a:ext cx="730609" cy="1554480"/>
          </a:xfrm>
          <a:prstGeom prst="rect">
            <a:avLst/>
          </a:prstGeom>
          <a:noFill/>
        </p:spPr>
      </p:pic>
      <p:pic>
        <p:nvPicPr>
          <p:cNvPr id="14"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6019800" y="2590800"/>
            <a:ext cx="730609" cy="1554480"/>
          </a:xfrm>
          <a:prstGeom prst="rect">
            <a:avLst/>
          </a:prstGeom>
          <a:noFill/>
        </p:spPr>
      </p:pic>
      <p:pic>
        <p:nvPicPr>
          <p:cNvPr id="15" name="Picture 2" descr="girl%20clipart%20stick%20figur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6019800" y="4419600"/>
            <a:ext cx="730609" cy="1554480"/>
          </a:xfrm>
          <a:prstGeom prst="rect">
            <a:avLst/>
          </a:prstGeom>
          <a:noFill/>
        </p:spPr>
      </p:pic>
      <p:pic>
        <p:nvPicPr>
          <p:cNvPr id="12291" name="Picture 3"/>
          <p:cNvPicPr>
            <a:picLocks noChangeAspect="1" noChangeArrowheads="1"/>
          </p:cNvPicPr>
          <p:nvPr/>
        </p:nvPicPr>
        <p:blipFill>
          <a:blip r:embed="rId4" cstate="print"/>
          <a:srcRect/>
          <a:stretch>
            <a:fillRect/>
          </a:stretch>
        </p:blipFill>
        <p:spPr bwMode="auto">
          <a:xfrm>
            <a:off x="2362200" y="2590800"/>
            <a:ext cx="790575" cy="1619250"/>
          </a:xfrm>
          <a:prstGeom prst="rect">
            <a:avLst/>
          </a:prstGeom>
          <a:noFill/>
          <a:ln w="9525">
            <a:noFill/>
            <a:miter lim="800000"/>
            <a:headEnd/>
            <a:tailEnd/>
          </a:ln>
        </p:spPr>
      </p:pic>
      <p:sp>
        <p:nvSpPr>
          <p:cNvPr id="17" name="TextBox 16"/>
          <p:cNvSpPr txBox="1"/>
          <p:nvPr/>
        </p:nvSpPr>
        <p:spPr>
          <a:xfrm>
            <a:off x="888430" y="2971800"/>
            <a:ext cx="7244291" cy="2800767"/>
          </a:xfrm>
          <a:prstGeom prst="rect">
            <a:avLst/>
          </a:prstGeom>
          <a:noFill/>
        </p:spPr>
        <p:txBody>
          <a:bodyPr wrap="none" rtlCol="0">
            <a:spAutoFit/>
          </a:bodyPr>
          <a:lstStyle/>
          <a:p>
            <a:pPr algn="ctr"/>
            <a:r>
              <a:rPr lang="en-US" sz="11000" dirty="0">
                <a:solidFill>
                  <a:srgbClr val="FF0000"/>
                </a:solidFill>
              </a:rPr>
              <a:t>150,000</a:t>
            </a:r>
          </a:p>
          <a:p>
            <a:pPr algn="ctr"/>
            <a:r>
              <a:rPr lang="en-US" sz="6600" dirty="0">
                <a:solidFill>
                  <a:srgbClr val="FF0000"/>
                </a:solidFill>
              </a:rPr>
              <a:t>Mujeres</a:t>
            </a:r>
            <a:r>
              <a:rPr lang="en-US" sz="6600" dirty="0">
                <a:solidFill>
                  <a:srgbClr val="FF0000"/>
                </a:solidFill>
              </a:rPr>
              <a:t> </a:t>
            </a:r>
            <a:r>
              <a:rPr lang="en-US" sz="6600" dirty="0">
                <a:solidFill>
                  <a:srgbClr val="FF0000"/>
                </a:solidFill>
              </a:rPr>
              <a:t>en</a:t>
            </a:r>
            <a:r>
              <a:rPr lang="en-US" sz="6600" dirty="0">
                <a:solidFill>
                  <a:srgbClr val="FF0000"/>
                </a:solidFill>
              </a:rPr>
              <a:t> Malawi</a:t>
            </a:r>
          </a:p>
        </p:txBody>
      </p:sp>
    </p:spTree>
    <p:extLst>
      <p:ext uri="{BB962C8B-B14F-4D97-AF65-F5344CB8AC3E}">
        <p14:creationId xmlns:p14="http://schemas.microsoft.com/office/powerpoint/2010/main" val="304030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2000"/>
                                        <p:tgtEl>
                                          <p:spTgt spid="12290"/>
                                        </p:tgtEl>
                                      </p:cBhvr>
                                    </p:animEffect>
                                    <p:set>
                                      <p:cBhvr>
                                        <p:cTn id="11" dur="1" fill="hold">
                                          <p:stCondLst>
                                            <p:cond delay="1999"/>
                                          </p:stCondLst>
                                        </p:cTn>
                                        <p:tgtEl>
                                          <p:spTgt spid="12290"/>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2000"/>
                                        <p:tgtEl>
                                          <p:spTgt spid="7"/>
                                        </p:tgtEl>
                                      </p:cBhvr>
                                    </p:animEffect>
                                    <p:set>
                                      <p:cBhvr>
                                        <p:cTn id="14" dur="1" fill="hold">
                                          <p:stCondLst>
                                            <p:cond delay="1999"/>
                                          </p:stCondLst>
                                        </p:cTn>
                                        <p:tgtEl>
                                          <p:spTgt spid="7"/>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2000"/>
                                        <p:tgtEl>
                                          <p:spTgt spid="9"/>
                                        </p:tgtEl>
                                      </p:cBhvr>
                                    </p:animEffect>
                                    <p:set>
                                      <p:cBhvr>
                                        <p:cTn id="20" dur="1" fill="hold">
                                          <p:stCondLst>
                                            <p:cond delay="1999"/>
                                          </p:stCondLst>
                                        </p:cTn>
                                        <p:tgtEl>
                                          <p:spTgt spid="9"/>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2000"/>
                                        <p:tgtEl>
                                          <p:spTgt spid="10"/>
                                        </p:tgtEl>
                                      </p:cBhvr>
                                    </p:animEffect>
                                    <p:set>
                                      <p:cBhvr>
                                        <p:cTn id="23" dur="1" fill="hold">
                                          <p:stCondLst>
                                            <p:cond delay="1999"/>
                                          </p:stCondLst>
                                        </p:cTn>
                                        <p:tgtEl>
                                          <p:spTgt spid="10"/>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2000"/>
                                        <p:tgtEl>
                                          <p:spTgt spid="11"/>
                                        </p:tgtEl>
                                      </p:cBhvr>
                                    </p:animEffect>
                                    <p:set>
                                      <p:cBhvr>
                                        <p:cTn id="26" dur="1" fill="hold">
                                          <p:stCondLst>
                                            <p:cond delay="1999"/>
                                          </p:stCondLst>
                                        </p:cTn>
                                        <p:tgtEl>
                                          <p:spTgt spid="11"/>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2000"/>
                                        <p:tgtEl>
                                          <p:spTgt spid="12"/>
                                        </p:tgtEl>
                                      </p:cBhvr>
                                    </p:animEffect>
                                    <p:set>
                                      <p:cBhvr>
                                        <p:cTn id="29" dur="1" fill="hold">
                                          <p:stCondLst>
                                            <p:cond delay="1999"/>
                                          </p:stCondLst>
                                        </p:cTn>
                                        <p:tgtEl>
                                          <p:spTgt spid="12"/>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2000"/>
                                        <p:tgtEl>
                                          <p:spTgt spid="13"/>
                                        </p:tgtEl>
                                      </p:cBhvr>
                                    </p:animEffect>
                                    <p:set>
                                      <p:cBhvr>
                                        <p:cTn id="32" dur="1" fill="hold">
                                          <p:stCondLst>
                                            <p:cond delay="19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2000"/>
                                        <p:tgtEl>
                                          <p:spTgt spid="14"/>
                                        </p:tgtEl>
                                      </p:cBhvr>
                                    </p:animEffect>
                                    <p:set>
                                      <p:cBhvr>
                                        <p:cTn id="35" dur="1" fill="hold">
                                          <p:stCondLst>
                                            <p:cond delay="1999"/>
                                          </p:stCondLst>
                                        </p:cTn>
                                        <p:tgtEl>
                                          <p:spTgt spid="1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2000"/>
                                        <p:tgtEl>
                                          <p:spTgt spid="15"/>
                                        </p:tgtEl>
                                      </p:cBhvr>
                                    </p:animEffect>
                                    <p:set>
                                      <p:cBhvr>
                                        <p:cTn id="38" dur="1" fill="hold">
                                          <p:stCondLst>
                                            <p:cond delay="1999"/>
                                          </p:stCondLst>
                                        </p:cTn>
                                        <p:tgtEl>
                                          <p:spTgt spid="1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2000"/>
                                        <p:tgtEl>
                                          <p:spTgt spid="12291"/>
                                        </p:tgtEl>
                                      </p:cBhvr>
                                    </p:animEffect>
                                    <p:set>
                                      <p:cBhvr>
                                        <p:cTn id="41" dur="1" fill="hold">
                                          <p:stCondLst>
                                            <p:cond delay="1999"/>
                                          </p:stCondLst>
                                        </p:cTn>
                                        <p:tgtEl>
                                          <p:spTgt spid="12291"/>
                                        </p:tgtEl>
                                        <p:attrNameLst>
                                          <p:attrName>style.visibility</p:attrName>
                                        </p:attrNameLst>
                                      </p:cBhvr>
                                      <p:to>
                                        <p:strVal val="hidden"/>
                                      </p:to>
                                    </p:set>
                                  </p:childTnLst>
                                </p:cTn>
                              </p:par>
                              <p:par>
                                <p:cTn id="42" presetID="1"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33615"/>
            <a:ext cx="8305800" cy="2180985"/>
          </a:xfrm>
        </p:spPr>
        <p:txBody>
          <a:bodyPr/>
          <a:lstStyle/>
          <a:p>
            <a:r>
              <a:rPr lang="es-ES_tradnl" sz="3800" noProof="0" dirty="0" smtClean="0"/>
              <a:t>Las adolecentes carecen de los servicios de planificación familiar en los barrios marginales de Kenia</a:t>
            </a:r>
            <a:endParaRPr lang="es-ES_tradnl" sz="3800" noProof="0" dirty="0"/>
          </a:p>
        </p:txBody>
      </p:sp>
      <p:sp>
        <p:nvSpPr>
          <p:cNvPr id="3" name="Text Placeholder 2"/>
          <p:cNvSpPr>
            <a:spLocks noGrp="1"/>
          </p:cNvSpPr>
          <p:nvPr>
            <p:ph type="body" sz="quarter" idx="10"/>
          </p:nvPr>
        </p:nvSpPr>
        <p:spPr>
          <a:xfrm>
            <a:off x="685800" y="2286000"/>
            <a:ext cx="7924800" cy="3048000"/>
          </a:xfrm>
        </p:spPr>
        <p:txBody>
          <a:bodyPr/>
          <a:lstStyle/>
          <a:p>
            <a:pPr algn="just"/>
            <a:r>
              <a:rPr lang="es-ES_tradnl" noProof="0" dirty="0" smtClean="0"/>
              <a:t>6 de cada 10 mujeres entre 15-19 años en los barrios marginales de Nairobi nunca han visitado una clínica en comparación con 4 de cada 10 en otras áreas.</a:t>
            </a:r>
          </a:p>
          <a:p>
            <a:pPr algn="just"/>
            <a:r>
              <a:rPr lang="es-ES_tradnl" noProof="0" dirty="0" smtClean="0"/>
              <a:t>1 de cada 4 mujeres visita una clínica, pero no se les brinda información sobre planificación familiar.</a:t>
            </a:r>
          </a:p>
          <a:p>
            <a:pPr marL="0" indent="0" algn="r">
              <a:buNone/>
            </a:pPr>
            <a:r>
              <a:rPr lang="es-ES_tradnl" sz="1200" noProof="0" dirty="0" smtClean="0"/>
              <a:t>Susan</a:t>
            </a:r>
            <a:r>
              <a:rPr lang="es-ES_tradnl" sz="1200" noProof="0" dirty="0" smtClean="0"/>
              <a:t> </a:t>
            </a:r>
            <a:r>
              <a:rPr lang="es-ES_tradnl" sz="1200" noProof="0" dirty="0" smtClean="0"/>
              <a:t>Kibe</a:t>
            </a:r>
            <a:r>
              <a:rPr lang="es-ES_tradnl" sz="1200" noProof="0" dirty="0" smtClean="0"/>
              <a:t>, </a:t>
            </a:r>
            <a:r>
              <a:rPr lang="es-ES_tradnl" sz="1200" noProof="0" dirty="0" smtClean="0"/>
              <a:t>Policy</a:t>
            </a:r>
            <a:r>
              <a:rPr lang="es-ES_tradnl" sz="1200" noProof="0" dirty="0" smtClean="0"/>
              <a:t> </a:t>
            </a:r>
            <a:r>
              <a:rPr lang="es-ES_tradnl" sz="1200" noProof="0" dirty="0" smtClean="0"/>
              <a:t>Communications</a:t>
            </a:r>
            <a:r>
              <a:rPr lang="es-ES_tradnl" sz="1200" noProof="0" dirty="0" smtClean="0"/>
              <a:t> Training </a:t>
            </a:r>
            <a:r>
              <a:rPr lang="es-ES_tradnl" sz="1200" noProof="0" dirty="0" smtClean="0"/>
              <a:t>brief</a:t>
            </a:r>
            <a:r>
              <a:rPr lang="es-ES_tradnl" sz="1200" noProof="0" dirty="0" smtClean="0"/>
              <a:t>, 2014</a:t>
            </a:r>
          </a:p>
          <a:p>
            <a:endParaRPr lang="es-ES_tradnl" noProof="0" dirty="0"/>
          </a:p>
        </p:txBody>
      </p:sp>
    </p:spTree>
    <p:extLst>
      <p:ext uri="{BB962C8B-B14F-4D97-AF65-F5344CB8AC3E}">
        <p14:creationId xmlns:p14="http://schemas.microsoft.com/office/powerpoint/2010/main" val="38551494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HV2OUfO8+LqUwQAAA0QAAAdAAAAdW5pdmVyc2FsL2NvbW1vbl9tZXNzYWdlcy5sbmetV/9u2zYQ/r9A34EQUGADNrcd0KIYEgeyxNhCZMmV6DjZDwiMxNhEKDGVKLfZX3uaPdieZEdKbuykg6SkgG1YtO+74913H49HJ19ygbasrLgsjq23ozcWYkUqM16sj60lOf35g4UqRYuMClmwY6uQFjoZv3xxJGixrumawfeXLxA6yllVwWM11k/3z4hnx9ZikjjhfGEHl4kfTsNk4k2tsSPzW1rcIV+u5R/lD7+8//Dl7bv3Px69bi37AMVz2/cPoZBBevemB1BAotBPAA37SYAviDXWn8PswiXxvQBb4/bLMOtFhM+tsf7stFtGEQ5IEvueixMvToKQmFz4mGDXGl/KGm3oliEl0Zazz0htGFRS8ZKhSvDM/JBKWChq1uXMDee2FyQRjknkOcQLA2scy7K8+8nA0lptZAnuKpTxil4JlhmfwBnz+23JKnBNFXAKwUttOPxT5pQXo07Xkb3ygmlCwtCPExy4uxVrjIsMuSXVbgaiRHaMIwAoacXKJ9gmhmXGHNlCDEOYedOZD2+iQ5jx9UbAWw2NY4GhBgtWdFkBR3AE7IrjVRi5OmngClF0S6vqsyyzA37sF6oL2AucECjokD1wojF2wFBjDspRlixVXWBzHMf2FCeT8AKIDH0XDrEIz6DdzoZYXOIYWgTHXTaBfe5NbU143WI7/u/6K6WazuIO0TQFO52+LZd1BSs6pdAFptOqYV5i/HEJVfNs/xtd3ABCYk291nzLIIQy62YPaIqDXc2fj0vvt+TU9nzsJkAoN1wlxIiddkZBHgqpEBVC6g2AX5ptaZEydMVSWgPh7+BvGc/M33SxTSSfav4XoqqVlletKgUuvng1el5oHvFBTVe0LHr0+QOoA018vNm8rmCnSrH8VnXtYi8To+8SxXP3pbvufzfVpy7P3NED/0O3EzfCNPGg2ydc9rfAcBRp8YXTQ/S38oJTcLRo9A0E0CuuB/gMwhYgkOipGOeQ+YMQzqEiA+xXeBJ7ROeYXVVcdZ7ZplBNvb/NkRSGJMEUu+fJFbuW0P+C0W1zdIOEG+KMnuBsECH2JosDnW5RAgho3YwPEJLgOew/64G5nONdBht5PcjEStYiM3Im+I2RWKhNnbPHM8t1KXOzKmi166VG4U+eE0Wzuahxuhhw9sbYjpxZ4tiBg/W4q3tY9DQCLuuYfBInvj3R5kDqnKp0A+fKtayLrCdQM7G6+NQGsDalMaNluvn37396YjyIpFlF7eqvg0CgQ7Uu4a9gvwdSserPLhBiTw7tzEMfq3bC39n1HPiJB3T4LpM0bQ6tXOawNOr2C2xri2YTYjuzORAyNvyTdZl2jyn7CHM7OgNRMrOoNZ7T8gYUjUgpBqGYVGsCqmHe7y9ZtRK8YENsn3cm6A0Tb5HYrmtunNB8gqc3zVmawVydtldPAVfPvmDOzA5A8B7gsYyrgYDmjNnJCzR683zf5tvHR87Xp8pc3I9e793j/wNQSwMEFAACAAgAdXY5R4ym9/DSBAAAZxcAACcAAAB1bml2ZXJzYWwvZmxhc2hfcHVibGlzaGluZ19zZXR0aW5ncy54bWzNWNty4jgQfecrVN6axwmQ2yQUkCKJqVADhgVnM1NbW5SwBdZGljySDMM87dfsh+2XbAuHWwhE7BTZVB4Icp/TrVZ36+Dy1feYoTGRigpecYpHBQcRHoiQ8lHFuffrHy8cpDTmIWaCk4rDhYOuqrlykg4YVVGPaA2mCgENV6VEV5xI66SUz08mkyOqEmmeCpZq4FdHgYjziSSKcE1kPmF4Ch96mhDlVHM5hMrZUkuEKSOIhhACpyY6zOoMq8jJZ2YDHDyOpEh5eCOYkEiOBhXnl4ua+ZvbZFS3NCbcbE5VYdEs6xIOQ2riwaxHfxAUETqKIPBi4dRBExrqqOKcFI4ND9jnN3lm7NkusOG5EbAdrp8cxETjEGucfc08SjIkEvJKVFXLlADp2tqKpSbf9WIhWwqnHMc08OEJMrmqOLd+v+vW3a7r3bj9+24zC9Ua4Tf8pmuF6TUbt27fa/tur3/nt5p7g3z3i78HaN/IrOk7Xbfner7b7V832nsi7INaYtxWrdHcE/PgXvca/r6evFprX0jnru3ZYe6+dtxus+F97vvtdtNvdJaoWQ2vVGs5v174ZWgQkcrV8tZRGg84pgymxrMaV0TD3GFYjogv6hS6cYiZIg76MyGjX1PMqJ6aDoXx9EhIUlMJCXTXdF/FMR3lLOkyQggMWnLR22eXi9b+dLG29XzmfbmtF6MsL6ZWJxJavHH0xcLZIvzL093hbwm0PKYhER6WcjayNjfwagjHy+lYPDk/3x3FFm9lrDUOIhilej4JV1fmVkPB1wrEfEcDwcJFYkk8IKGHY7JyQ/QeKa+DZdFBQyhlBimvSYqZg6iGIwgWYJUOlKZ6difVVy0RcMHdR1Crt3EkQYSlWqvbRfLMLRBUf/eEJuqPLBfZ0jZTl4foVuIJ3I025h3Cbczu4KSYOS0irYKQWO1hiWqM2Rh3521vY9zC8pFI5AvBrOw78+JGDT4UVrHH0Mk2hg9koKgmNqbX1Mr1g0hZiKYiRYw+EqQFgujTGP6LCFrVD2goRTxbBY2jkWLQPGhMyYSEVzaOvoKLOAUkyKuEEZ15+JbSH2hAhkICL8FjKDZYpyrjP9qLOMFKLUnxPMYP2S3c8G7dLx/MBnE4xqBo9iOHCUDiRB+CH8PeuQAXjAnI5goFZCbAKZS1OZ+QhjMzm21a+47weHbo5iBnpHDcFOLJOOFBALOK8pTYEgaYI8HZFOEA2kuZEhpTkSpYyYolo1b/KcAMiiifhTqCkQrOZGg3IArF45PTs/NPF5elo/w/f/39cSfoSWl0GDbeMqlxs1OfWiOfaeFXcFs0px3qmfJ8BbRVf1rj9g1zhxa1Rr6gSK2xz3WpNXBDnb6C3KFRN7B1IWMzbsKN83z558qTtNm8+8t5o0leligzRfceFUrPrXVv7hBk+r7p90o2ne0JBAkLIhgNQ/Nz2xIzk382tu17H47OtaI1J2QlErrub1aEcNhWs9LOrde22vBnSxFlhEJnRSRYKQ4suaWm/N9NPVAko0z+gCZhNAbxFb7ZZfMzo3/bqDjkrXGwafomE/GnfrRl4/RAE5FgGURQRAcrvHd/4xwyve8pY9m3xcuqtbdTi7cm669zzZOYchpDHo08XrwDrp6dFsr5lx/lcsC2/nK8mvsXUEsDBBQAAgAIAHV2OUfDRtYBtAIAAE8KAAAhAAAAdW5pdmVyc2FsL2ZsYXNoX3NraW5fc2V0dGluZ3MueG1slVbbbtswDH3fVwTZe91d0wFugDbNgALdWqxF32WbsYXIkiHJ6fL3E2WplpI49kIUiMhzxItIpqnaUr78MJuluWBCPoPWlJcKNV43o8X1PGu1FvwiF1wD1xdcyJqw+fLjT/tJE4scY4kdyKmcDcmhd7OwnykU5+PbAmWIkIu6IXz/IEpxkZF8W0rR8mI0tGrfgGSUbw3y8sditR50wKjS9xrqKKb1Fco0SiNBKcCQvq9RRlmMZMC8p0v7mcjpXZ3P/oC2o4pqS7v5hDJEa0gJcZGvblCG8dzcHr/KAuU8QcNfbaBfPqMMQhnZg4wvv/uKMsgQTdv8T480UpRY0Jhz/hHfOUyQwowfRnWJMkrAhNDR6Cu48thc7wKQ+xrOfYrjKgV7wroeLAR89IzBUssW0sSfOpuqxNtjq818wHJDmDKAUNWDnkzQT6RV/ppY1+P+wBvlRQByih7xKlhbw6qLNwDG+h6/Wt3aVRHG964LApSwc8ogwl7ZI3+bsh4hA2WPfGa0gEfO9kfwQ0vH8U98S9xjnq++sQIn5ujr5U/eip4ecHBV4NopPKYWBSwVhvNCa8BXSxOr60JKjmJKOdnRkmgq+C/EZXubjEqTA4PrtNN9lWqqGZxqNxujWdLhe9nzeDd2vwl9bt15ps0Kv54TrUle1eY3Sc1njmdmxFwzT04zcEkaOMh7vhETOTWRW5AvQrCpXrjQEGJt2kNg0Q3WEDxNghKkyekap+6SU8XnbZ2BXJs3o+CbJtZ1uIqWFTN/+pXCGxQxYcDYMXVlruOEvvdkoHANAETmle/Y7tBZ6pZpymAHfu4DhU14KLNUmQ4darYb/QAbHbab00zqR7cm+kYJcbHhBOHVxCXihRMaxltek0zZxKKh9/u3vzjayH6RYeeF4XYK10nRzcZ+XEGjxH8k/wFQSwMEFAACAAgAdXY5R0SkzCymBAAAeBYAACYAAAB1bml2ZXJzYWwvaHRtbF9wdWJsaXNoaW5nX3NldHRpbmdzLnhtbM1Y23IaORB991eoZiuPAeNbbBfgwva4oIIHFsbrpLa2KDEjGK010qykgZCn/Zr9sHxJWsjcjMFiN3a2/IDR9DndanW3DlO++JIyNCJSUcErXqmw7yHCIxFTPqx4d+HN+1MPKY15jJngpOJx4aGL6l45y/uMqqRLtAZThYCGq/NMV7xE6+y8WByPxwWqMmmeCpZr4FeFSKTFTBJFuCaymDE8gQ89yYjyqnt7CJXt0q2Ic0YQjSEETk10mNV1yryiterj6GEoRc7jK8GERHLYr3i/nNbM38zGMl3TlHCzN1WFRbOsz3EcUxMOZl36laCE0GECcZf2jzw0prFOKt7h/oHhAfviOs+U3W4CG54rAbvh+tFBSjSOscb2q/UoyYBISCtRVS1zAqQra0uWmnzR8wW7FE84TmkUwhNkUlXxrsNex7/xO35w5ffuOk0bqjMibIRN3wnTbTau/V7QCv1urx7eNncGhf6ncAfQrpE507c7ftcPQr/Tu2y0dkS4B7XA+Le1RnNHzL1/2W2Eu3oKare7Qtr1VuCGqX9u+51mI/jYC1utZthoL1DTGl6q1nJxtfDL0CAil8vlrZM87XNMGQyNJzWuiIaxw7AcklDcUOjGAWaKeOjPjAx/zTGjemI6FKbTAyFZTWUk0h3TfRXPdJS3oLOEEBi05Ly3j8/mrf3hdGXrRet9sa1noyzPh1Y7EVq8cfSl/eN5+GdH28PfEGh5RGMiAizldGStb+DFEA4W07F0eHKyPYoN3spYaxwlMEr1bBIur8ysBoKvFIj5jvqCxfPEDqBWGeS0JilmHqIachzNn2pzEvqGMqhigy0VBlyvJTlKsFQrlThPh5nrUfX3QGii/rC7s0ubTH0eo2uJx3DZuZi3CXcxq0Pumck/kU5BSKx2sEQ1xlyMO7NGdjG+xfKBSBQKwZzs27NyRQ0+EE6xp9CbLob3pK+oJi6ml9TJ9b3IWYwmIkeMPhCkBYLo8xT+SwhaVgRoIEU6XWVYaaQYtAMaUTIm8YWLo8/gIs0BCXopY0RbD3/l9Cvqk4GQwEvwCIoN1qmy/IWdiDOs1IIUz2J8Z+/VRnDtf3pnNojjEQaNshs59DRJM/0a/Bj2zgW4YExANpcoIDMRzqGszfnENJ6auWzT2XeCR9NDNwc5JYXjphCP5YQHEcwaynPiShhhjgRnE4QjaC9lSmhERa5gxRaLpVb/KkALRZRPQx2CigZnMnYbEPulg8Oj45MPp2fnheK3v/95vxX0qB3aDBtvVjxcbVWczsgn6vYF3AYV6YZ6oiVfAG1UlM64XcPcoi6dkc9oTGfsU6XpDFzTmy8gt6jONeyNkKkZN/HaeT7/A+RRrKzf/eWiUQrPi46pRnsbzdH1a52rOoLc3TXD7rlLrwYCQQqiBJp9YH4SO2KmEs3FtnUXwmH4TrQm507Xfsf/zYkQjs9p+rm5DVpOG/7oKIvM1d9euvadNASW3FEl/nTTADTG0AoaUBmMpiCn4je7Pv7LMN/U/K95D7zafHyTGbf9h5WdgD9qxhEsowTK4tVK6effCj80Yf+nHNhv85c+K2955m8fVl+L7sH66tvi6t53UEsDBBQAAgAIAHV2OUe0Aaf8nwEAACwGAAAfAAAAdW5pdmVyc2FsL2h0bWxfc2tpbl9zZXR0aW5ncy5qc42UTU/DMAyG7/yKKlzRND4H3CY2pEk7IMENccg6r6uWxlGSlQ3Ef6fOBmtaFxZfmrdPX8eunM+TpFoiFcl98hmew/4p3gcNSPN2DWexrjr0gnThVD6Hl7wAlWsQDaT8+fRX/joQnLHQwXS2fSZbV/MTSG8WUrk6bhgLy2iO0UpGe2e0DZf4I6psX9WuolqbZ2vvUfdS1B6072m0hQyMOH0Mq15gA8YS7D/oQqYQmQ7C6iIPjtcDijqXYmGk3k4xw95MpqvM4lrPu/IvtwZs9cNXO6B/N3gYR3Yqd37ioWgmHt9SdJPGgnOwz3szpmBhJWegar79sP5AI+N2QQ26zF3uf+jhOUWdNjKDVpduhxQxpiuvVjcHFG3Ow8bviMsLiohQcgu2ZTW6oohANGtzxA80FjPqSAtt9/wXVSjnuc72qfsULEeHJduu7h0KDccfiWiEsDFCS2Yii66L44ip9+zgukbWKTfzihM1JyKT2HBgyZ7GN68R2r8mQnov02VR3Q7VzUgdB1c9g53oBZJQSLsC+4Koqnre/jt5I/fJ1zdQSwMEFAACAAgAdXY5Rx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HV2OUeUE7MiaQAAAG4AAAAcAAAAdW5pdmVyc2FsL2xvY2FsX3NldHRpbmdzLnhtbA3MMQ6DMAxA0Z1TWN4p7daBwMZWltIDWMRFkRwbkYDg9mT7w9Nv+zMKHLylYOrw9XgisM7mgy4Of9NQvxFSJvUkpuxQDaHvqlZsJvlyzgUmWIUu3iaOJTKPFIscdhGo4VNe/8Aem666AVBLAwQUAAIACACDeD1F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B1djlHNdvZrWgBAADzAgAAKQAAAHVuaXZlcnNhbC9za2luX2N1c3RvbWl6YXRpb25fc2V0dGluZ3MueG1sjVLbahsxEH3PV4j8gCWNbgtbg67FkIdCE/K89aphiaMtK4WEoo+vNq1x3Lq0mqeZc+YMMzp9fpySfc5lfpq+D2Wa0+dYypQe8vYKoX4/H+bl0xJzLHlzqtxPaZxfdunrvNZaNZchjcMy2hXNW4zC20NKauVUy5hhFEnmqVfIeW4b1oHrwDbMUWL7zW8SP3WXuI+pXFbtN2fonw27lONSdmmMr1s4Z7+Hzjf4uAzj1Hh5K9ga9Ti1OrYGYoRL7ivVACCQ5Y44XKXspCbIY8YxVKMoUECEc9KJSiTl0LLQiabCfCcQk4xRV6mnrRtpbRy1VUJHiG7TvOpsDcFIjBEhBJirXEAwGDU2NA0Naj0gODAgqjaaKEDBBhNY9c4Ly5GiXmBcmTGA8em4p+3en+tU/e91juf8h+DFL7iIrt7aXDBXv39elka+jU/fDkOJ6MuQ4278cB3ubm6uf3nyzb9HxmrUtvFfff0DUEsDBBQAAgAIAHV2OUcL3hcwGSwAABpZAAAXAAAAdW5pdmVyc2FsL3VuaXZlcnNhbC5wbmftfH1c0uf6sDud1c5muZ1zOkmatLXNNpuG7+/UKqntlLM026ZQM7UXlRDfkLfttNm2ELI0Sktq9Cols04iprBmgYpK5gwLhNxXQDEkQED48vKAnZ1ca8/n+X2e8/k8z+95+kO/XPfLdV339X7f8L2/+WgTYv7Li1/28vKav2H92s1eXi8ivLzm4F+a627J4QT9zf14AbsZ8b5XY5//uBv4Y+7qjau9vJpor9h3vOiG/7Rv/cdYL68FHZ6/F4ToCzu9vLaxN6xdnVqG1A6jaJdziXIM8i8hS0OW/jnwYvUnaZsaiFvX9aV8uzTNJn7pjbcKv9m8LmLdW38OTfu0evGZpAub/N/509sv//nywrfeujHi9eqXn2/Ys/TY4U34+WBJANzZq6v/GC82tzJM1g+g2uMfk3PN9X7agxFSXev9qVKypTQdbh/xYcvLgMq9ZJBDfsXNodf3l5qKcyw9Tq62FxO+aGuUZ2le0d8+PMWcwEwh4LYU3DpPy+fMroDyBKpT4QLJoiBPi5d/Wkl/qRVT7vn84M7ORUSJD+nRfsP7j4d3B9saNX94/DmMWn86yk1W4+N84NMtik7kuzwdyRWYKW+IMLhOQfYMCwSaKEy+eS/f/DeGtSeXEkd7sIGSxXA8zFWo6hT2HNzwshaR2mIVk502G1m/iJyCJCnqb+rIvGS4tSv5KF0JRGVGHgGJMhQnnq61XinWGP0LobqfdGFu9I/68CuAsesKxyQLNf0Vqgz7/TSXAXJZ83wCMliNyTo3KZdZ4ZROvBa3bDvJcTMwEeNoSkfizrY540aiSEBUgHRfjVgbaTENskkmWysCijAm+IE3onVq4DxJp2qmgVy0sJ9h72K0kQoAB2IJQgdYPQKYKMsDxkjbOzsNA3DHgKRDagZ6Ei5iiuDObN/epVzHUNx4835VvszMKzzpfWswO7n7yGKE0cGFLjI6fZdyoPzLYICfcOUnmSUvA8vd+DKa8X6IZYDINzT0sPNmsv2mqXjZnJ4WZLAIBK5otxubaMSHvTQE8nSsu0UqXMJ+WySFpCROnfbJRAXS6miVI7mEPJn5J3UJSn4RE+7mH4dv+25qGdTaaRKGlqizcPhOJdDMzcuI4qsWHgOuEHqbOX7sTb35oQJq+uWCEKk8J148STKLI6CK+/JkuXPqPNyhcozqXTa2y5bPQDXWSSlgZSAsAO7Gr/gUfK2IoMiD1+su6tVwRSCAXyGGSUQWawvfHluPJ/ELHXqweoIKfqNvTx1OTkR2mQQAWjmoGSQK88WHtMRRbiqZ6rGQLC4dyqJ5z4ckCZbWfIGJO5d/YCAjUkDRZ7VDVhRK2xIa6aJmpqoFKafqh3Bxy7pbCiYDaSctQmwnUPnaVLU6shEPrf8pupb8aRiq7vX9I9MZwo+O7QiiK7Hi9cdeg9HVkozEYJHUGkF3sF0mfqNCLOU6zDXHuHkycRmFsIKutI5ewQxjXDgw0hJWP9HSd9fMM5QkSuIVssT9uQFxdGWsdMd7dGUrYOzLxrVhrMSyzcCugCwwoRZlVCdAxZbkxKMco2NlAZ2NKYhz04JsERqXWOrYWwqiJvFt8MlcAlxlOdXKqEsFdk3iwfaToK/lpFBMFPcdkgmjfT6DvzrHLQrh1DZhv/fLkIA32HcXZ93zTQ193xto5cYz11Z8DdvmDQkvbNcKDaQKSVvCJDbj6ATttTctUY2LuMNOXqF0C0NKLN8MjCEFQv23Yu/PpadDgR3B4qHwnR8t7thRwMDssdf7cOOhCnmwJc7JRHBp7iXDAUfbyQmFitQsvnalna2V6u98GNIeU6YCgBilVrvUL6t6mPQQgz8M7OKhhUERxr3Oh2oA3LGPcqxKqsoCtASfygmlQ5bLIzeT/2ZoP0ajgV9jNqVasEfi2Y7oWlrljqLOV+tAnhYSOvduBtmV6+sJRI14a5ONslSa/k2lftkyATJY/FLE3BpY485TQ9STa+RQjhQ+abZx+8zNoOWAe2FOUsD5wAhqwbwf2x37YuZ2EvKCOj4LFl+ofSHMEpckIsRLulghFo7o1WYypVPLQdPUxyaGlSRzs+WaS4YFO6XW6Rb34tYkNhOplpENVCZkodCyh9QrCYNCyU5jbsKan6cDuiwfyfuyAXyuLHfUIRObF0qqpFQXc0eQ5OKk+m1urxOMhkrJ7QJThTYbB6ertfGTLfn1H9bjE4+qW6EZL7hNGeByyNjwZR1lt7bOpWfkxr2r0mLq9BPTQ2XrPt5J8ed8I1NPDzkxnDWdpLVdP1wlv/hxsNirsBvrJ2n3UUdTqenUAvYR9oak/rafsbL0xKMKnYws79seO/en1zld2aUQhK4cjpeC98mTUZVMrsvBh9WmUyfh5paELkxR20ndfu9/4OBQKDBiTjtaxS5thDdGyQMEjiReukDCtTlFjCMZyGHxRrNCUgXKXU61vUtYgK8YxVHUteqaiVErGj3PkwLE7ZVMyGKDXq9heYdIqz6LO7rzy6EFgUBaLpAoeFTV/4ZkCa0G9F3T1fLwHCbcUiXCtuudvvs34dwREtxHBXYlNclyCI7Qr1ULv4O8EvaG6ooefYA6oYrlkhrpE6NX7LUWdJh7tafqC93LEZeCJbJwalLFbX1utHjZHH3LJBF3B9jlbFOLrb4Oox5GVV3RWpLkffnGYrHJYG5ZYbbETQaiBrQWFKkXtJanu81tj/+wwlIGF8MsDDCAfx7ACLH+4igGWJbo5tk6k9kkWRBE2DbKjs+C9q+Ze7jtpEhIuyQo2deTDXlDkC2Fvd2RmnQQc883RqAVZHOJAeiMelCBjAptoIBdJiE20cQdpgfCqMq9YRWCDxJ1jqAIIZ9zHIPxpgNX2hKCD+qvVVK+AQCInxDYSmtyJPgx1b6ZuscrdHHVZsCqAqRgNwhZKwT6AtSYsj/zXVLdPQJN6YB5ux0OvxRNg7usSD/FAI7EzaMwOsyksE0qByy4VEEGQe4GE3FJ1HBpUW6n2ariCYsLHVqi1+OoIUgJYLtZw/DsTk8ciYcI+sN2+l/PI7ncVulV7w2MQUKpmZHPTtAd0Z5SyCvjzZk85LWvisL0PH9YF0qdyfSLun5vQLkE6tJDUS/M9C7+L0//Lw5YAXyIst0Z3MtuLzEN60iWDw4X/m307533PjoJCROkuAds/xPZEEguNAn80PEn1r45rhPdOxT2XWxc7C+9xiiycd/cqjMc+uzmw+Gs58B/S+ATpgRFdmi+WoRsKVeA8lLtxfP1reVivBy71XBCYBRhe7F3YQ19VCrmr+7x2/7Rx6dQkuGOopj19Vfjc+eM/7ovl0Fs9oemH1I3mliz27H212zSbiz87CIUQT/yaeyBhqvMLH/PRuDoKSN78ZL0Qkkopb4wbhg1eK8fNmOyH962cqB+6Vi6YGW5RDpO+hU+7e2WGtcb9iB2m+HRJ7oMNs+mMWEv1mfJmrUry+nSceevR29vKS5IE8MKBki+7Vrt1M5f8ezYFX3i00Es5ePBleV10vGutJNLlsx40fd/PEke3Oer3mryZ06c2xFelJiWixA+9qPValSEv4CbliBsuVjgO/9k8my+0+cfwHjoNeR07Boj/IrYnmgKllVObdJF/m6Xtvn3umCtopWLYxm/lt0CQNZQn3Xm+gLmaePFJ3qNdTWMrOy7rIkRvPN76Gjvq7cUlxTNRIof/lzkTOvY4REE4a/PJAEwb1tTnyEa6Fd95zUPx3wRnuT91pidVdERzWlQTy9/trjKzPdyRTTxszmq2gRZX/zMab7DxUsHn0k/S5o5d/Oz5W8eLvmdSUxN5JyLz+TbNyrC73d4GNP8HqGc4fBDmmeuCFPX8EXqr8WsRXSMuN2trKyylOd2hyYCFSM1P82NdEFFUOuH0qfn5h8QLBy+Bnua2HkGyZa/H3jXIEt+52lMeKdVLRrBvIib/IT/q3aHScIOiC/7iEpTrxDHiDMn0p8I6nJKkiC3HnfO/3VxSj1rx1T0LHkczvl/GKCx0QTAL90dV7qlGe+z+U6bSV2LYgmU482SgdmmlMCrJzutLEubOgFtfHBjPysdRTSNXOtjxauFKUm95+vLNZ6gWjZdxTkqxHkiq6OE93bU/FPWsmAJLm02IkF063vMHUk3vA+ohwD/NxhE8z2WR6MjePR7c/QHQ3hljhJLdwowhts6e1oDJrzdbhBJoGIWwsi0QP5kbMogt/0jlK9yvC7xy17fky/IBndg8B8judx2gkzSEk+L6wZxSCD2Ij4Ad4KwALhC5K6wcNo3dhMLhCMOR4EOS7icZM0wxFSKhD/E3icVwHj15W2/kg4FOxhduzoEKt63CLcwe3ThWcgc4YVpGVacqRC2ECgncBGqMHE8lnivbKGmZUXHDrnYXQbK+4oRXEWnQxnLJXifcddwEgrlqrpK2Adai0FfqSEDK83Hrds9ia0W+i7LqRe19Jb1ZCR2AxQRFs7Ns4+R6iVlVC6B4LTGT5XNiuwBKMiYYKil5kaBvQWXdCMjF+zuolQChn5f++ZG+NzuapqaZGiSWUrKehwqWxbBX5xbPaHSJ3EJ4fgAbvyc7PSKB7Kc8HrAbBxO5Gu31YUSqOpw3lapCOvibpx0V5xn4iUO4dTYr0TgjYUYQ/vylUCWzH+/ohlTl4HuXH+cdtZeu3ol+7ue6BY+m/KlVKpqtUYoDbC15wgEGfp+Il0aT8PwoyIEt/Wa3niFFjirPyE4dB1NWEGr4XDEgYyJFqKJ0MBmB7TP8lJ9hKCtcU+bCMStU5X8keJ9kAkLVbXisnMmc2USZ0mVaHMwFH0+o3lJEEecbY4vCKOe09L61ZFS8bJKdXi9i6dvir9bptQgK9KAsSOz0n45IftC3XzsYBn9hX3wpSpE17JlD0hePcuPpVdR05EF5J0JSsSAMCgKa80X9k/izkipTNxDvabf3oqOP9/WXeSyC9XVhoxm+HeMwrr4A/baF0pcWc7B/KdktUXYLysAmWPW4ril7h3MBz3V0GLosuy5ojbGxFnKfq6zjCwTL+dIaUz3bn+sbMC4nrMEMTCNsWuNAfm6MCBnVL+MI1K+o1Nb8+bdpvwIWNWJhdYWtjdLyq4MmF0sAEEdoyVll7ofbMsM3I9MutH5gEN8MbfgSPoaqogDoObe9K4ArmSgKXXv0K4R4ZbrS1aExatigcHTw8ZObbOuVOks5IPp185psffhLodkpcRv/+7RK7KcamGXsSfbKmPBttKQT0Lxm7u3PgeeA/+rAA8c1iWegL85rlVSLvw7gP1I502dZUEdYwif3Fc32MDCyNFZvYJF/OlbLB3ZBfqoX93Q2pr4l8LI1FwBZabXq2X9jCd7PXgD4okVXp8f3DlTsHkFH/4PDdgmmGFPgsRrNZ7T4Zo3lSs6jx+6ejo2LOdfy3KOJjtHNZVR8rLob9bfUdCvvp679sminSq0UzXi/cYGdMjs5v+sZAOu/TthX2tr15okKL5zmuXeEDxaBi9w6e2xk8zDEzThPbigGePodzr6N0pYRbTAzA+exI7oa+48PaL5ZeNj/Js4wSLr2GsvK+oRyi08S4K9kyYlx/MLdFkhEnfSV7MVfeyoiEb4Yh1/+ueDPnADUNCKPIuPH9/8pCr78Z1s3959xzDhwMhKwR1YkrzEv9ckJMaXPXpgu+LeJpl7acrBOmsEVMyOqhFlhcvFxm5WMiIqEx0v31rPKhp/EkdHGrMv+C8bE4Xw7Y+Y8GCdGoBED7jDcj6QdgZMCV2TnViPQr9LF+5qg0rT/ykvSthQ/GRxLXuBNGaW13AU0hrjXNLf5thEYwIxlWT41LkJJczy5ozuP9/fujfrzKWK3n8uiWK2Tm6EJltgVGr6P6nC6+PlCzfM2MmDU5P3vwV2lauO5zYqAtbsLm7Xn+DMmp4hcyGom+VQV8BueV/LMY54h/8S11bN9GtgXWPguHbWcqoFPxxzfWdvbmPQ0AgxLF6lWLqkciJtjZpYydwtEz4sPyz/5ImCN72zRl321dhAMpyYsEsl8Uw6cBtWkiSX81COIVue/+XRyN1t8Pt8hsB4qTEdYnkvs3C2bu1D9pIx/zU/OxHaAdJQz6qP5zPHuer66zyG9odaJEF/a4KWXlgXLodqFck4Wd1vMBw68/H/j8CYbcSHXGY6qSOoNdckyOs2Ed/+4YPthvaTOj2BXfpEnacn2E4Nu5FnaddltusFfj7wN8bXK/FxCsCK1D3xh/fTkR+/PT7dy5Ow/r23vJ3tXxO8bKag3VfVSmHeyX4cgYI30zGprZTHBrBOE0r9gF41g6VlfaYgZTz08ZnWooui6HdPkuHTN3wakThlDSuZbBtA23pyE7GmWyEk/UiE6rF1HvzJ1CLoZxO1e9HlgSIgd/1h6h2X5/s6TRYUHBrEihPSbSEuJT++LYfxCxlaKDXnS/vDXDg+4fbOtq71R1DGlzml31HW44KtabHvWwNEljRnBtlpZJBFjxhwNc60Kxg/fpYeQJpS/cJ3eTUmfNkuwfF8yL7Qu21/YS91GOh8QkLfB4jdBPhwOKlAOHDPcmIWRZUioScIYVECUvIrMObGpPohl983OJO0ZUXznORgkUmoFWZDvgztmdSF6NRNfNNldI0l8PJdoxhOTphGo2CtIWQB2qhJ+UWiAaYaJiTbMLER2CgY8I7PutRjCkNSDQ2czmyglSlDz2VQ1kASwo7mvNQNWqdb+G2fhbtLdLa+DAc/kyZi6KR2CK/XNHs5+a7efsf62v5Qer5r/u0Msn05CWniuprs3nXAYD1kldHZQpyMo4UJbleDvmxkbzagDUemBF6unVnlg9eKEzTRtQIaN7ezJyhKGLSGw/7ZP/RBHuKE9zGpKMxAwYRzFM4hgrxP2BB6StUsTT+rcha08v75vtVYB5cM0wZprr98BpK9U3/RbLEb3wgG/PZ2/3SVpfpGjn0avGuuOQ0hG5q84wHh1BbBKcfy6glFuJfSDPmMk/3lyflJd2Louko9MbVGR4OdKnDRvnj3F4FtWoIIE+zskdFP53jHgNAvxIeONAUy90TkuGvXhjveF7iO5oyjE5RCuHWoReH4vFrdQiTsviWYjnFeooVWqPDL6esaOe2Ef1vReSoT8kYYUoUYDtspKFOqy7J3ORP6YUM3S6J7i7Ggfg/HXiul6rFx1VTDu7dhF6g7imQKUvQSC2fJQUMGC5TJgyXi4hz2j0fqU61hx3VnYf8oaf3ipxnHyzjT6K6uvVdmLR1eEAamf1uAOKl96XghiPk4qdv7HDB4gTtpVvhtzGrx53QRaa8vR9NSIpU4ykhRNSgju7d9xD4uzfH5uyfXWLG18Lo1zhVq/E4wwTdq/pnH4f6N4pOx1A9iaYZ31dpVrcR15shZjmqr/GLq3I7wX7Twv+/HmUm/UG0339+b7t4vWwJ4geNfK/HxionM34SlXjTJaEvL/gH2dP9/m/h6zORwl3YaDhnksJ0OvsuSzreL+AST2HkPPudvdJ2SkKz2BNGrT47ibrsdnjihadcRdYPudDjfP5UnNLbLn5wlfNlII9sB5bE/+H/Ik1yfNVGZxtwHMfx66J61L1AvztoRZg5+/gf/LelPEm9rwwtvkTTnSd/uZ5EUMc2NT7alRWlzPtgZD5o5/N7VRM0Wxrvk3/b7Imi90eXHW2dxkTZ/+Q7/hEhgLFszOy9EnPoSMzVEYdKf4ubPgv6sMCry3HPEzxE/R/w7iPHVmCkA6pq+prnSDgevwvF1dGT5eK/ILGFYB1GOQQMQ1ZXluBPiuGOSRiXIMxMZI574UWe53u7gTy9y/XzfCai/+y3euGJ/x2ggHOdQq/gOjmsrkkcP3VVQmaJvXJN7RuNGujQ2QH1OKFIXSsW5Q/KcuK8LoLpqsB09O1Y3zK1eSQ2QvgOMuewMl1EThLJ2m9icJY5WeJYUA2N/b+9EJBYmrKCmZ1MxMJ26nLupISBO0qXkrrCEJfKgQUKh8Zh12owRZFu3BfuJswmEznwsH+BxeO5QmEmcxDKu8/qcJI5EKlcc+elX0W3Vn4CxppOh7l0MYRLB33Sf+g/YXGE1ythE+bbqBqzjZ/e+rn1C2Em7pdYSVtAYhQ5t1tq5XbD7OT8MO8ecLaRuNs4O+yxpMSMZCakTirRCYqUY36kV5nOW7ZL3mbBQbt90WcER9VGhP1QkHXxUrvitJpsR1igEh6n4+2L2FX/B0DHDXoEoXPAj5SDkL0Ji6n4Ncm4vhp+1vlc6GF2r5jk4q8IKqeJAptJ5xVfnI2XfMGu1QCVNbT1jjy3gk08Enn2G/g8Du0x6X3r233suRCcmIo8fvxEGVVC/BiLx1hRb2x5s2xtF3lWD0a2ObXlwRoMWyyq4SsTjFQCA4++RqTY8w9D6cP7D3dmQBOGq2ALsEcp3OOXupDttqEomJJnjCh43GyGS4/fkOaB5IzC2kaE4cve3ck/ow4TvHzU7Lk+Kh1ry4AE5bT1LY+Vi2lDuox7pbgqtY7rJBCtTITTGhoG2zEomIDQLWR+GnaGq4c7hO/osOy4AUIQMdxcLglKN5hZiANsWhTASBEZR9u6424nvPMPImBQmbqHa7K60kuRT3Z2TC48AV2SkuFU58T3LY7pNgm3H9YWg85A6rPvVmHrUZCmoo1En1ADQCokRmrB8HCUlgpJU0StDVdzWSpZl7UqsF3GgYqwvY8BsTdj9bIKXWM9j03PEzxH/X4AYgohpJE/7uHZYwb6m4tmnE+50h475zkt4WGeaTZZoB6AhB/76YNtTZbG7wv4UmfDyPPpTxxw77qbzDDUsd0pFvYdYuD3fKu+zTF96gnD9nf8kcOKOzjmpK9x3p3lW22bBVTQZlPr/dD7RdPEAf+AOjTXruBHiEWIDcdbR11vuSAxBXGM/kdT5nR6ZXjDPPoyjMIU5/oO8WXQOz4j4/pOvg7/cEkoNqMOkgk8UtO+DGVXuQc06qOuKLs8TpGifM/Xfl6nzFKZiWhDV6DkXZakZZOf9maP0w3V4q5LOrsepjrMsboeS1OMnuQfobVglTqHE5bEZKLStzWi9nPFbdD4B8S0BCBROWTOBmYrMejBzjrtcFVnFCTvKO6LEybI7ZUh4x9gEm09ymHme79N9FJ9cfWo9k7HUnKUE871cKM8C5GRtR+6unRiV5Et3hK4BfDdZ2J092oLWPAIBr4DkCfMFUqYWuLkR2BWQ2xZaQjklncj1l8t1LfyMUtA0lGjRmsTcpwgEmBT+vevL6tJRqhomF0lqI6Hm3mpbHEHPpch4DUUZR1dH0hNMP21BLziBwxPiJbiRrxY1oo9gQml0mppUeG85rUo6CisENdzcmz3ZAHdUCyt01xeSNkZhu74MdwlGzdneKwViVJFATD32KS0ndEfX6kOyHjgHT6RBwoVfH7uxkuMHfDb3rvbz46+HSrrY3I3B0OyMXiB7n4xEoJx9h9MLVLormonREmZdxbD3MSnUKtYKln5ayRzEJuMuOYB8Nr7xKSsp0UTHVvCk3sw03LqcpJveFMgqo1nuu0z4EveyrazgqqM4XC4Gbu6SuXjepyERwqAPhS9db3eW2TWJAkAJ4PA62VP2qq3GhGeNTKcYpdUT6S79WT1zDOwvlPq+jsDFWeg0NHktfL/KXMOUCkDcul1J91Ii8iZFxYZ44zHpBE1dw14drIgMQLtk6Rd/beLN16nuilAQFp4z7SfIHuyMqRDpX+6p3oH1vgRCxQpkJOlmAvq8NxVHcQiNH4hhBHk4lSqEcLq0LEy45dqSeGy73jop7K9Wx1bcJ1ClsBLQ32g3r9HEbP21T0gzhf3eJMhcy2aBUG/meX8JmRvmn5TUoaWN0laH07XkDHiWsmXYXMOQ0tROAT+slbxAaglDqpxCYr4OXQ3eS5TIEqEi7GKJmO3WrQTDAG9ErJl0kvran7YvJbzzTNbW/0yg0KYI+/WoPEXpgLDY+bSau921PrtJMVXinHj4Gz/aBEGgFydyoFHUxk+fIlO6BMFwe/XECLbtgyLKqShifPujH1+RQGm59TgBTcbAPW20miBELppv07AkaLe0dHC3d0jQE/FP88oT9nsCiebG/nkS/gJpU6o6/SnKyZ/599IG0MJ+d+ThYYjcPvbT3o/3J+pvLWLXE833JjgD7lBR4J9gfEpy7h3rZWfHh4PCsIpEx9SAxPX6Ocp3XELcUY294bd260o5a687DUnkuErGNkKTrSF3c/17gzYUy38rzoas50nnOVP/x5l6B1guNCHIUwgf8vmz0Fm/1dtQm/YceA48B54Dz4HnwHPgOfAceA48B54Dz4HnwHPgOfAc+J8DX+pIlus+ap8N5fiYZU+OYR6dDSGOaxBwW38HZO1hJ+/E/Nm9es+PjDWgwuXsiFl7uLFR/OWJ+YPHYVn/4dcwnjFgqpHvkPLbZ17sbwn/z+E/GU4lqeMUXNtlhe0yC+Uyofi2B/PgZSbPWxAPR3FKqxKnsm5lzJu5MuHqcGPD8K6FOKe+jm+tK73PKRyW5ch4rbq0UatCzStVY6YmUC7bINyldrURrqjfFUeJr9sIM7coUUPIVlEu+BkPUUUMYnxqikErY1n5pZwqxYCU4Cwtds/9C2N6rfWP4sz6UpM1viGZZDgiaRCZSSOLSCOaEOfPIXKzHj69H95iu4YCr+2FgkNCeUmMRV2TjsQZ97qOiwmq9+j5ZFRhuzb7U2uCnwRURfGtR0UCIRoEywcYVUK979UJ4tga6B64GHHNQdYGCF3rT9o0+8Rz3LJoMfzcItSXXsKaoM4O8nK47nLG+Vbta6MWM4bvZegDxhpE2BnOvqX83WM87HnnNYb2eT4BbdosyFaj3hujPwK3HpHwJ9lCR6ckkbmLp4JbsHCLalXtC4V25M1k11SyIjpPXWKN4PSaBNlWbNUNGL2Sw+FcTiUnBQiziiQidS0oZigzeO3DQKGCHS0mKlT7puLd8qMGhfwV53mRmh+4ZIOJi07jxBy2B8D7Fr04jPO/XP/Tuw1idSrkSOhmpYSycbC4OfRSWkca8p2WJWcKURwuPCCTNyk9DWPX9iyt5VjmfFbxyI5Uar3vA5Y8CgsotxpXIjecaMKA74oZ098wls+7O3IOvux8YlLiAX1JaTuhDxAbiZXM5J8Xqjm44ha126r2ZVg3tGp0CMQW4uSng/nUt/mSQTXpZWDsGwENqijp6WlpXtJS8HMNM3kTKdnML4W8Zpwg/bNPCqSdhKwURh+vwmQEChgHvGlg+hcqx6TF/JigvI8xcM8kWN/qGAJKGOzD/gbfwSw0LsBjftXkg1ds1/tfS2O4thbXMbsUOKiED9/jT1ybdaEhWNodZGxmy1g7D/mxN4060/ilWf7DPl/h8PCVghbnysmrrc48Qtu4uJOZKMhnR+FJtO9spDYfN/Y0DvfJw20K/htJN22drr4xpCliqKEAu9aqt2mM/CBgbNniNWnF9+6STtzvXnpUNJ+ZvNWEt2yiMgcdBzBT5gah3D0a+vixxTUOd5w32DgpCZFeXj/0+1vhq1Iv8uZ6ZKWJIhujROwbmb4IaL9vQ4Oown5haqOka2UteaLJxnmbi7L2T2uXtjuiEEa9nmlscn/gFDr0WeMwZ8JtQp5McttRxxxmVCGIFClSdzIAQQaiSICG5pqmsZFE0+CReTc0TZwGqezAzCM1oXvl4sdL6xKF8DOcxLHOBnaHW4jLwB8X8T4iLSmYWOKHsAybryBSiIk0TSSwq0KsR1dPZu/zc71+Ygf8EwzcUNy3PpqENuBhc29TaFZiV1nC3IewoyoJ7I0C9BHwHpUKeZPDuedT/elVtybjk5wZciW3bQswxrdGuVSavSjwfofODLV4bk0LYcdtSTC76R+vq/+wITFgRvr3SjWS7azyPM8tadM2Cd+51lm3QH3O9kme29iv2CGdjK80ezF+gn5E9endlE1R91zrjStJJ0joEnJ8ovUTtfBuFuU0cMX7MHCl7RMsgQBCdy7uGG+Rmy0F3setZSRthdDOS4fStkCXWWLmSqTx9IJTxNRBS9aoF157TRJAOo/K5Ge2F05tYdh+MmVbyyxwwmOz2BAQKH4rja6Y0l8IwLNae3meV/QkHZjiYWlDgJ87diw3oDdtJS9qrWxbmh0C748OFiuqOHSl7qxrUuG4znEk5ONPXrY7imUI05YvuOyMoygLvTcVdfCyJjIMF2z150D9xDAGQi5WV1mCuPEoflu7IzZpMgoqVlx1yzROuRcW3+0x9RcnM00O3yzC32NeYk2sJclIUjXcZS2MvhSA30t21I2u6ouOuY+MlEP5W2fMMKxbHdmNHRM8OK5pcjstdanr7k6T5ZS09SLsVZXuq6gaPrNvMpCs6FUCuqMgX1rJOOXfAWSmomge1pjaVcf559HwZkecnZdRzz9/XqvIDqs+pzeNaUq+kEabFNAI6h8sjTZSjwsI7166LTO35aLjxscJ5rvmVnwmOJFPvpxKa08bfrvSFYUBr3W5ttfHHtpKm+9OwK1wxwD8PdeCokW7vUuqUorAJhi1wCU//jrWPgX4RgyYSWbBK9ub2d09+VucPE77ZH4a6sgMUwQSkBVVyQQM3S0bE3X2zBJKB/haGYF4nT38jiGXaastojB/aGfxoELWauyjEkAxTT6eFLMNO7TVpfvENPQpOIEurhSxUEGPrc51bJ0TyiE0YjQ0Sfpj1oR61PlkcEdBW20YOh3YZZfrHHKTULj9WOsX6Lbawrgvqa+XuCw/SBt4b7vdOae5UmytxoQLJJgMsiuCAi5GGGezgbBCj2oMO8As1UWQfPexWoqeMHBxlLw2eUkSc8bwB9PILi6rmo/KOXMQVq568V0uIU6eLTvoKBY4UvPn3dDvGdBbrsMC5JLkP23lHN9gzTDKDFblixvcAgHNc9S+Xw6Yay58aomgJpkixn0RfmSnmkwyed7Wd30x1C0s/LjY74G2QSdMMbmW5isNelosrWFinVsqg/kVjRicae/Z8oduKXNqwi7Yys7O4qlusQt2Giav3BGWHd6TvLrAhYxMrK9C7wUbbsMaVBJZZK8Tx91kirjnXt0RQ5tQfVJsPIcpAnEC57pkKfS8WCkVzQXGXBxdMz3hW43x4s7pHuhdz6UHGjppnN6YaB/x4d+al/joCxbZkOzsMhVTzqxMJ8Kp5gNjGwWuY2c0hsfOdzsimE16bFaqSAO83go95mBtQJcX7zYNubMEC3TXL9ucS8aC75hrmFle/oKyKOTtsIofHYodA3kP/NhnehRqAe0nnevgZGkKcWNzg7TnjB5HYTzoAXcT8gWgVJrW7KIg7zvxrI5pW+IkJpwc2cDeIIxuNWrRZFCjdouUPe+2fXV7l6dOnJgYbeVuLEb9QEtT0ICP2sffMuMB4QLD3mLcDI85Y/dRaPBfYg0DyNF3Spb2snFksuOCJ3RsLw5pn9psLT11ff3wSg4UkWVvL3KhWPzeHzjEFzX5rgDCEc3eK240b1eKs8BucREdU2SfV4Ed1i5vI6eI3UnZetW9ilhB/8m20CmHjkyO+Xqruyw71xryQOjWs5ZcRQThkTUEdmWDS7h7RoQbs+3wfzC12YBD/4u6mxy1SnKGwTkNvaSxPc4UN9guG5tO9mm9/NN87GB0LOnNxMobK5W6bC67HXPdl+27keP4U3fdv0LFbvAEh+yjoDGlYkzn9HF2Mu9vVRxsnR6nQ40VQYFdzr+7B0KAMUEQu63QARikemMkSZVLUmn4Tomr3AR3Cl3bYS6ru3ScICd+Uaf8nMVDTbozNEXrwpYMrKrVNcG8VJJJ6KXGGSvYWPgRTXg5mD8OpMwkEun9BWekDRMzsWXfHxXWvtJNTp/F65K4BW59f4U9aV+SB+opROv0dFyenNdlLoG8IhQK95U1aCaaPNIV73WZOmkSNQCkMbgEwgI8dxPvbRze9d05DNwKOqaH3Kag+Sh+VPz+LytJcq750BqVxOnIHY2yWMguC1updShdNpRrgkW2hriyY3gYZ8PqQ5yGfy3EvyLr879byYcNCZEU8vmd1TqOhlQxk5+LCltU3zcGfzgoZM6oo7SK3cvTlD/Wwy2Gc5xxlLwotlWz182qaoz36KuQatRBaZlQ0F/6vsma53godj40sW41d+TenXQcO0rLZx+ha51M8hRNXpJw96PKL9rSTI7CRYMW4JBLmGe//l5UzQvFbRT+4xwMfvQvCfp0MzWt/yoT0I676BoyNPaKZuJ7N9HORP03ydWoA9JQaoHnheb3mLmpWZ88ZFt8nDfgy9lCK0uwSt5gI3EPakBMEPt2j2v8ewcMrLYY/wxKnZ2rZwLM5JqZRwFwbkd4moQ9kzl3eX7hYdCtRaQR57td0T/NOTF13hnt2O4/vJKKPLfHe/Ryg45+/QIPqlszG4nn4fZ2hNHEJjuqnI7+wVTUfrfoECZlCJlrXyz7ClPEtDXZ7FISCHsPKkUKaYPsy4vn4FgaUBlcf9O1Xglzh2LDTG39jku101TKXNaQ6PKgmDKIQugMVyYEEeWJSnTX6nMK60kFDrteJAVFRujOcpd7D3j0RmVxatZSdBqRL1vndNA0eAOmtZcP+xk3c2vekenrd2MuJFo8CI3Rrj68e4Ozoe3n8USZKi2VAcrUjQdOOaZjjDSXHs6zef4f7fBTa31cj3wUkX80bHVNMZwDBjevkyDCv1CBo7gtJd7Hc/GnKNmylZwc+63dr25Q3V4zkcpJ+NYekM6wXJyMpza2/qgoSXHeQtlvsXwID+YoX/qkqxhbp+F9zqeT540mOhHvWnB0ctZN48yNkiAJ1h2njQTvVqFW46Ehc1uN0a0/Q69cJ4zwbINspEvKdGlQDlah95JEWz8NiQqU9OY3gJ5t6IOu7leSqNGH5CWKWM2qE+LxRKR3kRoTPjmxMNkyUp2ekv2whw+vhQb2scEdU+kkZXojWRZNhyR5dqR9og+kg/myYkXrlNgVvGkxIuTWhyHtRabTPsQxz8+G0FU05RVN5Mx9dot/7+K7M6UOd6hfHjJzAW90w8PvdJ43BbchX5q5Di/13jqFyXPRr/KrmQGImsypzHQXnB3weCu8zny7KIF6zmUkO5N/uda3c0FsOdZ/ozuq0xo9NwMbkmamsronjzuMuuutNnJzXuzI9zfIKk/zhnWb1ja+v/0f/wNQSwMEFAACAAgAdXY5R+UMJF1NAAAAawAAABsAAAB1bml2ZXJzYWwvdW5pdmVyc2FsLnBuZy54bWyzsa/IzVEoSy0qzszPs1Uy1DNQsrfj5bIpKEoty0wtV6gAihnpGUCAkkKlrZIJErc8M6UkA6jCwMQSIZiRmpmeUWKrZG5hDhfUB5oJAFBLAQIAABQAAgAIAHV2OUfO8+LqUwQAAA0QAAAdAAAAAAAAAAEAAAAAAAAAAAB1bml2ZXJzYWwvY29tbW9uX21lc3NhZ2VzLmxuZ1BLAQIAABQAAgAIAHV2OUeMpvfw0gQAAGcXAAAnAAAAAAAAAAEAAAAAAI4EAAB1bml2ZXJzYWwvZmxhc2hfcHVibGlzaGluZ19zZXR0aW5ncy54bWxQSwECAAAUAAIACAB1djlHw0bWAbQCAABPCgAAIQAAAAAAAAABAAAAAAClCQAAdW5pdmVyc2FsL2ZsYXNoX3NraW5fc2V0dGluZ3MueG1sUEsBAgAAFAACAAgAdXY5R0SkzCymBAAAeBYAACYAAAAAAAAAAQAAAAAAmAwAAHVuaXZlcnNhbC9odG1sX3B1Ymxpc2hpbmdfc2V0dGluZ3MueG1sUEsBAgAAFAACAAgAdXY5R7QBp/yfAQAALAYAAB8AAAAAAAAAAQAAAAAAghEAAHVuaXZlcnNhbC9odG1sX3NraW5fc2V0dGluZ3MuanNQSwECAAAUAAIACAB1djlHGtrqO6oAAAAfAQAAGgAAAAAAAAABAAAAAABeEwAAdW5pdmVyc2FsL2kxOG5fcHJlc2V0cy54bWxQSwECAAAUAAIACAB1djlHlBOzImkAAABuAAAAHAAAAAAAAAABAAAAAABAFAAAdW5pdmVyc2FsL2xvY2FsX3NldHRpbmdzLnhtbFBLAQIAABQAAgAIAIN4PUXOggk37AIAAIgIAAAUAAAAAAAAAAEAAAAAAOMUAAB1bml2ZXJzYWwvcGxheWVyLnhtbFBLAQIAABQAAgAIAHV2OUc129mtaAEAAPMCAAApAAAAAAAAAAEAAAAAAAEYAAB1bml2ZXJzYWwvc2tpbl9jdXN0b21pemF0aW9uX3NldHRpbmdzLnhtbFBLAQIAABQAAgAIAHV2OUcL3hcwGSwAABpZAAAXAAAAAAAAAAAAAAAAALAZAAB1bml2ZXJzYWwvdW5pdmVyc2FsLnBuZ1BLAQIAABQAAgAIAHV2OUflDCRdTQAAAGsAAAAbAAAAAAAAAAEAAAAAAP5FAAB1bml2ZXJzYWwvdW5pdmVyc2FsLnBuZy54bWxQSwUGAAAAAAsACwBJAwAAhEYAAAAA"/>
  <p:tag name="ISPRING_UUID" val="{00052827-74ED-4BCE-83D9-47CD9B35B4AA}"/>
  <p:tag name="ISPRING_RESOURCE_FOLDER" val="C:\Users\mkolb\Dropbox (Prb)\COMMUNICATIONS\Presentations\Presentation on Presentations\PRBPowerpoint-2015-please make a copy\"/>
  <p:tag name="ISPRING_PRESENTATION_PATH" val="C:\Users\mkolb\Dropbox (Prb)\COMMUNICATIONS\Presentations\Presentation on Presentations\PRBPowerpoint-2015-please make a copy.pptx"/>
  <p:tag name="ISPRING_PROJECT_FOLDER_UPDATED" val="1"/>
  <p:tag name="ISPRING_RESOURCE_PATHS_HASH_PRESENTER" val="fd3c2828cc3626a488faa06ee195318c3799db"/>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PRB Powerpoint Template-Jan2016</Template>
  <TotalTime>4094</TotalTime>
  <Words>7121</Words>
  <Application>Microsoft Macintosh PowerPoint</Application>
  <PresentationFormat>On-screen Show (4:3)</PresentationFormat>
  <Paragraphs>490</Paragraphs>
  <Slides>36</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 Black</vt:lpstr>
      <vt:lpstr>ＭＳ Ｐゴシック</vt:lpstr>
      <vt:lpstr>Wingdings</vt:lpstr>
      <vt:lpstr>Arial</vt:lpstr>
      <vt:lpstr>Bold Stripes</vt:lpstr>
      <vt:lpstr>Usando datos para Incidir en la política</vt:lpstr>
      <vt:lpstr>¿Por qué usar datos? </vt:lpstr>
      <vt:lpstr>PowerPoint Presentation</vt:lpstr>
      <vt:lpstr>PowerPoint Presentation</vt:lpstr>
      <vt:lpstr>Utilizando los datos en el mensaje</vt:lpstr>
      <vt:lpstr>Definir el problema </vt:lpstr>
      <vt:lpstr>Definir el problema</vt:lpstr>
      <vt:lpstr>1 de cada 10 mujeres no da a luz en un centro de salud</vt:lpstr>
      <vt:lpstr>Las adolecentes carecen de los servicios de planificación familiar en los barrios marginales de Kenia</vt:lpstr>
      <vt:lpstr>Explicar las conclusiones </vt:lpstr>
      <vt:lpstr>Explicar las conclusiones </vt:lpstr>
      <vt:lpstr>Consecuencias del poco conocimiento sobre salud sexual y reproductiva</vt:lpstr>
      <vt:lpstr>¿Por qué es importante la violencia de pareja para el VIH?</vt:lpstr>
      <vt:lpstr>Proponer soluciones</vt:lpstr>
      <vt:lpstr>Proponer soluciones</vt:lpstr>
      <vt:lpstr>Solución que funciona</vt:lpstr>
      <vt:lpstr>La solución es rentable</vt:lpstr>
      <vt:lpstr>PowerPoint Presentation</vt:lpstr>
      <vt:lpstr>Fuentes comunes de datos </vt:lpstr>
      <vt:lpstr>Grandes encuestas</vt:lpstr>
      <vt:lpstr>Datos globales y otros</vt:lpstr>
      <vt:lpstr>Investigaciones y otros datos</vt:lpstr>
      <vt:lpstr>PowerPoint Presentation</vt:lpstr>
      <vt:lpstr>Dos tipos principales de datos  </vt:lpstr>
      <vt:lpstr>Los datos ayudan a contar una historia</vt:lpstr>
      <vt:lpstr>Calidad de los datos</vt:lpstr>
      <vt:lpstr>PowerPoint Presentation</vt:lpstr>
      <vt:lpstr>Obtener un control sobre los datos</vt:lpstr>
      <vt:lpstr>Comprendiendo las definiciones</vt:lpstr>
      <vt:lpstr>PowerPoint Presentation</vt:lpstr>
      <vt:lpstr>Leyendo tablas de datos</vt:lpstr>
      <vt:lpstr>Leyendo tablas de datos</vt:lpstr>
      <vt:lpstr>El caso de Isiolo, Kenya</vt:lpstr>
      <vt:lpstr>Las fallas pueden ayudar</vt:lpstr>
      <vt:lpstr>Citando los datos de forma correcta</vt:lpstr>
      <vt:lpstr>En resumen</vt:lpstr>
    </vt:vector>
  </TitlesOfParts>
  <Company>PRB</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Reshma Naik</dc:creator>
  <cp:lastModifiedBy>Gabriela Sanchez-Soto</cp:lastModifiedBy>
  <cp:revision>326</cp:revision>
  <cp:lastPrinted>2011-07-26T20:56:00Z</cp:lastPrinted>
  <dcterms:created xsi:type="dcterms:W3CDTF">2016-08-16T13:38:38Z</dcterms:created>
  <dcterms:modified xsi:type="dcterms:W3CDTF">2019-01-21T11:42:51Z</dcterms:modified>
</cp:coreProperties>
</file>