
<file path=[Content_Types].xml><?xml version="1.0" encoding="utf-8"?>
<Types xmlns="http://schemas.openxmlformats.org/package/2006/content-types">
  <Default Extension="xml" ContentType="application/xml"/>
  <Default Extension="bin" ContentType="application/vnd.openxmlformats-officedocument.oleObject"/>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wdp" ContentType="image/vnd.ms-photo"/>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928" r:id="rId1"/>
  </p:sldMasterIdLst>
  <p:notesMasterIdLst>
    <p:notesMasterId r:id="rId15"/>
  </p:notesMasterIdLst>
  <p:handoutMasterIdLst>
    <p:handoutMasterId r:id="rId16"/>
  </p:handoutMasterIdLst>
  <p:sldIdLst>
    <p:sldId id="263" r:id="rId2"/>
    <p:sldId id="302" r:id="rId3"/>
    <p:sldId id="303" r:id="rId4"/>
    <p:sldId id="304" r:id="rId5"/>
    <p:sldId id="305" r:id="rId6"/>
    <p:sldId id="308" r:id="rId7"/>
    <p:sldId id="314" r:id="rId8"/>
    <p:sldId id="309" r:id="rId9"/>
    <p:sldId id="310" r:id="rId10"/>
    <p:sldId id="311" r:id="rId11"/>
    <p:sldId id="312" r:id="rId12"/>
    <p:sldId id="323" r:id="rId13"/>
    <p:sldId id="324" r:id="rId1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p:defaultTextStyle>
  <p:extLst>
    <p:ext uri="{521415D9-36F7-43E2-AB2F-B90AF26B5E84}">
      <p14:sectionLst xmlns:p14="http://schemas.microsoft.com/office/powerpoint/2010/main">
        <p14:section name="Introduction" id="{362DD47B-C8F8-4176-85B3-4F493F764A53}">
          <p14:sldIdLst>
            <p14:sldId id="263"/>
          </p14:sldIdLst>
        </p14:section>
        <p14:section name="Writing for Policy - General" id="{569E0D59-8A00-4BC1-8671-14371201472F}">
          <p14:sldIdLst>
            <p14:sldId id="302"/>
            <p14:sldId id="303"/>
            <p14:sldId id="304"/>
            <p14:sldId id="305"/>
            <p14:sldId id="308"/>
            <p14:sldId id="314"/>
            <p14:sldId id="309"/>
            <p14:sldId id="310"/>
            <p14:sldId id="311"/>
            <p14:sldId id="312"/>
          </p14:sldIdLst>
        </p14:section>
        <p14:section name="Conclusion" id="{449EE9DE-B9E6-40D3-97A7-DE2229348C46}">
          <p14:sldIdLst>
            <p14:sldId id="323"/>
            <p14:sldId id="32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65E9E"/>
    <a:srgbClr val="AF2F21"/>
    <a:srgbClr val="C1680F"/>
    <a:srgbClr val="008040"/>
    <a:srgbClr val="7AAD42"/>
    <a:srgbClr val="A2A2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81"/>
    <p:restoredTop sz="62418" autoAdjust="0"/>
  </p:normalViewPr>
  <p:slideViewPr>
    <p:cSldViewPr>
      <p:cViewPr>
        <p:scale>
          <a:sx n="80" d="100"/>
          <a:sy n="80" d="100"/>
        </p:scale>
        <p:origin x="4784" y="576"/>
      </p:cViewPr>
      <p:guideLst>
        <p:guide orient="horz" pos="2160"/>
        <p:guide pos="288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540"/>
    </p:cViewPr>
  </p:sorterViewPr>
  <p:notesViewPr>
    <p:cSldViewPr>
      <p:cViewPr varScale="1">
        <p:scale>
          <a:sx n="82" d="100"/>
          <a:sy n="82" d="100"/>
        </p:scale>
        <p:origin x="-313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handoutMaster" Target="handoutMasters/handout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102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dirty="0"/>
          </a:p>
        </p:txBody>
      </p:sp>
      <p:sp>
        <p:nvSpPr>
          <p:cNvPr id="102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102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defRPr>
            </a:lvl1pPr>
          </a:lstStyle>
          <a:p>
            <a:pPr>
              <a:defRPr/>
            </a:pPr>
            <a:fld id="{15763883-B85A-40DB-BBC7-195F74C801E3}" type="slidenum">
              <a:rPr lang="en-US"/>
              <a:pPr>
                <a:defRPr/>
              </a:pPr>
              <a:t>‹#›</a:t>
            </a:fld>
            <a:endParaRPr lang="en-US" dirty="0"/>
          </a:p>
        </p:txBody>
      </p:sp>
    </p:spTree>
    <p:extLst>
      <p:ext uri="{BB962C8B-B14F-4D97-AF65-F5344CB8AC3E}">
        <p14:creationId xmlns:p14="http://schemas.microsoft.com/office/powerpoint/2010/main" val="14568617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798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dirty="0"/>
          </a:p>
        </p:txBody>
      </p:sp>
      <p:sp>
        <p:nvSpPr>
          <p:cNvPr id="25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dirty="0"/>
          </a:p>
        </p:txBody>
      </p:sp>
      <p:sp>
        <p:nvSpPr>
          <p:cNvPr id="798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defRPr>
            </a:lvl1pPr>
          </a:lstStyle>
          <a:p>
            <a:pPr>
              <a:defRPr/>
            </a:pPr>
            <a:fld id="{BBD720CA-7282-40FF-A765-C66DB5734BA6}" type="slidenum">
              <a:rPr lang="en-US"/>
              <a:pPr>
                <a:defRPr/>
              </a:pPr>
              <a:t>‹#›</a:t>
            </a:fld>
            <a:endParaRPr lang="en-US" dirty="0"/>
          </a:p>
        </p:txBody>
      </p:sp>
    </p:spTree>
    <p:extLst>
      <p:ext uri="{BB962C8B-B14F-4D97-AF65-F5344CB8AC3E}">
        <p14:creationId xmlns:p14="http://schemas.microsoft.com/office/powerpoint/2010/main" val="32588459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dirty="0" smtClean="0"/>
              <a:t>La presentación se centra en los principios básicos de la redacción de políticas dirigidas a audiencias no técnicas. Más allá del producto que estés escribiendo (resumen de políticas, hoja informativa, un Tweet, un blog o el contenido de una presentación oral), estos</a:t>
            </a:r>
            <a:r>
              <a:rPr lang="es-ES" baseline="0" dirty="0" smtClean="0"/>
              <a:t> principios </a:t>
            </a:r>
            <a:r>
              <a:rPr lang="es-ES" dirty="0" smtClean="0"/>
              <a:t>son aplicables.</a:t>
            </a:r>
            <a:endParaRPr lang="en-US" dirty="0"/>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9FCB7DC5-134F-4A44-85C1-7DBC6E18115D}" type="slidenum">
              <a:rPr lang="en-US" sz="1200" smtClean="0"/>
              <a:pPr/>
              <a:t>1</a:t>
            </a:fld>
            <a:endParaRPr lang="en-US" sz="1200" dirty="0"/>
          </a:p>
        </p:txBody>
      </p:sp>
    </p:spTree>
    <p:extLst>
      <p:ext uri="{BB962C8B-B14F-4D97-AF65-F5344CB8AC3E}">
        <p14:creationId xmlns:p14="http://schemas.microsoft.com/office/powerpoint/2010/main" val="37308775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0E3AD0F7-7878-4B7B-9D9E-76D6B799068C}" type="slidenum">
              <a:rPr lang="fr-FR" sz="1200" smtClean="0"/>
              <a:pPr/>
              <a:t>10</a:t>
            </a:fld>
            <a:endParaRPr lang="fr-FR" sz="1200" dirty="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09600" y="4343400"/>
            <a:ext cx="55626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noProof="0" dirty="0" smtClean="0"/>
              <a:t>Tanto en el escrito como en los gráficos y figuras, existen otros elementos claves al momento de utilizar los datos.</a:t>
            </a:r>
            <a:r>
              <a:rPr lang="es-ES" sz="1400" baseline="0" noProof="0" dirty="0" smtClean="0"/>
              <a:t> </a:t>
            </a:r>
          </a:p>
          <a:p>
            <a:pPr eaLnBrk="1" hangingPunct="1"/>
            <a:endParaRPr lang="es-ES" sz="1400" noProof="0" dirty="0" smtClean="0"/>
          </a:p>
          <a:p>
            <a:pPr eaLnBrk="1" hangingPunct="1"/>
            <a:r>
              <a:rPr lang="es-ES" sz="1400" noProof="0" dirty="0" smtClean="0"/>
              <a:t>Evitar el uso de coeficientes de regresión (en cambio, discutir sobre asociaciones robustas, débiles, positivas o negativas).</a:t>
            </a:r>
          </a:p>
          <a:p>
            <a:pPr eaLnBrk="1" hangingPunct="1"/>
            <a:r>
              <a:rPr lang="es-ES" sz="1400" noProof="0" dirty="0" smtClean="0"/>
              <a:t>Convertir las razones de momios en números enteros o porcentajes.</a:t>
            </a:r>
          </a:p>
          <a:p>
            <a:pPr eaLnBrk="1" hangingPunct="1"/>
            <a:r>
              <a:rPr lang="es-ES" sz="1400" noProof="0" dirty="0" smtClean="0"/>
              <a:t>Etiqueta con claridad lo que representan los ejes x </a:t>
            </a:r>
            <a:r>
              <a:rPr lang="es-ES" sz="1400" noProof="0" dirty="0" smtClean="0"/>
              <a:t>- y </a:t>
            </a:r>
            <a:r>
              <a:rPr lang="es-ES" sz="1400" noProof="0" dirty="0" smtClean="0"/>
              <a:t>en los gráficos.</a:t>
            </a:r>
          </a:p>
          <a:p>
            <a:pPr eaLnBrk="1" hangingPunct="1"/>
            <a:r>
              <a:rPr lang="es-ES" sz="1400" noProof="0" dirty="0" smtClean="0"/>
              <a:t>Selecciona </a:t>
            </a:r>
            <a:r>
              <a:rPr lang="es-ES" sz="1400" noProof="0" dirty="0" smtClean="0"/>
              <a:t>los datos que </a:t>
            </a:r>
            <a:r>
              <a:rPr lang="es-ES" sz="1400" noProof="0" dirty="0" smtClean="0"/>
              <a:t>necesitas </a:t>
            </a:r>
            <a:r>
              <a:rPr lang="es-ES" sz="1400" noProof="0" dirty="0" smtClean="0"/>
              <a:t>para </a:t>
            </a:r>
            <a:r>
              <a:rPr lang="es-ES" sz="1400" noProof="0" dirty="0" smtClean="0"/>
              <a:t>tus</a:t>
            </a:r>
            <a:r>
              <a:rPr lang="es-ES" sz="1400" baseline="0" noProof="0" dirty="0" smtClean="0"/>
              <a:t> </a:t>
            </a:r>
            <a:r>
              <a:rPr lang="es-ES" sz="1400" baseline="0" noProof="0" dirty="0" smtClean="0"/>
              <a:t>cifras</a:t>
            </a:r>
            <a:r>
              <a:rPr lang="es-ES" sz="1400" noProof="0" dirty="0" smtClean="0"/>
              <a:t>; lo más probable es que no querrás</a:t>
            </a:r>
            <a:r>
              <a:rPr lang="es-ES" sz="1400" baseline="0" noProof="0" dirty="0" smtClean="0"/>
              <a:t> </a:t>
            </a:r>
            <a:r>
              <a:rPr lang="es-ES" sz="1400" noProof="0" dirty="0" smtClean="0"/>
              <a:t>mostrar todos los datos que has generado; </a:t>
            </a:r>
            <a:r>
              <a:rPr lang="es-ES" sz="1400" noProof="0" dirty="0" smtClean="0"/>
              <a:t>selecciona sólo </a:t>
            </a:r>
            <a:r>
              <a:rPr lang="es-ES" sz="1400" noProof="0" dirty="0" smtClean="0"/>
              <a:t>los números necesarios para demostrar una tendencia o relación, teniendo cuidado de no distorsionar los hallazgos. Y NO </a:t>
            </a:r>
            <a:r>
              <a:rPr lang="es-ES" sz="1400" noProof="0" dirty="0" smtClean="0"/>
              <a:t>utilizar</a:t>
            </a:r>
            <a:r>
              <a:rPr lang="es-ES" sz="1400" baseline="0" noProof="0" dirty="0" smtClean="0"/>
              <a:t> tablas de resultados de</a:t>
            </a:r>
            <a:r>
              <a:rPr lang="es-ES" sz="1400" noProof="0" dirty="0" smtClean="0"/>
              <a:t> </a:t>
            </a:r>
            <a:r>
              <a:rPr lang="es-ES" sz="1400" b="0" i="0" noProof="0" dirty="0" smtClean="0">
                <a:solidFill>
                  <a:srgbClr val="222222"/>
                </a:solidFill>
                <a:effectLst/>
                <a:latin typeface="Arial" panose="020B0604020202020204" pitchFamily="34" charset="0"/>
              </a:rPr>
              <a:t>software</a:t>
            </a:r>
            <a:r>
              <a:rPr lang="es-ES" sz="1400" b="0" i="0" baseline="0" noProof="0" dirty="0" smtClean="0">
                <a:solidFill>
                  <a:srgbClr val="222222"/>
                </a:solidFill>
                <a:effectLst/>
                <a:latin typeface="Arial" panose="020B0604020202020204" pitchFamily="34" charset="0"/>
              </a:rPr>
              <a:t> </a:t>
            </a:r>
            <a:r>
              <a:rPr lang="es-ES" sz="1400" b="0" i="0" noProof="0" dirty="0" smtClean="0">
                <a:solidFill>
                  <a:srgbClr val="222222"/>
                </a:solidFill>
                <a:effectLst/>
                <a:latin typeface="Arial" panose="020B0604020202020204" pitchFamily="34" charset="0"/>
              </a:rPr>
              <a:t>estadístico como </a:t>
            </a:r>
            <a:r>
              <a:rPr lang="es-ES" sz="1400" noProof="0" dirty="0" smtClean="0"/>
              <a:t>STATA</a:t>
            </a:r>
            <a:r>
              <a:rPr lang="es-ES" sz="1400" noProof="0" dirty="0" smtClean="0"/>
              <a:t>, </a:t>
            </a:r>
            <a:r>
              <a:rPr lang="es-ES" sz="1400" noProof="0" dirty="0" smtClean="0"/>
              <a:t>SPSS </a:t>
            </a:r>
            <a:r>
              <a:rPr lang="es-ES" sz="1400" noProof="0" dirty="0" smtClean="0"/>
              <a:t>u otras tablas de resultados estadísticos:  Recrearlas para que sean simples, claras y </a:t>
            </a:r>
            <a:r>
              <a:rPr lang="es-ES" sz="1400" noProof="0" dirty="0" smtClean="0"/>
              <a:t>asegurar </a:t>
            </a:r>
            <a:r>
              <a:rPr lang="es-ES" sz="1400" noProof="0" dirty="0" smtClean="0"/>
              <a:t>que el formato sea coherente durante todo el escrito.</a:t>
            </a:r>
          </a:p>
          <a:p>
            <a:pPr eaLnBrk="1" hangingPunct="1"/>
            <a:r>
              <a:rPr lang="es-ES" sz="1400" noProof="0" dirty="0" smtClean="0"/>
              <a:t>Evitar decimales; usar </a:t>
            </a:r>
            <a:r>
              <a:rPr lang="es-ES" sz="1400" noProof="0" dirty="0" smtClean="0"/>
              <a:t>números</a:t>
            </a:r>
            <a:r>
              <a:rPr lang="es-ES" sz="1400" baseline="0" noProof="0" dirty="0" smtClean="0"/>
              <a:t> enteros </a:t>
            </a:r>
            <a:r>
              <a:rPr lang="es-ES" sz="1400" noProof="0" dirty="0" smtClean="0"/>
              <a:t>siempre </a:t>
            </a:r>
            <a:r>
              <a:rPr lang="es-ES" sz="1400" noProof="0" dirty="0" smtClean="0"/>
              <a:t>que sea conveniente (ej., tasas de alfabetización, tasas de prevalencia de métodos anticonceptivos, etc., pero no la tasa de fecundidad total porque </a:t>
            </a:r>
            <a:r>
              <a:rPr lang="es-ES" sz="1400" baseline="0" noProof="0" dirty="0" smtClean="0"/>
              <a:t>se debe expresar con </a:t>
            </a:r>
            <a:r>
              <a:rPr lang="es-ES" sz="1400" noProof="0" dirty="0" smtClean="0"/>
              <a:t>un </a:t>
            </a:r>
            <a:r>
              <a:rPr lang="es-ES" sz="1400" noProof="0" dirty="0" smtClean="0"/>
              <a:t>lugar decimal).</a:t>
            </a:r>
          </a:p>
          <a:p>
            <a:pPr eaLnBrk="1" hangingPunct="1"/>
            <a:r>
              <a:rPr lang="es-ES" sz="1400" noProof="0" dirty="0" smtClean="0"/>
              <a:t>Si tienes hallazgos cualitativos que presentar, algunas citas</a:t>
            </a:r>
            <a:r>
              <a:rPr lang="es-ES" sz="1400" baseline="0" noProof="0" dirty="0" smtClean="0"/>
              <a:t> representativas </a:t>
            </a:r>
            <a:r>
              <a:rPr lang="es-ES" sz="1400" baseline="0" noProof="0" dirty="0" smtClean="0"/>
              <a:t>son </a:t>
            </a:r>
            <a:r>
              <a:rPr lang="es-ES" sz="1400" baseline="0" noProof="0" dirty="0" smtClean="0"/>
              <a:t>por lo </a:t>
            </a:r>
            <a:r>
              <a:rPr lang="es-ES" sz="1400" baseline="0" noProof="0" dirty="0" smtClean="0"/>
              <a:t>general </a:t>
            </a:r>
            <a:r>
              <a:rPr lang="es-ES" sz="1400" baseline="0" noProof="0" dirty="0" smtClean="0"/>
              <a:t>buenas para llenar algunos detalles ausentes en los hallazgos </a:t>
            </a:r>
            <a:r>
              <a:rPr lang="es-ES" sz="1400" baseline="0" noProof="0" dirty="0" smtClean="0"/>
              <a:t>cuantitativos, </a:t>
            </a:r>
            <a:r>
              <a:rPr lang="es-ES" sz="1400" baseline="0" noProof="0" dirty="0" smtClean="0"/>
              <a:t>y las citas pueden ilustrar puntos claves </a:t>
            </a:r>
            <a:r>
              <a:rPr lang="es-ES" sz="1400" baseline="0" noProof="0" dirty="0" smtClean="0"/>
              <a:t>apoyados por </a:t>
            </a:r>
            <a:r>
              <a:rPr lang="es-ES" sz="1400" baseline="0" noProof="0" dirty="0" smtClean="0"/>
              <a:t>los datos.</a:t>
            </a:r>
            <a:endParaRPr lang="es-ES" sz="1400" noProof="0" dirty="0"/>
          </a:p>
        </p:txBody>
      </p:sp>
    </p:spTree>
    <p:extLst>
      <p:ext uri="{BB962C8B-B14F-4D97-AF65-F5344CB8AC3E}">
        <p14:creationId xmlns:p14="http://schemas.microsoft.com/office/powerpoint/2010/main" val="24151285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E971392C-2E19-4DF4-973D-1B2BA8917E35}" type="slidenum">
              <a:rPr lang="fr-FR" sz="1200" smtClean="0"/>
              <a:pPr/>
              <a:t>11</a:t>
            </a:fld>
            <a:endParaRPr lang="fr-FR" sz="1200" dirty="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762000" y="4343400"/>
            <a:ext cx="5334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dirty="0" smtClean="0"/>
              <a:t>Siempre es útil pedirle a una o más personas que lean tu escrito. </a:t>
            </a:r>
            <a:r>
              <a:rPr lang="es-ES" sz="1400" baseline="0" dirty="0" smtClean="0"/>
              <a:t> </a:t>
            </a:r>
            <a:r>
              <a:rPr lang="es-ES" sz="1400" dirty="0" smtClean="0"/>
              <a:t>Si tienes tiempo, </a:t>
            </a:r>
            <a:r>
              <a:rPr lang="es-ES" sz="1400" dirty="0" smtClean="0"/>
              <a:t>solicita </a:t>
            </a:r>
            <a:r>
              <a:rPr lang="es-ES" sz="1400" dirty="0" smtClean="0"/>
              <a:t>a varias personas que lo revisen. </a:t>
            </a:r>
            <a:r>
              <a:rPr lang="es-ES" sz="1400" dirty="0" smtClean="0"/>
              <a:t>Pregunta </a:t>
            </a:r>
            <a:r>
              <a:rPr lang="es-ES" sz="1400" dirty="0" smtClean="0"/>
              <a:t>a tus revisores, o</a:t>
            </a:r>
            <a:r>
              <a:rPr lang="es-ES" sz="1400" baseline="0" dirty="0" smtClean="0"/>
              <a:t> sea </a:t>
            </a:r>
            <a:r>
              <a:rPr lang="es-ES" sz="1400" dirty="0" smtClean="0"/>
              <a:t>tu </a:t>
            </a:r>
            <a:r>
              <a:rPr lang="es-ES" sz="1400" dirty="0" smtClean="0"/>
              <a:t>"</a:t>
            </a:r>
            <a:r>
              <a:rPr lang="es-ES" sz="1400" dirty="0" smtClean="0"/>
              <a:t>audiencia </a:t>
            </a:r>
            <a:r>
              <a:rPr lang="es-ES" sz="1400" dirty="0" smtClean="0"/>
              <a:t>de prueba", cuáles son los mensajes claves que transmites. Si responden de manera diferente a lo esperado, revisa tu borrador y pregúntate a ti mismo y a tus revisores ¿cómo puede hacer que tus argumentos y recomendaciones sean más claros y persuasivos?</a:t>
            </a:r>
          </a:p>
          <a:p>
            <a:pPr eaLnBrk="1" hangingPunct="1"/>
            <a:endParaRPr lang="es-ES" sz="1400" dirty="0" smtClean="0"/>
          </a:p>
          <a:p>
            <a:pPr eaLnBrk="1" hangingPunct="1"/>
            <a:r>
              <a:rPr lang="es-ES" sz="1400" dirty="0" smtClean="0"/>
              <a:t>(También</a:t>
            </a:r>
            <a:r>
              <a:rPr lang="es-ES" sz="1400" dirty="0" smtClean="0"/>
              <a:t>, </a:t>
            </a:r>
            <a:r>
              <a:rPr lang="es-ES" sz="1400" dirty="0" smtClean="0"/>
              <a:t>¡hazle</a:t>
            </a:r>
            <a:r>
              <a:rPr lang="es-ES" sz="1400" baseline="0" dirty="0" smtClean="0"/>
              <a:t> </a:t>
            </a:r>
            <a:r>
              <a:rPr lang="es-ES" sz="1400" dirty="0" smtClean="0"/>
              <a:t>a </a:t>
            </a:r>
            <a:r>
              <a:rPr lang="es-ES" sz="1400" dirty="0" smtClean="0"/>
              <a:t>tus revisores el favor de releer y corregir </a:t>
            </a:r>
            <a:r>
              <a:rPr lang="es-ES" sz="1400" dirty="0" smtClean="0"/>
              <a:t>errores </a:t>
            </a:r>
            <a:r>
              <a:rPr lang="es-ES" sz="1400" dirty="0" smtClean="0"/>
              <a:t>antes de pasarles</a:t>
            </a:r>
            <a:r>
              <a:rPr lang="es-ES" sz="1400" baseline="0" dirty="0" smtClean="0"/>
              <a:t> el </a:t>
            </a:r>
            <a:r>
              <a:rPr lang="es-ES" sz="1400" baseline="0" dirty="0" smtClean="0"/>
              <a:t>escrito</a:t>
            </a:r>
            <a:r>
              <a:rPr lang="es-ES" sz="1400" dirty="0" smtClean="0"/>
              <a:t>!)</a:t>
            </a:r>
            <a:endParaRPr lang="es-ES" sz="1400" dirty="0" smtClean="0"/>
          </a:p>
          <a:p>
            <a:pPr eaLnBrk="1" hangingPunct="1"/>
            <a:endParaRPr lang="es-ES" sz="1400" dirty="0" smtClean="0"/>
          </a:p>
          <a:p>
            <a:pPr eaLnBrk="1" hangingPunct="1"/>
            <a:r>
              <a:rPr lang="es-ES" sz="1400" dirty="0" smtClean="0"/>
              <a:t>En el </a:t>
            </a:r>
            <a:r>
              <a:rPr lang="es-ES" sz="1400" dirty="0" smtClean="0"/>
              <a:t>PRB, </a:t>
            </a:r>
            <a:r>
              <a:rPr lang="es-ES" sz="1400" dirty="0" smtClean="0"/>
              <a:t>obtenemos</a:t>
            </a:r>
            <a:r>
              <a:rPr lang="es-ES" sz="1400" baseline="0" dirty="0" smtClean="0"/>
              <a:t> evaluaciones de nuestros </a:t>
            </a:r>
            <a:r>
              <a:rPr lang="es-ES" sz="1400" dirty="0" smtClean="0"/>
              <a:t>resúmenes de revisores </a:t>
            </a:r>
            <a:r>
              <a:rPr lang="es-ES" sz="1400" dirty="0" smtClean="0"/>
              <a:t>internos y externos para garantizar precisión, actualización y comprensibilidad</a:t>
            </a:r>
            <a:r>
              <a:rPr lang="es-ES" sz="1400" baseline="0" dirty="0" smtClean="0"/>
              <a:t> </a:t>
            </a:r>
            <a:r>
              <a:rPr lang="es-ES" sz="1400" dirty="0" smtClean="0"/>
              <a:t>en las secciones sobre implicaciones de políticas y recomendaciones de nuestros informes. </a:t>
            </a:r>
            <a:r>
              <a:rPr lang="es-ES" sz="1400" dirty="0" smtClean="0"/>
              <a:t>Mencionar </a:t>
            </a:r>
            <a:r>
              <a:rPr lang="es-ES" sz="1400" dirty="0" smtClean="0"/>
              <a:t>a quienes revisaron tu escrito en los agradecimientos le da cierta credibilidad a tu resumen.</a:t>
            </a:r>
            <a:endParaRPr lang="en-US" sz="1400" dirty="0"/>
          </a:p>
        </p:txBody>
      </p:sp>
    </p:spTree>
    <p:extLst>
      <p:ext uri="{BB962C8B-B14F-4D97-AF65-F5344CB8AC3E}">
        <p14:creationId xmlns:p14="http://schemas.microsoft.com/office/powerpoint/2010/main" val="4074824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B4F0F6CA-E823-46AE-A698-B80C9D0DBBDF}" type="slidenum">
              <a:rPr lang="fr-FR" sz="1200" smtClean="0"/>
              <a:pPr/>
              <a:t>12</a:t>
            </a:fld>
            <a:endParaRPr lang="fr-FR" sz="1200" dirty="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noProof="0" dirty="0" smtClean="0"/>
              <a:t>Entonces, si los Investigadores son de Marte y los formuladores de Venus (o viceversa), es importante estar en el mismo planeta o leer la misma página si queremos obtener</a:t>
            </a:r>
            <a:r>
              <a:rPr lang="es-ES" sz="1400" baseline="0" noProof="0" dirty="0" smtClean="0"/>
              <a:t> </a:t>
            </a:r>
            <a:r>
              <a:rPr lang="es-ES" sz="1400" noProof="0" dirty="0" smtClean="0"/>
              <a:t>resultados.</a:t>
            </a:r>
          </a:p>
          <a:p>
            <a:pPr eaLnBrk="1" hangingPunct="1"/>
            <a:endParaRPr lang="es-ES" sz="1400" noProof="0" dirty="0" smtClean="0"/>
          </a:p>
          <a:p>
            <a:pPr eaLnBrk="1" hangingPunct="1"/>
            <a:r>
              <a:rPr lang="es-ES" sz="1400" noProof="0" dirty="0" smtClean="0"/>
              <a:t>La evidencia sugiere que los formuladores de políticas no leen las revistas académicas. Incluso, aunque busquen</a:t>
            </a:r>
            <a:r>
              <a:rPr lang="es-ES" sz="1400" baseline="0" noProof="0" dirty="0" smtClean="0"/>
              <a:t> </a:t>
            </a:r>
            <a:r>
              <a:rPr lang="es-ES" sz="1400" noProof="0" dirty="0" smtClean="0"/>
              <a:t>resultados de investigación, la investigación debe expresarse en su lengua materna.</a:t>
            </a:r>
          </a:p>
          <a:p>
            <a:pPr eaLnBrk="1" hangingPunct="1"/>
            <a:endParaRPr lang="es-ES" sz="1400" noProof="0" dirty="0" smtClean="0"/>
          </a:p>
          <a:p>
            <a:pPr eaLnBrk="1" hangingPunct="1"/>
            <a:r>
              <a:rPr lang="es-ES" sz="1400" noProof="0" dirty="0" smtClean="0"/>
              <a:t>Esperamos</a:t>
            </a:r>
            <a:r>
              <a:rPr lang="es-ES" sz="1400" baseline="0" noProof="0" dirty="0" smtClean="0"/>
              <a:t> que salgas de este curso equipado con las herramientas y con el deseo comunicarles a los </a:t>
            </a:r>
            <a:r>
              <a:rPr lang="es-ES" sz="1400" noProof="0" dirty="0" smtClean="0"/>
              <a:t>formuladores de políticas sobre tus investigaciones y qué te gustaría ver qué resulta de esa interacción. </a:t>
            </a:r>
          </a:p>
          <a:p>
            <a:pPr eaLnBrk="1" hangingPunct="1"/>
            <a:endParaRPr lang="en-US" sz="1400" dirty="0"/>
          </a:p>
          <a:p>
            <a:pPr eaLnBrk="1" hangingPunct="1"/>
            <a:endParaRPr lang="en-US" sz="1400" dirty="0"/>
          </a:p>
        </p:txBody>
      </p:sp>
    </p:spTree>
    <p:extLst>
      <p:ext uri="{BB962C8B-B14F-4D97-AF65-F5344CB8AC3E}">
        <p14:creationId xmlns:p14="http://schemas.microsoft.com/office/powerpoint/2010/main" val="3134890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867FFA8C-E7B5-403C-A2F4-E6D8B027B559}" type="slidenum">
              <a:rPr lang="en-US" sz="1200" smtClean="0"/>
              <a:pPr/>
              <a:t>13</a:t>
            </a:fld>
            <a:endParaRPr lang="en-US" sz="1200" dirty="0"/>
          </a:p>
        </p:txBody>
      </p:sp>
    </p:spTree>
    <p:extLst>
      <p:ext uri="{BB962C8B-B14F-4D97-AF65-F5344CB8AC3E}">
        <p14:creationId xmlns:p14="http://schemas.microsoft.com/office/powerpoint/2010/main" val="3026699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812BC2FD-22DD-465B-986F-0E5E5DEACFE5}" type="slidenum">
              <a:rPr lang="fr-FR" sz="1200" smtClean="0"/>
              <a:pPr/>
              <a:t>2</a:t>
            </a:fld>
            <a:endParaRPr lang="fr-FR" sz="1200" dirty="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noProof="0" dirty="0" smtClean="0"/>
              <a:t>Como </a:t>
            </a:r>
            <a:r>
              <a:rPr lang="es-ES" sz="1400" baseline="0" noProof="0" dirty="0" smtClean="0"/>
              <a:t>principio inicial, olvida todo lo que aprendiste sobre redacción en la Universidad</a:t>
            </a:r>
          </a:p>
          <a:p>
            <a:pPr eaLnBrk="1" hangingPunct="1"/>
            <a:endParaRPr lang="es-ES" sz="1400" baseline="0" noProof="0" dirty="0" smtClean="0"/>
          </a:p>
          <a:p>
            <a:pPr eaLnBrk="1" hangingPunct="1"/>
            <a:r>
              <a:rPr lang="es-ES" sz="1400" noProof="0" dirty="0" smtClean="0"/>
              <a:t>Bueno, tal vez no </a:t>
            </a:r>
            <a:r>
              <a:rPr lang="es-ES" sz="1400" i="1" noProof="0" dirty="0" smtClean="0"/>
              <a:t>todo </a:t>
            </a:r>
            <a:r>
              <a:rPr lang="es-ES" sz="1400" i="0" noProof="0" dirty="0" smtClean="0"/>
              <a:t>lo</a:t>
            </a:r>
            <a:r>
              <a:rPr lang="es-ES" sz="1400" i="0" baseline="0" noProof="0" dirty="0" smtClean="0"/>
              <a:t> que aprendiste en la universidad</a:t>
            </a:r>
            <a:r>
              <a:rPr lang="es-ES" sz="1400" noProof="0" dirty="0" smtClean="0"/>
              <a:t>. Probablemente</a:t>
            </a:r>
            <a:r>
              <a:rPr lang="es-ES" sz="1400" baseline="0" noProof="0" dirty="0" smtClean="0"/>
              <a:t> aprendiste muchas habilidades útiles sobre la redacción de documentos dirigidos a públicos técnicos dentro de tu campo de especialización. </a:t>
            </a:r>
            <a:r>
              <a:rPr lang="es-ES" sz="1400" noProof="0" dirty="0" smtClean="0"/>
              <a:t> Sin embargo,</a:t>
            </a:r>
            <a:r>
              <a:rPr lang="es-ES" sz="1400" baseline="0" noProof="0" dirty="0" smtClean="0"/>
              <a:t> la</a:t>
            </a:r>
            <a:r>
              <a:rPr lang="es-ES" sz="1400" noProof="0" dirty="0" smtClean="0"/>
              <a:t> redacción de políticas es muy</a:t>
            </a:r>
            <a:r>
              <a:rPr lang="es-ES" sz="1400" baseline="0" noProof="0" dirty="0" smtClean="0"/>
              <a:t> distinta a la redacción </a:t>
            </a:r>
            <a:r>
              <a:rPr lang="es-ES" sz="1400" noProof="0" dirty="0" smtClean="0"/>
              <a:t>académica y exige que hagas un cambio mental  sobre tu estilo de redacción en un</a:t>
            </a:r>
            <a:r>
              <a:rPr lang="es-ES" sz="1400" baseline="0" noProof="0" dirty="0" smtClean="0"/>
              <a:t> entorno académico.  </a:t>
            </a:r>
          </a:p>
          <a:p>
            <a:pPr eaLnBrk="1" hangingPunct="1"/>
            <a:r>
              <a:rPr lang="es-ES" sz="1400" noProof="0" dirty="0" smtClean="0"/>
              <a:t>Leer las viñetas</a:t>
            </a:r>
          </a:p>
          <a:p>
            <a:pPr eaLnBrk="1" hangingPunct="1"/>
            <a:endParaRPr lang="es-ES" sz="1400" noProof="0" dirty="0" smtClean="0"/>
          </a:p>
          <a:p>
            <a:pPr eaLnBrk="1" hangingPunct="1"/>
            <a:endParaRPr lang="es-ES" sz="1400" noProof="0" dirty="0" smtClean="0"/>
          </a:p>
          <a:p>
            <a:pPr eaLnBrk="1" hangingPunct="1"/>
            <a:endParaRPr lang="es-ES" sz="1400" noProof="0" dirty="0"/>
          </a:p>
        </p:txBody>
      </p:sp>
    </p:spTree>
    <p:extLst>
      <p:ext uri="{BB962C8B-B14F-4D97-AF65-F5344CB8AC3E}">
        <p14:creationId xmlns:p14="http://schemas.microsoft.com/office/powerpoint/2010/main" val="4083835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E45718A8-D1E1-48D4-823A-C67C6F7E8AEC}" type="slidenum">
              <a:rPr lang="fr-FR" sz="1200" smtClean="0"/>
              <a:pPr/>
              <a:t>3</a:t>
            </a:fld>
            <a:endParaRPr lang="fr-FR" sz="1200" dirty="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noProof="0" dirty="0" smtClean="0"/>
              <a:t>Se</a:t>
            </a:r>
            <a:r>
              <a:rPr lang="es-ES" sz="1400" baseline="0" noProof="0" dirty="0" smtClean="0"/>
              <a:t> trata de una cita de un estudio antiguo, pero aún válida</a:t>
            </a:r>
            <a:r>
              <a:rPr lang="es-ES" sz="1400" noProof="0" dirty="0" smtClean="0"/>
              <a:t>. </a:t>
            </a:r>
          </a:p>
          <a:p>
            <a:pPr eaLnBrk="1" hangingPunct="1"/>
            <a:endParaRPr lang="es-ES" sz="1400" noProof="0" dirty="0" smtClean="0"/>
          </a:p>
          <a:p>
            <a:pPr eaLnBrk="1" hangingPunct="1"/>
            <a:r>
              <a:rPr lang="es-ES" sz="1400" noProof="0" dirty="0" smtClean="0"/>
              <a:t>Los investigadores o expertos</a:t>
            </a:r>
            <a:r>
              <a:rPr lang="es-ES" sz="1400" baseline="0" noProof="0" dirty="0" smtClean="0"/>
              <a:t> técnicos y los formuladores de políticas </a:t>
            </a:r>
            <a:r>
              <a:rPr lang="es-ES" sz="1400" i="1" noProof="0" dirty="0" smtClean="0"/>
              <a:t>no</a:t>
            </a:r>
            <a:r>
              <a:rPr lang="es-ES" sz="1400" noProof="0" dirty="0" smtClean="0"/>
              <a:t> hablan</a:t>
            </a:r>
            <a:r>
              <a:rPr lang="es-ES" sz="1400" baseline="0" noProof="0" dirty="0" smtClean="0"/>
              <a:t> el mismo idioma.</a:t>
            </a:r>
            <a:endParaRPr lang="es-ES" sz="1400" noProof="0" dirty="0" smtClean="0"/>
          </a:p>
          <a:p>
            <a:pPr eaLnBrk="1" hangingPunct="1"/>
            <a:r>
              <a:rPr lang="es-ES" sz="1400" noProof="0" dirty="0" smtClean="0"/>
              <a:t>Al final, ustedes en</a:t>
            </a:r>
            <a:r>
              <a:rPr lang="es-ES" sz="1400" baseline="0" noProof="0" dirty="0" smtClean="0"/>
              <a:t> calidad de científicos sociales, especialistas en salud pública y expertos en la materia, con la responsabilidad y obligación de tomar la iniciativa, de comunicar los hallazgos de sus investigaciones </a:t>
            </a:r>
            <a:r>
              <a:rPr lang="es-ES" sz="1400" noProof="0" dirty="0" smtClean="0"/>
              <a:t>a los formuladores de políticas en un formato que </a:t>
            </a:r>
            <a:r>
              <a:rPr lang="es-ES" sz="1400" i="1" noProof="0" dirty="0" smtClean="0"/>
              <a:t>ellos </a:t>
            </a:r>
            <a:r>
              <a:rPr lang="es-ES" sz="1400" i="0" noProof="0" dirty="0" smtClean="0"/>
              <a:t>puedan</a:t>
            </a:r>
            <a:r>
              <a:rPr lang="es-ES" sz="1400" i="0" baseline="0" noProof="0" dirty="0" smtClean="0"/>
              <a:t> comprender y utilizar para influir y cambiar las políticas. </a:t>
            </a:r>
            <a:endParaRPr lang="es-ES" sz="1400" noProof="0" dirty="0"/>
          </a:p>
        </p:txBody>
      </p:sp>
    </p:spTree>
    <p:extLst>
      <p:ext uri="{BB962C8B-B14F-4D97-AF65-F5344CB8AC3E}">
        <p14:creationId xmlns:p14="http://schemas.microsoft.com/office/powerpoint/2010/main" val="3008349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2EC6472B-FE19-414C-8CAA-59F37D5F82FC}" type="slidenum">
              <a:rPr lang="fr-FR" sz="1200" smtClean="0"/>
              <a:pPr/>
              <a:t>4</a:t>
            </a:fld>
            <a:endParaRPr lang="fr-FR" sz="1200" dirty="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noProof="0" dirty="0" smtClean="0"/>
              <a:t>Es verdad</a:t>
            </a:r>
            <a:r>
              <a:rPr lang="es-ES" sz="1400" baseline="0" noProof="0" dirty="0" smtClean="0"/>
              <a:t> que una información mal traducida no se utiliza del todo.  Gran parte de las investigaciones de disertación útiles nunca alcanzan el impacto de políticas que deberían ejercer. </a:t>
            </a:r>
            <a:endParaRPr lang="es-ES" sz="1400" noProof="0" dirty="0" smtClean="0"/>
          </a:p>
          <a:p>
            <a:pPr eaLnBrk="1" hangingPunct="1"/>
            <a:endParaRPr lang="es-ES" sz="1400" noProof="0" dirty="0" smtClean="0"/>
          </a:p>
          <a:p>
            <a:pPr eaLnBrk="1" hangingPunct="1"/>
            <a:r>
              <a:rPr lang="es-ES" sz="1400" noProof="0" dirty="0" smtClean="0"/>
              <a:t>Uno puede aprender cómo convertir la investigación en un</a:t>
            </a:r>
            <a:r>
              <a:rPr lang="es-ES" sz="1400" baseline="0" noProof="0" dirty="0" smtClean="0"/>
              <a:t> instrumento de comunicación de políticas.  </a:t>
            </a:r>
            <a:endParaRPr lang="es-ES" sz="1400" noProof="0" dirty="0" smtClean="0"/>
          </a:p>
          <a:p>
            <a:pPr eaLnBrk="1" hangingPunct="1"/>
            <a:endParaRPr lang="es-ES" sz="1400" noProof="0" dirty="0" smtClean="0"/>
          </a:p>
          <a:p>
            <a:pPr eaLnBrk="1" hangingPunct="1"/>
            <a:r>
              <a:rPr lang="es-ES" sz="1400" noProof="0" dirty="0" smtClean="0"/>
              <a:t>Los formuladores de políticas y cada vez más el público en general se ven atiborrados con</a:t>
            </a:r>
            <a:r>
              <a:rPr lang="es-ES" sz="1400" baseline="0" noProof="0" dirty="0" smtClean="0"/>
              <a:t> exceso de</a:t>
            </a:r>
            <a:r>
              <a:rPr lang="es-ES" sz="1400" noProof="0" dirty="0" smtClean="0"/>
              <a:t> información. No leerán tus artículos de </a:t>
            </a:r>
            <a:r>
              <a:rPr lang="es-ES" sz="1400" noProof="0" dirty="0" smtClean="0"/>
              <a:t>revistas académicas, </a:t>
            </a:r>
            <a:r>
              <a:rPr lang="es-ES" sz="1400" noProof="0" dirty="0" smtClean="0"/>
              <a:t>mucho menos </a:t>
            </a:r>
            <a:r>
              <a:rPr lang="es-ES" sz="1400" noProof="0" dirty="0" smtClean="0"/>
              <a:t>tu disertación. </a:t>
            </a:r>
            <a:endParaRPr lang="es-ES" sz="1400" noProof="0" dirty="0" smtClean="0"/>
          </a:p>
          <a:p>
            <a:pPr eaLnBrk="1" hangingPunct="1"/>
            <a:endParaRPr lang="es-ES" sz="1400" noProof="0" dirty="0" smtClean="0"/>
          </a:p>
          <a:p>
            <a:pPr eaLnBrk="1" hangingPunct="1"/>
            <a:r>
              <a:rPr lang="es-ES" sz="1400" noProof="0" dirty="0" smtClean="0"/>
              <a:t>Los estudios sobre lo que quieren los formuladores</a:t>
            </a:r>
            <a:r>
              <a:rPr lang="es-ES" sz="1400" baseline="0" noProof="0" dirty="0" smtClean="0"/>
              <a:t> indican con consistencia que prefieren </a:t>
            </a:r>
            <a:r>
              <a:rPr lang="es-ES" sz="1400" baseline="0" noProof="0" dirty="0" smtClean="0"/>
              <a:t>que la </a:t>
            </a:r>
            <a:r>
              <a:rPr lang="es-ES" sz="1400" baseline="0" noProof="0" dirty="0" smtClean="0"/>
              <a:t>información </a:t>
            </a:r>
            <a:r>
              <a:rPr lang="es-ES" sz="1400" baseline="0" noProof="0" dirty="0" smtClean="0"/>
              <a:t>sea</a:t>
            </a:r>
            <a:r>
              <a:rPr lang="es-ES" sz="1400" baseline="0" noProof="0" dirty="0" smtClean="0"/>
              <a:t>: [leer las cuatro viñetas finales].</a:t>
            </a:r>
            <a:endParaRPr lang="es-ES" sz="1400" noProof="0" dirty="0" smtClean="0"/>
          </a:p>
          <a:p>
            <a:pPr eaLnBrk="1" hangingPunct="1"/>
            <a:endParaRPr lang="es-ES" sz="1400" noProof="0" dirty="0" smtClean="0"/>
          </a:p>
          <a:p>
            <a:pPr eaLnBrk="1" hangingPunct="1"/>
            <a:endParaRPr lang="es-ES" sz="1400" noProof="0" dirty="0"/>
          </a:p>
        </p:txBody>
      </p:sp>
    </p:spTree>
    <p:extLst>
      <p:ext uri="{BB962C8B-B14F-4D97-AF65-F5344CB8AC3E}">
        <p14:creationId xmlns:p14="http://schemas.microsoft.com/office/powerpoint/2010/main" val="2468553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F1331BF0-3DF4-4F75-BFE1-84B370A7B01F}" type="slidenum">
              <a:rPr lang="fr-FR" sz="1200" smtClean="0"/>
              <a:pPr/>
              <a:t>5</a:t>
            </a:fld>
            <a:endParaRPr lang="fr-FR" sz="1200" dirty="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noProof="0" dirty="0" smtClean="0"/>
              <a:t>Si has realizado investigaciones importantes para los formuladores de políticas o para el público, </a:t>
            </a:r>
            <a:r>
              <a:rPr lang="es-ES" sz="1400" noProof="0" dirty="0" smtClean="0"/>
              <a:t>debes </a:t>
            </a:r>
            <a:r>
              <a:rPr lang="es-ES" sz="1400" noProof="0" dirty="0" smtClean="0"/>
              <a:t>pensar qué quieres transmitir y a qué tipo de audiencia.</a:t>
            </a:r>
          </a:p>
          <a:p>
            <a:pPr eaLnBrk="1" hangingPunct="1"/>
            <a:endParaRPr lang="es-ES" sz="1400" noProof="0" dirty="0" smtClean="0"/>
          </a:p>
          <a:p>
            <a:pPr eaLnBrk="1" hangingPunct="1"/>
            <a:r>
              <a:rPr lang="es-ES" sz="1400" noProof="0" dirty="0" smtClean="0"/>
              <a:t>Estos pasos deben ser similares a algunas de las cosas que tú aprendiste</a:t>
            </a:r>
            <a:r>
              <a:rPr lang="es-ES" sz="1400" baseline="0" noProof="0" dirty="0" smtClean="0"/>
              <a:t> </a:t>
            </a:r>
            <a:r>
              <a:rPr lang="es-ES" sz="1400" noProof="0" dirty="0" smtClean="0"/>
              <a:t>en las sesiones de Comunicación Estratégica. Para redactar con efectividad, DEBES completar los pasos 1-3.</a:t>
            </a:r>
          </a:p>
          <a:p>
            <a:pPr eaLnBrk="1" hangingPunct="1"/>
            <a:endParaRPr lang="es-ES" sz="1400" noProof="0" dirty="0" smtClean="0"/>
          </a:p>
          <a:p>
            <a:pPr eaLnBrk="1" hangingPunct="1"/>
            <a:r>
              <a:rPr lang="es-ES" sz="1400" noProof="0" dirty="0" smtClean="0"/>
              <a:t>Las dos últimas viñetas son parte esencial</a:t>
            </a:r>
            <a:r>
              <a:rPr lang="es-ES" sz="1400" baseline="0" noProof="0" dirty="0" smtClean="0"/>
              <a:t> </a:t>
            </a:r>
            <a:r>
              <a:rPr lang="es-ES" sz="1400" noProof="0" dirty="0" smtClean="0"/>
              <a:t>del proceso: no podrás incluir TODA la información que deseas. Por lo tanto, el proceso de reducir la información y seleccionar </a:t>
            </a:r>
            <a:r>
              <a:rPr lang="es-ES" sz="1400" noProof="0" dirty="0" smtClean="0"/>
              <a:t>sólo </a:t>
            </a:r>
            <a:r>
              <a:rPr lang="es-ES" sz="1400" noProof="0" dirty="0" smtClean="0"/>
              <a:t>lo que necesitas se da desde el principio y probablemente continuará hasta </a:t>
            </a:r>
            <a:r>
              <a:rPr lang="es-ES" sz="1400" noProof="0" dirty="0" smtClean="0"/>
              <a:t>tu </a:t>
            </a:r>
            <a:r>
              <a:rPr lang="es-ES" sz="1400" noProof="0" dirty="0" smtClean="0"/>
              <a:t>borrador final. </a:t>
            </a:r>
          </a:p>
          <a:p>
            <a:pPr eaLnBrk="1" hangingPunct="1"/>
            <a:endParaRPr lang="es-ES" sz="1400" noProof="0" dirty="0" smtClean="0"/>
          </a:p>
          <a:p>
            <a:pPr eaLnBrk="1" hangingPunct="1"/>
            <a:r>
              <a:rPr lang="es-ES" sz="1400" noProof="0" dirty="0" smtClean="0"/>
              <a:t>En PRB, seguimos estas estrategias. Después de que bosquejamos un borrador, lo compartimos con donantes, expertos y otros actores claves y obtenemos su visto bueno antes </a:t>
            </a:r>
            <a:r>
              <a:rPr lang="es-ES" sz="1400" noProof="0" dirty="0" smtClean="0"/>
              <a:t>de proceder. </a:t>
            </a:r>
            <a:endParaRPr lang="es-ES" sz="1400" noProof="0" dirty="0"/>
          </a:p>
        </p:txBody>
      </p:sp>
    </p:spTree>
    <p:extLst>
      <p:ext uri="{BB962C8B-B14F-4D97-AF65-F5344CB8AC3E}">
        <p14:creationId xmlns:p14="http://schemas.microsoft.com/office/powerpoint/2010/main" val="1817851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6E0B0285-EF3A-4266-8A9B-B5710819EC1F}" type="slidenum">
              <a:rPr lang="fr-FR" sz="1200" smtClean="0"/>
              <a:pPr/>
              <a:t>6</a:t>
            </a:fld>
            <a:endParaRPr lang="fr-FR" sz="1200" dirty="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685800" y="4191000"/>
            <a:ext cx="5486400" cy="4648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spcAft>
                <a:spcPts val="1200"/>
              </a:spcAft>
            </a:pPr>
            <a:r>
              <a:rPr lang="es-ES" sz="1400" noProof="0" dirty="0" smtClean="0"/>
              <a:t>Usar lenguaje no técnico. </a:t>
            </a:r>
            <a:r>
              <a:rPr lang="es-ES" sz="1400" noProof="0" dirty="0" smtClean="0"/>
              <a:t>Hay que suponer</a:t>
            </a:r>
            <a:r>
              <a:rPr lang="es-ES" sz="1400" baseline="0" noProof="0" dirty="0" smtClean="0"/>
              <a:t> </a:t>
            </a:r>
            <a:r>
              <a:rPr lang="es-ES" sz="1400" noProof="0" dirty="0" smtClean="0"/>
              <a:t>que </a:t>
            </a:r>
            <a:r>
              <a:rPr lang="es-ES" sz="1400" noProof="0" dirty="0" smtClean="0"/>
              <a:t>estás explicando tus hallazgos a un profesional que no trabaja en tu campo. Si necesitas utilizar términos especializados para transmitir la información, </a:t>
            </a:r>
            <a:r>
              <a:rPr lang="es-ES" sz="1400" noProof="0" dirty="0" smtClean="0"/>
              <a:t>asegúrate </a:t>
            </a:r>
            <a:r>
              <a:rPr lang="es-ES" sz="1400" noProof="0" dirty="0" smtClean="0"/>
              <a:t>de definirlos la primera vez que aparecen en el texto.</a:t>
            </a:r>
          </a:p>
          <a:p>
            <a:pPr eaLnBrk="1" hangingPunct="1">
              <a:lnSpc>
                <a:spcPct val="90000"/>
              </a:lnSpc>
              <a:spcBef>
                <a:spcPct val="0"/>
              </a:spcBef>
              <a:spcAft>
                <a:spcPts val="1200"/>
              </a:spcAft>
            </a:pPr>
            <a:endParaRPr lang="es-ES" sz="1400" noProof="0" dirty="0" smtClean="0"/>
          </a:p>
          <a:p>
            <a:pPr eaLnBrk="1" hangingPunct="1">
              <a:lnSpc>
                <a:spcPct val="90000"/>
              </a:lnSpc>
              <a:spcBef>
                <a:spcPct val="0"/>
              </a:spcBef>
              <a:spcAft>
                <a:spcPts val="1200"/>
              </a:spcAft>
            </a:pPr>
            <a:r>
              <a:rPr lang="es-ES" sz="1400" noProof="0" dirty="0" smtClean="0"/>
              <a:t>Intentar escribir en un estilo conversacional, como si fuera un artículo periodístico. Evitar la voz pasiva (oraciones que carecen de un sujeto o agente) y lenguaje abstracto. En el caso de los formuladores de políticas, tú deseas que la información sea lo más concreta posible. [</a:t>
            </a:r>
            <a:r>
              <a:rPr lang="es-ES" sz="1400" noProof="0" dirty="0" smtClean="0"/>
              <a:t>en el </a:t>
            </a:r>
            <a:r>
              <a:rPr lang="es-ES" sz="1400" noProof="0" dirty="0" smtClean="0"/>
              <a:t>caso correspondiente, consultar la sesión de redacción conversacional y los ejercicios de redacción que completará el grupo].</a:t>
            </a:r>
          </a:p>
          <a:p>
            <a:pPr eaLnBrk="1" hangingPunct="1">
              <a:lnSpc>
                <a:spcPct val="90000"/>
              </a:lnSpc>
              <a:spcBef>
                <a:spcPct val="0"/>
              </a:spcBef>
              <a:spcAft>
                <a:spcPts val="1200"/>
              </a:spcAft>
            </a:pPr>
            <a:endParaRPr lang="es-ES" sz="1400" noProof="0" dirty="0" smtClean="0"/>
          </a:p>
          <a:p>
            <a:pPr eaLnBrk="1" hangingPunct="1">
              <a:lnSpc>
                <a:spcPct val="90000"/>
              </a:lnSpc>
              <a:spcBef>
                <a:spcPct val="0"/>
              </a:spcBef>
              <a:spcAft>
                <a:spcPts val="1200"/>
              </a:spcAft>
            </a:pPr>
            <a:r>
              <a:rPr lang="es-ES" sz="1400" noProof="0" dirty="0" smtClean="0"/>
              <a:t>Usar subtítulos y texto con viñetas para dividir la información y permitir una exploración visual rápida. Un lector ocupado </a:t>
            </a:r>
            <a:r>
              <a:rPr lang="es-ES" sz="1400" noProof="0" dirty="0" smtClean="0"/>
              <a:t>debería poder </a:t>
            </a:r>
            <a:r>
              <a:rPr lang="es-ES" sz="1400" noProof="0" dirty="0" smtClean="0"/>
              <a:t>echar un vistazo rápido al resumen</a:t>
            </a:r>
            <a:r>
              <a:rPr lang="es-ES" sz="1400" baseline="0" noProof="0" dirty="0" smtClean="0"/>
              <a:t> </a:t>
            </a:r>
            <a:r>
              <a:rPr lang="es-ES" sz="1400" noProof="0" dirty="0" smtClean="0"/>
              <a:t>para detectar lo que le interesa. Además, </a:t>
            </a:r>
            <a:r>
              <a:rPr lang="es-ES" sz="1400" noProof="0" dirty="0" smtClean="0"/>
              <a:t>utiliza </a:t>
            </a:r>
            <a:r>
              <a:rPr lang="es-ES" sz="1400" noProof="0" dirty="0" smtClean="0"/>
              <a:t>los subtítulos para transmitir parte de tu mensaje. En lugar de "Hallazgos sobre el matrimonio infantil", intentar "El matrimonio infantil </a:t>
            </a:r>
            <a:r>
              <a:rPr lang="es-ES" sz="1400" noProof="0" dirty="0" smtClean="0"/>
              <a:t>no</a:t>
            </a:r>
            <a:r>
              <a:rPr lang="es-ES" sz="1400" baseline="0" noProof="0" dirty="0" smtClean="0"/>
              <a:t> disminuye</a:t>
            </a:r>
            <a:r>
              <a:rPr lang="es-ES" sz="1400" noProof="0" dirty="0" smtClean="0"/>
              <a:t>".</a:t>
            </a:r>
            <a:endParaRPr lang="es-ES" sz="1400" noProof="0" dirty="0" smtClean="0"/>
          </a:p>
          <a:p>
            <a:pPr eaLnBrk="1" hangingPunct="1">
              <a:lnSpc>
                <a:spcPct val="90000"/>
              </a:lnSpc>
              <a:spcBef>
                <a:spcPct val="0"/>
              </a:spcBef>
              <a:spcAft>
                <a:spcPts val="1200"/>
              </a:spcAft>
            </a:pPr>
            <a:endParaRPr lang="es-ES" sz="1400" noProof="0" dirty="0" smtClean="0"/>
          </a:p>
          <a:p>
            <a:pPr eaLnBrk="1" hangingPunct="1">
              <a:lnSpc>
                <a:spcPct val="90000"/>
              </a:lnSpc>
              <a:spcBef>
                <a:spcPct val="0"/>
              </a:spcBef>
              <a:spcAft>
                <a:spcPts val="1200"/>
              </a:spcAft>
            </a:pPr>
            <a:r>
              <a:rPr lang="es-ES" sz="1400" noProof="0" dirty="0" smtClean="0"/>
              <a:t>Indicar el significado de acrónimos/siglas la primera vez y de</a:t>
            </a:r>
            <a:r>
              <a:rPr lang="es-ES" sz="1400" baseline="0" noProof="0" dirty="0" smtClean="0"/>
              <a:t> ahí en adelante utilizar su forma abreviada </a:t>
            </a:r>
            <a:r>
              <a:rPr lang="es-ES" sz="1400" noProof="0" dirty="0" smtClean="0"/>
              <a:t>(excepción: el VIH / SIDA no necesita ser explicado). Tratar de evitar el exceso de acrónimos, al punto que el lector no pueda recordarlos.</a:t>
            </a:r>
          </a:p>
          <a:p>
            <a:pPr eaLnBrk="1" hangingPunct="1">
              <a:lnSpc>
                <a:spcPct val="90000"/>
              </a:lnSpc>
              <a:spcBef>
                <a:spcPct val="0"/>
              </a:spcBef>
              <a:spcAft>
                <a:spcPts val="1200"/>
              </a:spcAft>
            </a:pPr>
            <a:endParaRPr lang="es-ES" sz="1400" noProof="0" dirty="0" smtClean="0"/>
          </a:p>
          <a:p>
            <a:pPr eaLnBrk="1" hangingPunct="1">
              <a:lnSpc>
                <a:spcPct val="90000"/>
              </a:lnSpc>
              <a:spcBef>
                <a:spcPct val="0"/>
              </a:spcBef>
              <a:spcAft>
                <a:spcPts val="1200"/>
              </a:spcAft>
            </a:pPr>
            <a:r>
              <a:rPr lang="es-ES" sz="1400" noProof="0" dirty="0" smtClean="0"/>
              <a:t>Siempre debes hacer referencia a las fuentes de datos, como lo harías en un documento de investigación. Insertar citas como notas numeradas al final del texto, de modo que su lista de referencias bibliográficas aparezca al final del documento y no interrumpa el flujo de la lectura.</a:t>
            </a:r>
          </a:p>
        </p:txBody>
      </p:sp>
    </p:spTree>
    <p:extLst>
      <p:ext uri="{BB962C8B-B14F-4D97-AF65-F5344CB8AC3E}">
        <p14:creationId xmlns:p14="http://schemas.microsoft.com/office/powerpoint/2010/main" val="848104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3DFEDEB3-AB6A-433E-A59C-11401212B705}" type="slidenum">
              <a:rPr lang="fr-FR" sz="1200" smtClean="0"/>
              <a:pPr/>
              <a:t>7</a:t>
            </a:fld>
            <a:endParaRPr lang="fr-FR" sz="1200" dirty="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dirty="0" smtClean="0"/>
              <a:t>Los encabezados como “Antecedentes" y “Hallazgos" son aburridos. Después de haber redactado</a:t>
            </a:r>
            <a:r>
              <a:rPr lang="es-ES" sz="1400" baseline="0" dirty="0" smtClean="0"/>
              <a:t> </a:t>
            </a:r>
            <a:r>
              <a:rPr lang="es-ES" sz="1400" dirty="0" smtClean="0"/>
              <a:t>un borrador, puedes crear nuevos encabezados y subtítulos para reemplazarlos en el bosquejo original, haciendo énfasis en los puntos principales de cada sección.</a:t>
            </a:r>
          </a:p>
          <a:p>
            <a:pPr eaLnBrk="1" hangingPunct="1"/>
            <a:endParaRPr lang="es-ES" sz="1400" dirty="0" smtClean="0"/>
          </a:p>
          <a:p>
            <a:pPr eaLnBrk="1" hangingPunct="1"/>
            <a:r>
              <a:rPr lang="es-ES" sz="1400" dirty="0" smtClean="0"/>
              <a:t>Los lectores ocupados tienden a NO leer documentos de punta a punta; se saltan párrafos</a:t>
            </a:r>
            <a:r>
              <a:rPr lang="es-ES" sz="1400" baseline="0" dirty="0" smtClean="0"/>
              <a:t> para leer </a:t>
            </a:r>
            <a:r>
              <a:rPr lang="es-ES" sz="1400" dirty="0" smtClean="0"/>
              <a:t>los fragmentos de mayor interés o relevancia. Los subtítulos descriptivos les ayudan a encontrar las partes </a:t>
            </a:r>
            <a:r>
              <a:rPr lang="es-ES" sz="1400" dirty="0" smtClean="0"/>
              <a:t>interesantes. </a:t>
            </a:r>
            <a:r>
              <a:rPr lang="es-ES" sz="1400" dirty="0" smtClean="0"/>
              <a:t>Si logras que comiencen a leer, incluso aunque sea en la parte modular de</a:t>
            </a:r>
            <a:r>
              <a:rPr lang="es-ES" sz="1400" baseline="0" dirty="0" smtClean="0"/>
              <a:t> tu </a:t>
            </a:r>
            <a:r>
              <a:rPr lang="es-ES" sz="1400" dirty="0" smtClean="0"/>
              <a:t>resumen, es posible que continúen hasta el final. Este hecho es particularmente cierto en </a:t>
            </a:r>
            <a:r>
              <a:rPr lang="es-ES" sz="1400" dirty="0" smtClean="0"/>
              <a:t>textos para el Internet, </a:t>
            </a:r>
            <a:r>
              <a:rPr lang="es-ES" sz="1400" dirty="0" smtClean="0"/>
              <a:t>donde los expertos estiman que el espectador promedio no lee más del 25% del contenido de la página. Un encabezado descriptivo los ayudará a decidir qué partes leer </a:t>
            </a:r>
            <a:r>
              <a:rPr lang="es-ES" sz="1400" dirty="0" smtClean="0"/>
              <a:t>y</a:t>
            </a:r>
            <a:r>
              <a:rPr lang="es-ES" sz="1400" baseline="0" dirty="0" smtClean="0"/>
              <a:t> a</a:t>
            </a:r>
            <a:r>
              <a:rPr lang="es-ES" sz="1400" dirty="0" smtClean="0"/>
              <a:t> </a:t>
            </a:r>
            <a:r>
              <a:rPr lang="es-ES" sz="1400" dirty="0" smtClean="0"/>
              <a:t>incentivarlos a seguir leyendo.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400"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s-ES" sz="1400" baseline="0" dirty="0" smtClean="0"/>
              <a:t>Por ejemplo, un informe sobre el matrimonio infantil podría titularse: "El matrimonio infantil, un problema mundial" en lugar de “Antecedentes". Un escrito sobre la violencia doméstica podría tener el título "Mujeres menos privilegiadas corren mayores riesgos" en lugar de “Hallazgos".</a:t>
            </a:r>
          </a:p>
        </p:txBody>
      </p:sp>
    </p:spTree>
    <p:extLst>
      <p:ext uri="{BB962C8B-B14F-4D97-AF65-F5344CB8AC3E}">
        <p14:creationId xmlns:p14="http://schemas.microsoft.com/office/powerpoint/2010/main" val="799206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34BBF638-0FCC-4BCD-98C2-C2E515F87BB3}" type="slidenum">
              <a:rPr lang="fr-FR" sz="1200" smtClean="0"/>
              <a:pPr/>
              <a:t>8</a:t>
            </a:fld>
            <a:endParaRPr lang="fr-FR" sz="1200" dirty="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baseline="0" dirty="0" smtClean="0"/>
              <a:t>Nos gusta incluir imágenes en todos nuestros productos escritos. Si compartes datos cuantitativos en tu escrito, generalmente querrás incluir un gráfico o una tabla. Si compartes datos cualitativos o, por alguna razón, el contenido no se presta bien a un gráfico, al menos podrías intentar incluir una fotografía o mapa para darle un contexto al contenido </a:t>
            </a:r>
            <a:r>
              <a:rPr lang="es-ES" sz="1400" baseline="0" noProof="0" dirty="0" smtClean="0"/>
              <a:t>escrito.</a:t>
            </a:r>
            <a:endParaRPr lang="es-ES" sz="1400" noProof="0" dirty="0" smtClean="0"/>
          </a:p>
          <a:p>
            <a:pPr eaLnBrk="1" hangingPunct="1"/>
            <a:endParaRPr lang="es-ES" sz="1400" noProof="0" dirty="0" smtClean="0"/>
          </a:p>
          <a:p>
            <a:pPr eaLnBrk="1" hangingPunct="1"/>
            <a:r>
              <a:rPr lang="es-ES" sz="1400" noProof="0" dirty="0" smtClean="0"/>
              <a:t>Los gráficos</a:t>
            </a:r>
            <a:r>
              <a:rPr lang="es-ES" sz="1400" baseline="0" noProof="0" dirty="0" smtClean="0"/>
              <a:t> son  en términos </a:t>
            </a:r>
            <a:r>
              <a:rPr lang="es-ES" sz="1400" noProof="0" dirty="0" smtClean="0"/>
              <a:t>visuales mejores que las tablas, pero no siempre son factible incluirlos. </a:t>
            </a:r>
            <a:r>
              <a:rPr lang="es-ES" sz="1400" baseline="0" noProof="0" dirty="0" smtClean="0"/>
              <a:t> Las </a:t>
            </a:r>
            <a:r>
              <a:rPr lang="es-ES" sz="1400" noProof="0" dirty="0" smtClean="0"/>
              <a:t>tablas son útiles para resumir</a:t>
            </a:r>
            <a:r>
              <a:rPr lang="es-ES" sz="1400" baseline="0" noProof="0" dirty="0" smtClean="0"/>
              <a:t> datos y destacar diferencias claras que quizás pasarían inadvertidas en un párrafo</a:t>
            </a:r>
            <a:r>
              <a:rPr lang="es-ES" sz="1400" noProof="0" dirty="0" smtClean="0"/>
              <a:t>.</a:t>
            </a:r>
          </a:p>
          <a:p>
            <a:pPr eaLnBrk="1" hangingPunct="1"/>
            <a:endParaRPr lang="es-ES" sz="1400" noProof="0" dirty="0" smtClean="0"/>
          </a:p>
          <a:p>
            <a:pPr eaLnBrk="1" hangingPunct="1"/>
            <a:r>
              <a:rPr lang="es-ES" sz="1400" noProof="0" dirty="0" smtClean="0"/>
              <a:t>De forma similar a los subtítulos que utiliza para desglosar</a:t>
            </a:r>
            <a:r>
              <a:rPr lang="es-ES" sz="1400" baseline="0" noProof="0" dirty="0" smtClean="0"/>
              <a:t> </a:t>
            </a:r>
            <a:r>
              <a:rPr lang="es-ES" sz="1400" noProof="0" dirty="0" smtClean="0"/>
              <a:t>el texto, los títulos y los encabezados de los gráficos, ya sean fotos, ilustraciones o tablas, no deben ser técnicos y deben transmitir los hallazgos claves.</a:t>
            </a:r>
          </a:p>
          <a:p>
            <a:pPr eaLnBrk="1" hangingPunct="1"/>
            <a:endParaRPr lang="es-ES" sz="1400" noProof="0" dirty="0" smtClean="0"/>
          </a:p>
          <a:p>
            <a:pPr eaLnBrk="1" hangingPunct="1"/>
            <a:r>
              <a:rPr lang="es-ES" sz="1400" noProof="0" dirty="0" smtClean="0"/>
              <a:t>Y no importa de qué se trate, SIEMPRE incluya un título que describa la imagen o transmita parte de tu mensaje.</a:t>
            </a:r>
          </a:p>
        </p:txBody>
      </p:sp>
    </p:spTree>
    <p:extLst>
      <p:ext uri="{BB962C8B-B14F-4D97-AF65-F5344CB8AC3E}">
        <p14:creationId xmlns:p14="http://schemas.microsoft.com/office/powerpoint/2010/main" val="102313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fld id="{07E0E366-C3EF-47B9-925C-DD921B39A6F0}" type="slidenum">
              <a:rPr lang="fr-FR" sz="1200" smtClean="0"/>
              <a:pPr/>
              <a:t>9</a:t>
            </a:fld>
            <a:endParaRPr lang="fr-FR" sz="1200" dirty="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s-ES" sz="1400" noProof="0" dirty="0" smtClean="0"/>
              <a:t>Al escribir para las audiencias de políticas, tú tienes la oportunidad de establecer el rumbo de la discusión y de la toma de decisiones, pero al mismo tiempo, tienes la obligación de no tergiversar los hechos, al seleccionar </a:t>
            </a:r>
            <a:r>
              <a:rPr lang="es-ES" sz="1400" noProof="0" dirty="0" smtClean="0"/>
              <a:t>sólo </a:t>
            </a:r>
            <a:r>
              <a:rPr lang="es-ES" sz="1400" noProof="0" dirty="0" smtClean="0"/>
              <a:t>los datos que respalden tus argumentos.</a:t>
            </a:r>
          </a:p>
          <a:p>
            <a:pPr eaLnBrk="1" hangingPunct="1"/>
            <a:endParaRPr lang="es-ES" sz="1400" noProof="0" dirty="0" smtClean="0"/>
          </a:p>
          <a:p>
            <a:pPr eaLnBrk="1" hangingPunct="1"/>
            <a:r>
              <a:rPr lang="es-ES" sz="1400" noProof="0" dirty="0" smtClean="0"/>
              <a:t>Simplifica lo más que puedas, conservando al mismo tiempo imparcialidad y precisión.</a:t>
            </a:r>
          </a:p>
          <a:p>
            <a:pPr eaLnBrk="1" hangingPunct="1"/>
            <a:r>
              <a:rPr lang="es-ES" sz="1400" noProof="0" dirty="0" smtClean="0"/>
              <a:t> </a:t>
            </a:r>
            <a:endParaRPr lang="es-ES" sz="1400" noProof="0" dirty="0"/>
          </a:p>
        </p:txBody>
      </p:sp>
    </p:spTree>
    <p:extLst>
      <p:ext uri="{BB962C8B-B14F-4D97-AF65-F5344CB8AC3E}">
        <p14:creationId xmlns:p14="http://schemas.microsoft.com/office/powerpoint/2010/main" val="538863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 Id="rId3" Type="http://schemas.openxmlformats.org/officeDocument/2006/relationships/image" Target="../media/image2.w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 Id="rId3"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 Id="rId3"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eg"/><Relationship Id="rId3" Type="http://schemas.openxmlformats.org/officeDocument/2006/relationships/image" Target="../media/image13.png"/></Relationships>
</file>

<file path=ppt/slideLayouts/_rels/slideLayout23.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1.xml"/><Relationship Id="rId3" Type="http://schemas.openxmlformats.org/officeDocument/2006/relationships/image" Target="../media/image2.wmf"/></Relationships>
</file>

<file path=ppt/slideLayouts/_rels/slideLayout24.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slideMaster" Target="../slideMasters/slideMaster1.xml"/><Relationship Id="rId3" Type="http://schemas.openxmlformats.org/officeDocument/2006/relationships/image" Target="../media/image15.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3"/>
          <a:srcRect/>
          <a:stretch>
            <a:fillRect/>
          </a:stretch>
        </p:blipFill>
        <p:spPr bwMode="auto">
          <a:xfrm>
            <a:off x="0" y="0"/>
            <a:ext cx="9148763" cy="6888163"/>
          </a:xfrm>
          <a:prstGeom prst="rect">
            <a:avLst/>
          </a:prstGeom>
          <a:noFill/>
          <a:ln w="9525">
            <a:noFill/>
            <a:miter lim="800000"/>
            <a:headEnd/>
            <a:tailEnd/>
          </a:ln>
        </p:spPr>
      </p:pic>
      <p:sp>
        <p:nvSpPr>
          <p:cNvPr id="77909" name="Rectangle 85"/>
          <p:cNvSpPr>
            <a:spLocks noGrp="1" noChangeArrowheads="1"/>
          </p:cNvSpPr>
          <p:nvPr>
            <p:ph type="ctrTitle" sz="quarter" hasCustomPrompt="1"/>
          </p:nvPr>
        </p:nvSpPr>
        <p:spPr>
          <a:xfrm>
            <a:off x="838200" y="3378422"/>
            <a:ext cx="6248400" cy="583978"/>
          </a:xfrm>
        </p:spPr>
        <p:txBody>
          <a:bodyPr anchor="b"/>
          <a:lstStyle>
            <a:lvl1pPr>
              <a:defRPr sz="4000" spc="300">
                <a:solidFill>
                  <a:schemeClr val="tx1"/>
                </a:solidFill>
              </a:defRPr>
            </a:lvl1pPr>
          </a:lstStyle>
          <a:p>
            <a:pPr lvl="0"/>
            <a:r>
              <a:rPr lang="en-US" noProof="0" dirty="0"/>
              <a:t>CLICK TO EDIT</a:t>
            </a:r>
          </a:p>
        </p:txBody>
      </p:sp>
      <p:sp>
        <p:nvSpPr>
          <p:cNvPr id="77910" name="Rectangle 86"/>
          <p:cNvSpPr>
            <a:spLocks noGrp="1" noChangeArrowheads="1"/>
          </p:cNvSpPr>
          <p:nvPr>
            <p:ph type="subTitle" sz="quarter" idx="1" hasCustomPrompt="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CLICK TO EDIT</a:t>
            </a:r>
          </a:p>
        </p:txBody>
      </p:sp>
      <p:sp>
        <p:nvSpPr>
          <p:cNvPr id="10" name="Rectangle 9"/>
          <p:cNvSpPr/>
          <p:nvPr userDrawn="1"/>
        </p:nvSpPr>
        <p:spPr>
          <a:xfrm>
            <a:off x="3962400" y="5996408"/>
            <a:ext cx="4428648" cy="307777"/>
          </a:xfrm>
          <a:prstGeom prst="rect">
            <a:avLst/>
          </a:prstGeom>
        </p:spPr>
        <p:txBody>
          <a:bodyPr wrap="none">
            <a:spAutoFit/>
          </a:bodyPr>
          <a:lstStyle/>
          <a:p>
            <a:r>
              <a:rPr lang="en-US" sz="1400" dirty="0">
                <a:solidFill>
                  <a:schemeClr val="accent1"/>
                </a:solidFill>
              </a:rPr>
              <a:t>POPULATION REFERENCE BUREAU | www.prb.org</a:t>
            </a:r>
          </a:p>
        </p:txBody>
      </p:sp>
      <p:sp>
        <p:nvSpPr>
          <p:cNvPr id="8" name="Text Placeholder 7"/>
          <p:cNvSpPr>
            <a:spLocks noGrp="1"/>
          </p:cNvSpPr>
          <p:nvPr>
            <p:ph type="body" sz="quarter" idx="10" hasCustomPrompt="1"/>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dirty="0"/>
              <a:t>PRESENTERS: Your Name</a:t>
            </a:r>
          </a:p>
        </p:txBody>
      </p:sp>
      <p:sp>
        <p:nvSpPr>
          <p:cNvPr id="9" name="Text Placeholder 7"/>
          <p:cNvSpPr>
            <a:spLocks noGrp="1"/>
          </p:cNvSpPr>
          <p:nvPr>
            <p:ph type="body" sz="quarter" idx="11" hasCustomPrompt="1"/>
          </p:nvPr>
        </p:nvSpPr>
        <p:spPr>
          <a:xfrm>
            <a:off x="838200" y="5996408"/>
            <a:ext cx="3048000" cy="371515"/>
          </a:xfrm>
        </p:spPr>
        <p:txBody>
          <a:bodyPr/>
          <a:lstStyle>
            <a:lvl1pPr marL="0" indent="0" algn="l">
              <a:buNone/>
              <a:defRPr sz="1600" b="1">
                <a:solidFill>
                  <a:srgbClr val="FFFFFF"/>
                </a:solidFill>
                <a:latin typeface="Arial" panose="020B0604020202020204" pitchFamily="34" charset="0"/>
                <a:cs typeface="Arial" panose="020B0604020202020204" pitchFamily="34" charset="0"/>
              </a:defRPr>
            </a:lvl1pPr>
          </a:lstStyle>
          <a:p>
            <a:pPr lvl="0"/>
            <a:r>
              <a:rPr lang="en-US" dirty="0"/>
              <a:t>Date</a:t>
            </a:r>
          </a:p>
        </p:txBody>
      </p:sp>
    </p:spTree>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386" r="3984"/>
          <a:stretch/>
        </p:blipFill>
        <p:spPr>
          <a:xfrm>
            <a:off x="0" y="0"/>
            <a:ext cx="9144000" cy="6878053"/>
          </a:xfrm>
          <a:prstGeom prst="rect">
            <a:avLst/>
          </a:prstGeom>
        </p:spPr>
      </p:pic>
      <p:sp>
        <p:nvSpPr>
          <p:cNvPr id="4" name="Rectangle 3"/>
          <p:cNvSpPr/>
          <p:nvPr userDrawn="1"/>
        </p:nvSpPr>
        <p:spPr bwMode="auto">
          <a:xfrm>
            <a:off x="-8021" y="-10029"/>
            <a:ext cx="9152021" cy="688808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2005"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401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0596"/>
          <a:stretch/>
        </p:blipFill>
        <p:spPr>
          <a:xfrm>
            <a:off x="-27709" y="0"/>
            <a:ext cx="9220200" cy="6876011"/>
          </a:xfrm>
          <a:prstGeom prst="rect">
            <a:avLst/>
          </a:prstGeom>
        </p:spPr>
      </p:pic>
      <p:sp>
        <p:nvSpPr>
          <p:cNvPr id="4" name="Rectangle 3"/>
          <p:cNvSpPr/>
          <p:nvPr userDrawn="1"/>
        </p:nvSpPr>
        <p:spPr bwMode="auto">
          <a:xfrm>
            <a:off x="-28035" y="-1"/>
            <a:ext cx="9220526" cy="687601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l="4622"/>
          <a:stretch/>
        </p:blipFill>
        <p:spPr>
          <a:xfrm>
            <a:off x="0" y="0"/>
            <a:ext cx="9144000" cy="6858000"/>
          </a:xfrm>
          <a:prstGeom prst="rect">
            <a:avLst/>
          </a:prstGeom>
        </p:spPr>
      </p:pic>
      <p:sp>
        <p:nvSpPr>
          <p:cNvPr id="4" name="Rectangle 3"/>
          <p:cNvSpPr/>
          <p:nvPr userDrawn="1"/>
        </p:nvSpPr>
        <p:spPr bwMode="auto">
          <a:xfrm>
            <a:off x="0" y="1"/>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666" r="4444"/>
          <a:stretch/>
        </p:blipFill>
        <p:spPr>
          <a:xfrm>
            <a:off x="0" y="0"/>
            <a:ext cx="9144000" cy="6858000"/>
          </a:xfrm>
          <a:prstGeom prst="rect">
            <a:avLst/>
          </a:prstGeom>
        </p:spPr>
      </p:pic>
      <p:sp>
        <p:nvSpPr>
          <p:cNvPr id="4" name="Rectangle 3"/>
          <p:cNvSpPr/>
          <p:nvPr userDrawn="1"/>
        </p:nvSpPr>
        <p:spPr bwMode="auto">
          <a:xfrm>
            <a:off x="0" y="-5862"/>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Rectangle 7"/>
          <p:cNvSpPr/>
          <p:nvPr userDrawn="1"/>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w Box Layout-2">
    <p:spTree>
      <p:nvGrpSpPr>
        <p:cNvPr id="1" name=""/>
        <p:cNvGrpSpPr/>
        <p:nvPr/>
      </p:nvGrpSpPr>
      <p:grpSpPr>
        <a:xfrm>
          <a:off x="0" y="0"/>
          <a:ext cx="0" cy="0"/>
          <a:chOff x="0" y="0"/>
          <a:chExt cx="0" cy="0"/>
        </a:xfrm>
      </p:grpSpPr>
      <p:sp>
        <p:nvSpPr>
          <p:cNvPr id="5" name="Picture Placeholder 4"/>
          <p:cNvSpPr>
            <a:spLocks noGrp="1"/>
          </p:cNvSpPr>
          <p:nvPr>
            <p:ph type="pic" sz="quarter" idx="15" hasCustomPrompt="1"/>
          </p:nvPr>
        </p:nvSpPr>
        <p:spPr>
          <a:xfrm>
            <a:off x="0" y="2931"/>
            <a:ext cx="9144000" cy="6858000"/>
          </a:xfrm>
        </p:spPr>
        <p:txBody>
          <a:bodyPr/>
          <a:lstStyle>
            <a:lvl1pPr marL="0" indent="0" algn="ctr">
              <a:buNone/>
              <a:defRPr/>
            </a:lvl1pPr>
          </a:lstStyle>
          <a:p>
            <a:r>
              <a:rPr lang="en-US" dirty="0"/>
              <a:t>(insert photo under gray box layer)</a:t>
            </a: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E96D1F"/>
                </a:solidFill>
              </a:defRPr>
            </a:lvl1pPr>
          </a:lstStyle>
          <a:p>
            <a:r>
              <a:rPr lang="en-US" dirty="0"/>
              <a:t>TITLE</a:t>
            </a:r>
          </a:p>
        </p:txBody>
      </p:sp>
      <p:sp>
        <p:nvSpPr>
          <p:cNvPr id="3" name="Content Placeholder 2"/>
          <p:cNvSpPr>
            <a:spLocks noGrp="1"/>
          </p:cNvSpPr>
          <p:nvPr>
            <p:ph idx="1"/>
          </p:nvPr>
        </p:nvSpPr>
        <p:spPr>
          <a:xfrm>
            <a:off x="1033463" y="1600200"/>
            <a:ext cx="7729537"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sp>
        <p:nvSpPr>
          <p:cNvPr id="9" name="Rectangle 8"/>
          <p:cNvSpPr/>
          <p:nvPr userDrawn="1"/>
        </p:nvSpPr>
        <p:spPr bwMode="auto">
          <a:xfrm flipV="1">
            <a:off x="128016" y="5056632"/>
            <a:ext cx="8874839" cy="1682496"/>
          </a:xfrm>
          <a:prstGeom prst="rect">
            <a:avLst/>
          </a:prstGeom>
          <a:solidFill>
            <a:srgbClr val="717073">
              <a:alpha val="82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estion Layout">
    <p:spTree>
      <p:nvGrpSpPr>
        <p:cNvPr id="1" name=""/>
        <p:cNvGrpSpPr/>
        <p:nvPr/>
      </p:nvGrpSpPr>
      <p:grpSpPr>
        <a:xfrm>
          <a:off x="0" y="0"/>
          <a:ext cx="0" cy="0"/>
          <a:chOff x="0" y="0"/>
          <a:chExt cx="0" cy="0"/>
        </a:xfrm>
      </p:grpSpPr>
      <p:sp>
        <p:nvSpPr>
          <p:cNvPr id="4" name="Rectangle 3"/>
          <p:cNvSpPr/>
          <p:nvPr userDrawn="1"/>
        </p:nvSpPr>
        <p:spPr bwMode="auto">
          <a:xfrm>
            <a:off x="-1" y="0"/>
            <a:ext cx="9144000" cy="6858000"/>
          </a:xfrm>
          <a:prstGeom prst="rect">
            <a:avLst/>
          </a:prstGeom>
          <a:solidFill>
            <a:srgbClr val="1E65A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estion Layout-need photo">
    <p:spTree>
      <p:nvGrpSpPr>
        <p:cNvPr id="1" name=""/>
        <p:cNvGrpSpPr/>
        <p:nvPr/>
      </p:nvGrpSpPr>
      <p:grpSpPr>
        <a:xfrm>
          <a:off x="0" y="0"/>
          <a:ext cx="0" cy="0"/>
          <a:chOff x="0" y="0"/>
          <a:chExt cx="0" cy="0"/>
        </a:xfrm>
      </p:grpSpPr>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
        <p:nvSpPr>
          <p:cNvPr id="3" name="Picture Placeholder 2"/>
          <p:cNvSpPr>
            <a:spLocks noGrp="1"/>
          </p:cNvSpPr>
          <p:nvPr>
            <p:ph type="pic" sz="quarter" idx="13" hasCustomPrompt="1"/>
          </p:nvPr>
        </p:nvSpPr>
        <p:spPr>
          <a:xfrm>
            <a:off x="0" y="0"/>
            <a:ext cx="9144000" cy="6858000"/>
          </a:xfrm>
        </p:spPr>
        <p:txBody>
          <a:bodyPr/>
          <a:lstStyle>
            <a:lvl1pPr marL="0" indent="0" algn="ctr">
              <a:buNone/>
              <a:defRPr/>
            </a:lvl1pPr>
          </a:lstStyle>
          <a:p>
            <a:r>
              <a:rPr lang="en-US" dirty="0"/>
              <a:t>(insert photo behind blue box layer)</a:t>
            </a: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estion Layout-Photo">
    <p:spTree>
      <p:nvGrpSpPr>
        <p:cNvPr id="1" name=""/>
        <p:cNvGrpSpPr/>
        <p:nvPr/>
      </p:nvGrpSpPr>
      <p:grpSpPr>
        <a:xfrm>
          <a:off x="0" y="0"/>
          <a:ext cx="0" cy="0"/>
          <a:chOff x="0" y="0"/>
          <a:chExt cx="0" cy="0"/>
        </a:xfrm>
      </p:grpSpPr>
      <p:pic>
        <p:nvPicPr>
          <p:cNvPr id="3" name="Picture 2" descr="US_What_If_Final_Digital (2).jpg"/>
          <p:cNvPicPr>
            <a:picLocks noChangeAspect="1"/>
          </p:cNvPicPr>
          <p:nvPr userDrawn="1"/>
        </p:nvPicPr>
        <p:blipFill rotWithShape="1">
          <a:blip r:embed="rId2" cstate="print">
            <a:extLst>
              <a:ext uri="{28A0092B-C50C-407E-A947-70E740481C1C}">
                <a14:useLocalDpi xmlns:a14="http://schemas.microsoft.com/office/drawing/2010/main" val="0"/>
              </a:ext>
            </a:extLst>
          </a:blip>
          <a:srcRect r="6521" b="2014"/>
          <a:stretch/>
        </p:blipFill>
        <p:spPr>
          <a:xfrm>
            <a:off x="0" y="-1"/>
            <a:ext cx="9144000" cy="6856413"/>
          </a:xfrm>
          <a:prstGeom prst="rect">
            <a:avLst/>
          </a:prstGeom>
        </p:spPr>
      </p:pic>
      <p:sp>
        <p:nvSpPr>
          <p:cNvPr id="4" name="Rectangle 3"/>
          <p:cNvSpPr/>
          <p:nvPr userDrawn="1"/>
        </p:nvSpPr>
        <p:spPr bwMode="auto">
          <a:xfrm>
            <a:off x="0" y="0"/>
            <a:ext cx="9144000" cy="6858000"/>
          </a:xfrm>
          <a:prstGeom prst="rect">
            <a:avLst/>
          </a:prstGeom>
          <a:solidFill>
            <a:srgbClr val="1E65A1">
              <a:alpha val="8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3"/>
          <a:srcRect/>
          <a:stretch>
            <a:fillRect/>
          </a:stretch>
        </p:blipFill>
        <p:spPr bwMode="auto">
          <a:xfrm>
            <a:off x="0" y="0"/>
            <a:ext cx="9148763" cy="6888163"/>
          </a:xfrm>
          <a:prstGeom prst="rect">
            <a:avLst/>
          </a:prstGeom>
          <a:noFill/>
          <a:ln w="9525">
            <a:noFill/>
            <a:miter lim="800000"/>
            <a:headEnd/>
            <a:tailEnd/>
          </a:ln>
        </p:spPr>
      </p:pic>
      <p:sp>
        <p:nvSpPr>
          <p:cNvPr id="77910" name="Rectangle 86"/>
          <p:cNvSpPr>
            <a:spLocks noGrp="1" noChangeArrowheads="1"/>
          </p:cNvSpPr>
          <p:nvPr>
            <p:ph type="subTitle" sz="quarter" idx="1" hasCustomPrompt="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THANK YOU</a:t>
            </a:r>
          </a:p>
        </p:txBody>
      </p:sp>
      <p:sp>
        <p:nvSpPr>
          <p:cNvPr id="10" name="Rectangle 9"/>
          <p:cNvSpPr/>
          <p:nvPr userDrawn="1"/>
        </p:nvSpPr>
        <p:spPr>
          <a:xfrm>
            <a:off x="3962400" y="5996408"/>
            <a:ext cx="4428648" cy="307777"/>
          </a:xfrm>
          <a:prstGeom prst="rect">
            <a:avLst/>
          </a:prstGeom>
        </p:spPr>
        <p:txBody>
          <a:bodyPr wrap="none">
            <a:spAutoFit/>
          </a:bodyPr>
          <a:lstStyle/>
          <a:p>
            <a:r>
              <a:rPr lang="en-US" sz="1400" dirty="0">
                <a:solidFill>
                  <a:schemeClr val="accent1"/>
                </a:solidFill>
              </a:rPr>
              <a:t>POPULATION REFERENCE BUREAU | www.prb.org</a:t>
            </a:r>
          </a:p>
        </p:txBody>
      </p:sp>
      <p:sp>
        <p:nvSpPr>
          <p:cNvPr id="8" name="Text Placeholder 7"/>
          <p:cNvSpPr>
            <a:spLocks noGrp="1"/>
          </p:cNvSpPr>
          <p:nvPr>
            <p:ph type="body" sz="quarter" idx="10" hasCustomPrompt="1"/>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dirty="0"/>
              <a:t>PRESENTERS: Your Name</a:t>
            </a:r>
          </a:p>
        </p:txBody>
      </p:sp>
      <p:sp>
        <p:nvSpPr>
          <p:cNvPr id="9" name="Text Placeholder 7"/>
          <p:cNvSpPr>
            <a:spLocks noGrp="1"/>
          </p:cNvSpPr>
          <p:nvPr>
            <p:ph type="body" sz="quarter" idx="11" hasCustomPrompt="1"/>
          </p:nvPr>
        </p:nvSpPr>
        <p:spPr>
          <a:xfrm>
            <a:off x="838200" y="5996408"/>
            <a:ext cx="3048000" cy="371515"/>
          </a:xfrm>
        </p:spPr>
        <p:txBody>
          <a:bodyPr/>
          <a:lstStyle>
            <a:lvl1pPr marL="0" indent="0" algn="l">
              <a:buNone/>
              <a:defRPr sz="1600" b="1" baseline="0">
                <a:solidFill>
                  <a:srgbClr val="FFFFFF"/>
                </a:solidFill>
                <a:latin typeface="Arial" panose="020B0604020202020204" pitchFamily="34" charset="0"/>
                <a:cs typeface="Arial" panose="020B0604020202020204" pitchFamily="34" charset="0"/>
              </a:defRPr>
            </a:lvl1pPr>
          </a:lstStyle>
          <a:p>
            <a:pPr lvl="0"/>
            <a:r>
              <a:rPr lang="en-US" dirty="0"/>
              <a:t>E-Mail address</a:t>
            </a:r>
          </a:p>
        </p:txBody>
      </p:sp>
    </p:spTree>
    <p:extLst/>
  </p:cSld>
  <p:clrMapOvr>
    <a:overrideClrMapping bg1="dk2" tx1="lt1" bg2="dk1"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Rectangle 85"/>
          <p:cNvSpPr>
            <a:spLocks noGrp="1" noChangeArrowheads="1"/>
          </p:cNvSpPr>
          <p:nvPr>
            <p:ph type="ctrTitle" sz="quarter"/>
          </p:nvPr>
        </p:nvSpPr>
        <p:spPr>
          <a:xfrm>
            <a:off x="685800" y="2098675"/>
            <a:ext cx="6248400" cy="1447800"/>
          </a:xfrm>
        </p:spPr>
        <p:txBody>
          <a:bodyPr anchor="b"/>
          <a:lstStyle>
            <a:lvl1pPr>
              <a:defRPr/>
            </a:lvl1pPr>
          </a:lstStyle>
          <a:p>
            <a:r>
              <a:rPr lang="en-US"/>
              <a:t>Click to edit Master title style</a:t>
            </a:r>
          </a:p>
        </p:txBody>
      </p:sp>
      <p:sp>
        <p:nvSpPr>
          <p:cNvPr id="8" name="Rectangle 86"/>
          <p:cNvSpPr>
            <a:spLocks noGrp="1" noChangeArrowheads="1"/>
          </p:cNvSpPr>
          <p:nvPr>
            <p:ph type="subTitle" sz="quarter" idx="1"/>
          </p:nvPr>
        </p:nvSpPr>
        <p:spPr>
          <a:xfrm>
            <a:off x="685800" y="3775075"/>
            <a:ext cx="6248400" cy="1101725"/>
          </a:xfrm>
        </p:spPr>
        <p:txBody>
          <a:bodyPr/>
          <a:lstStyle>
            <a:lvl1pPr marL="0" indent="0">
              <a:buFont typeface="Wingdings" charset="2"/>
              <a:buNone/>
              <a:defRPr>
                <a:solidFill>
                  <a:srgbClr val="000000"/>
                </a:solidFill>
              </a:defRPr>
            </a:lvl1pPr>
          </a:lstStyle>
          <a:p>
            <a:r>
              <a:rPr lang="en-US"/>
              <a:t>Click to edit Master subtitle style</a:t>
            </a:r>
          </a:p>
        </p:txBody>
      </p:sp>
    </p:spTree>
    <p:extLst>
      <p:ext uri="{BB962C8B-B14F-4D97-AF65-F5344CB8AC3E}">
        <p14:creationId xmlns:p14="http://schemas.microsoft.com/office/powerpoint/2010/main" val="1264267175"/>
      </p:ext>
    </p:extLst>
  </p:cSld>
  <p:clrMapOvr>
    <a:overrideClrMapping bg1="dk2" tx1="lt1" bg2="dk1"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1470" y="533400"/>
            <a:ext cx="7318129" cy="685800"/>
          </a:xfrm>
        </p:spPr>
        <p:txBody>
          <a:bodyPr/>
          <a:lstStyle>
            <a:lvl1pPr>
              <a:defRPr sz="3600">
                <a:solidFill>
                  <a:srgbClr val="265E9E"/>
                </a:solidFill>
              </a:defRPr>
            </a:lvl1pPr>
          </a:lstStyle>
          <a:p>
            <a:r>
              <a:rPr lang="en-US" dirty="0"/>
              <a:t>TITLE STYLE</a:t>
            </a:r>
          </a:p>
        </p:txBody>
      </p:sp>
      <p:sp>
        <p:nvSpPr>
          <p:cNvPr id="5" name="Text Placeholder 4"/>
          <p:cNvSpPr>
            <a:spLocks noGrp="1"/>
          </p:cNvSpPr>
          <p:nvPr>
            <p:ph type="body" sz="quarter" idx="10"/>
          </p:nvPr>
        </p:nvSpPr>
        <p:spPr>
          <a:xfrm>
            <a:off x="911225" y="1600200"/>
            <a:ext cx="7318375" cy="4572000"/>
          </a:xfrm>
        </p:spPr>
        <p:txBody>
          <a:bodyPr/>
          <a:lstStyle>
            <a:lvl1pPr>
              <a:buClr>
                <a:srgbClr val="D6492A"/>
              </a:buClr>
              <a:defRPr>
                <a:solidFill>
                  <a:srgbClr val="000000"/>
                </a:solidFill>
              </a:defRPr>
            </a:lvl1pPr>
          </a:lstStyle>
          <a:p>
            <a:pPr lvl="0"/>
            <a:r>
              <a:rPr lang="en-US" dirty="0"/>
              <a:t>Click to edit Master text styles</a:t>
            </a: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w Example Layout">
    <p:spTree>
      <p:nvGrpSpPr>
        <p:cNvPr id="1" name=""/>
        <p:cNvGrpSpPr/>
        <p:nvPr/>
      </p:nvGrpSpPr>
      <p:grpSpPr>
        <a:xfrm>
          <a:off x="0" y="0"/>
          <a:ext cx="0" cy="0"/>
          <a:chOff x="0" y="0"/>
          <a:chExt cx="0" cy="0"/>
        </a:xfrm>
      </p:grpSpPr>
      <p:sp>
        <p:nvSpPr>
          <p:cNvPr id="10" name="Title 9"/>
          <p:cNvSpPr>
            <a:spLocks noGrp="1"/>
          </p:cNvSpPr>
          <p:nvPr>
            <p:ph type="title" hasCustomPrompt="1"/>
          </p:nvPr>
        </p:nvSpPr>
        <p:spPr>
          <a:xfrm>
            <a:off x="911471" y="533400"/>
            <a:ext cx="3889130" cy="685800"/>
          </a:xfrm>
        </p:spPr>
        <p:txBody>
          <a:bodyPr/>
          <a:lstStyle/>
          <a:p>
            <a:r>
              <a:rPr lang="en-US" dirty="0"/>
              <a:t>TITLE STYLE</a:t>
            </a:r>
          </a:p>
        </p:txBody>
      </p:sp>
      <p:sp>
        <p:nvSpPr>
          <p:cNvPr id="3" name="Rectangle 2"/>
          <p:cNvSpPr/>
          <p:nvPr userDrawn="1"/>
        </p:nvSpPr>
        <p:spPr bwMode="auto">
          <a:xfrm>
            <a:off x="931069" y="3886200"/>
            <a:ext cx="7298531" cy="2271117"/>
          </a:xfrm>
          <a:prstGeom prst="rect">
            <a:avLst/>
          </a:prstGeom>
          <a:noFill/>
          <a:ln w="9525" cap="flat" cmpd="sng" algn="ctr">
            <a:solidFill>
              <a:srgbClr val="717073"/>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12" name="Text Placeholder 11"/>
          <p:cNvSpPr>
            <a:spLocks noGrp="1"/>
          </p:cNvSpPr>
          <p:nvPr>
            <p:ph type="body" sz="quarter" idx="10"/>
          </p:nvPr>
        </p:nvSpPr>
        <p:spPr>
          <a:xfrm>
            <a:off x="911225" y="1600200"/>
            <a:ext cx="7318375" cy="1600200"/>
          </a:xfrm>
        </p:spPr>
        <p:txBody>
          <a:body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11"/>
          </p:nvPr>
        </p:nvSpPr>
        <p:spPr>
          <a:xfrm>
            <a:off x="1066800" y="4019491"/>
            <a:ext cx="7010400" cy="2000310"/>
          </a:xfrm>
        </p:spPr>
        <p:txBody>
          <a:bodyPr/>
          <a:lstStyle>
            <a:lvl1pPr marL="0" indent="0">
              <a:buNone/>
              <a:defRPr sz="2400"/>
            </a:lvl1pPr>
          </a:lstStyle>
          <a:p>
            <a:pPr lvl="0"/>
            <a:r>
              <a:rPr lang="en-US"/>
              <a:t>Click to edit Master text styles</a:t>
            </a:r>
          </a:p>
        </p:txBody>
      </p:sp>
      <p:sp>
        <p:nvSpPr>
          <p:cNvPr id="7" name="Text Placeholder 13"/>
          <p:cNvSpPr>
            <a:spLocks noGrp="1"/>
          </p:cNvSpPr>
          <p:nvPr>
            <p:ph type="body" sz="quarter" idx="12" hasCustomPrompt="1"/>
          </p:nvPr>
        </p:nvSpPr>
        <p:spPr>
          <a:xfrm>
            <a:off x="1066800" y="3454081"/>
            <a:ext cx="1981200" cy="365474"/>
          </a:xfrm>
        </p:spPr>
        <p:txBody>
          <a:bodyPr/>
          <a:lstStyle>
            <a:lvl1pPr marL="0" indent="0">
              <a:buNone/>
              <a:defRPr sz="2000" b="1" spc="300"/>
            </a:lvl1pPr>
          </a:lstStyle>
          <a:p>
            <a:pPr lvl="0"/>
            <a:r>
              <a:rPr lang="en-US" dirty="0"/>
              <a:t>EXAMPLE</a:t>
            </a:r>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hasCustomPrompt="1"/>
          </p:nvPr>
        </p:nvSpPr>
        <p:spPr>
          <a:xfrm>
            <a:off x="911471" y="533400"/>
            <a:ext cx="3965330" cy="685800"/>
          </a:xfrm>
        </p:spPr>
        <p:txBody>
          <a:bodyPr/>
          <a:lstStyle>
            <a:lvl1pPr>
              <a:defRPr baseline="0"/>
            </a:lvl1pPr>
          </a:lstStyle>
          <a:p>
            <a:r>
              <a:rPr lang="en-US" dirty="0"/>
              <a:t>TITLE STYLE</a:t>
            </a:r>
          </a:p>
        </p:txBody>
      </p:sp>
      <p:sp>
        <p:nvSpPr>
          <p:cNvPr id="11" name="Content Placeholder 2"/>
          <p:cNvSpPr>
            <a:spLocks noGrp="1"/>
          </p:cNvSpPr>
          <p:nvPr>
            <p:ph idx="10" hasCustomPrompt="1"/>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
        <p:nvSpPr>
          <p:cNvPr id="12" name="Content Placeholder 2"/>
          <p:cNvSpPr>
            <a:spLocks noGrp="1"/>
          </p:cNvSpPr>
          <p:nvPr>
            <p:ph idx="11" hasCustomPrompt="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en-US" dirty="0"/>
              <a:t>(white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defRPr sz="2000"/>
            </a:lvl1pPr>
          </a:lstStyle>
          <a:p>
            <a:pPr lvl="0"/>
            <a:r>
              <a:rPr lang="en-US" dirty="0"/>
              <a:t>Second level</a:t>
            </a: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Layout-2">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rgbClr val="007BC0"/>
          </a:solidFill>
        </p:spPr>
        <p:txBody>
          <a:bodyPr anchor="b"/>
          <a:lstStyle>
            <a:lvl1pPr marL="0" indent="0" algn="ctr">
              <a:buNone/>
              <a:defRPr>
                <a:solidFill>
                  <a:srgbClr val="007BC0"/>
                </a:solidFill>
              </a:defRPr>
            </a:lvl1pPr>
          </a:lstStyle>
          <a:p>
            <a:pPr lvl="0"/>
            <a:r>
              <a:rPr lang="en-US" dirty="0"/>
              <a:t>(blue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FFFFFF"/>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buClr>
                <a:srgbClr val="6DCBFF"/>
              </a:buClr>
              <a:defRPr sz="2000">
                <a:solidFill>
                  <a:srgbClr val="FFFFFF"/>
                </a:solidFill>
              </a:defRPr>
            </a:lvl1pPr>
          </a:lstStyle>
          <a:p>
            <a:pPr lvl="0"/>
            <a:r>
              <a:rPr lang="en-US" dirty="0"/>
              <a:t>Second level</a:t>
            </a: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theme" Target="../theme/theme1.xml"/><Relationship Id="rId26" Type="http://schemas.openxmlformats.org/officeDocument/2006/relationships/image" Target="../media/image1.wmf"/><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911470" y="533400"/>
            <a:ext cx="7318131"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TITLE</a:t>
            </a:r>
            <a:br>
              <a:rPr lang="en-US" dirty="0"/>
            </a:br>
            <a:endParaRPr lang="en-US" dirty="0"/>
          </a:p>
        </p:txBody>
      </p:sp>
      <p:sp>
        <p:nvSpPr>
          <p:cNvPr id="1027" name="Rectangle 66"/>
          <p:cNvSpPr>
            <a:spLocks noGrp="1" noChangeArrowheads="1"/>
          </p:cNvSpPr>
          <p:nvPr>
            <p:ph type="body" idx="1"/>
          </p:nvPr>
        </p:nvSpPr>
        <p:spPr bwMode="auto">
          <a:xfrm>
            <a:off x="914401" y="1600200"/>
            <a:ext cx="7315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p:spPr>
        <p:txBody>
          <a:bodyPr wrap="none" anchor="ctr"/>
          <a:lstStyle/>
          <a:p>
            <a:pPr eaLnBrk="0" hangingPunct="0">
              <a:defRPr/>
            </a:pPr>
            <a:endParaRPr lang="en-US" dirty="0">
              <a:ea typeface="ＭＳ Ｐゴシック" pitchFamily="34" charset="-128"/>
              <a:cs typeface="+mn-cs"/>
            </a:endParaRPr>
          </a:p>
        </p:txBody>
      </p:sp>
      <p:sp>
        <p:nvSpPr>
          <p:cNvPr id="1029" name="Text Box 85"/>
          <p:cNvSpPr txBox="1">
            <a:spLocks noChangeArrowheads="1"/>
          </p:cNvSpPr>
          <p:nvPr userDrawn="1"/>
        </p:nvSpPr>
        <p:spPr bwMode="auto">
          <a:xfrm>
            <a:off x="3886200" y="6507163"/>
            <a:ext cx="4953000" cy="198437"/>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eaLnBrk="0" hangingPunct="0">
              <a:defRPr/>
            </a:pPr>
            <a:r>
              <a:rPr lang="en-US" sz="700" dirty="0">
                <a:cs typeface="+mn-cs"/>
              </a:rPr>
              <a:t>© </a:t>
            </a:r>
            <a:r>
              <a:rPr lang="en-US" sz="700" dirty="0">
                <a:solidFill>
                  <a:srgbClr val="333333"/>
                </a:solidFill>
                <a:cs typeface="+mn-cs"/>
              </a:rPr>
              <a:t>2016 Population Reference Bureau. All rights reserved. www.prb.org</a:t>
            </a:r>
          </a:p>
        </p:txBody>
      </p:sp>
      <p:pic>
        <p:nvPicPr>
          <p:cNvPr id="1030" name="Picture 86" descr="ppt-logo"/>
          <p:cNvPicPr>
            <a:picLocks noChangeAspect="1" noChangeArrowheads="1"/>
          </p:cNvPicPr>
          <p:nvPr userDrawn="1"/>
        </p:nvPicPr>
        <p:blipFill>
          <a:blip r:embed="rId26"/>
          <a:srcRect/>
          <a:stretch>
            <a:fillRect/>
          </a:stretch>
        </p:blipFill>
        <p:spPr bwMode="auto">
          <a:xfrm>
            <a:off x="990600" y="6507163"/>
            <a:ext cx="2311400" cy="152400"/>
          </a:xfrm>
          <a:prstGeom prst="rect">
            <a:avLst/>
          </a:prstGeom>
          <a:noFill/>
          <a:ln w="9525">
            <a:noFill/>
            <a:miter lim="800000"/>
            <a:headEnd/>
            <a:tailEnd/>
          </a:ln>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p:spPr>
        <p:txBody>
          <a:bodyPr wrap="none" anchor="ctr"/>
          <a:lstStyle/>
          <a:p>
            <a:pPr eaLnBrk="0" hangingPunct="0">
              <a:defRPr/>
            </a:pPr>
            <a:endParaRPr lang="en-US" dirty="0">
              <a:ea typeface="ＭＳ Ｐゴシック" pitchFamily="34" charset="-128"/>
              <a:cs typeface="+mn-cs"/>
            </a:endParaRPr>
          </a:p>
        </p:txBody>
      </p:sp>
    </p:spTree>
    <p:extLst>
      <p:ext uri="{BB962C8B-B14F-4D97-AF65-F5344CB8AC3E}">
        <p14:creationId xmlns:p14="http://schemas.microsoft.com/office/powerpoint/2010/main" val="2088615108"/>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0" r:id="rId12"/>
    <p:sldLayoutId id="2147483941" r:id="rId13"/>
    <p:sldLayoutId id="2147483942" r:id="rId14"/>
    <p:sldLayoutId id="2147483943" r:id="rId15"/>
    <p:sldLayoutId id="2147483944" r:id="rId16"/>
    <p:sldLayoutId id="2147483945" r:id="rId17"/>
    <p:sldLayoutId id="2147483946" r:id="rId18"/>
    <p:sldLayoutId id="2147483947" r:id="rId19"/>
    <p:sldLayoutId id="2147483948" r:id="rId20"/>
    <p:sldLayoutId id="2147483949" r:id="rId21"/>
    <p:sldLayoutId id="2147483950" r:id="rId22"/>
    <p:sldLayoutId id="2147483951" r:id="rId23"/>
    <p:sldLayoutId id="2147483952" r:id="rId24"/>
  </p:sldLayoutIdLst>
  <p:txStyles>
    <p:titleStyle>
      <a:lvl1pPr algn="l" rtl="0" eaLnBrk="1" fontAlgn="base" hangingPunct="1">
        <a:spcBef>
          <a:spcPct val="0"/>
        </a:spcBef>
        <a:spcAft>
          <a:spcPct val="0"/>
        </a:spcAft>
        <a:defRPr sz="4400" b="1" baseline="0">
          <a:solidFill>
            <a:srgbClr val="E96D1F"/>
          </a:solidFill>
          <a:latin typeface="+mj-lt"/>
          <a:ea typeface="+mj-ea"/>
          <a:cs typeface="+mj-cs"/>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1" fontAlgn="base" hangingPunct="1">
        <a:spcBef>
          <a:spcPct val="20000"/>
        </a:spcBef>
        <a:spcAft>
          <a:spcPct val="0"/>
        </a:spcAft>
        <a:buClr>
          <a:srgbClr val="265E9E"/>
        </a:buClr>
        <a:buSzPct val="75000"/>
        <a:buFont typeface="Wingdings" pitchFamily="2" charset="2"/>
        <a:buChar char="n"/>
        <a:defRPr sz="2800">
          <a:solidFill>
            <a:srgbClr val="717073"/>
          </a:solidFill>
          <a:latin typeface="+mn-lt"/>
          <a:ea typeface="+mn-ea"/>
          <a:cs typeface="+mn-cs"/>
        </a:defRPr>
      </a:lvl1pPr>
      <a:lvl2pPr marL="742950" indent="-285750" algn="l" rtl="0" eaLnBrk="1" fontAlgn="base" hangingPunct="1">
        <a:spcBef>
          <a:spcPct val="20000"/>
        </a:spcBef>
        <a:spcAft>
          <a:spcPct val="0"/>
        </a:spcAft>
        <a:buClr>
          <a:srgbClr val="265E9E"/>
        </a:buClr>
        <a:buSzPct val="70000"/>
        <a:buFont typeface="Wingdings" pitchFamily="2" charset="2"/>
        <a:buChar char="n"/>
        <a:defRPr sz="2400">
          <a:solidFill>
            <a:srgbClr val="717073"/>
          </a:solidFill>
          <a:latin typeface="+mn-lt"/>
        </a:defRPr>
      </a:lvl2pPr>
      <a:lvl3pPr marL="1200150" indent="-285750" algn="l" rtl="0" eaLnBrk="1" fontAlgn="base" hangingPunct="1">
        <a:spcBef>
          <a:spcPct val="20000"/>
        </a:spcBef>
        <a:spcAft>
          <a:spcPct val="0"/>
        </a:spcAft>
        <a:buClr>
          <a:srgbClr val="265E9E"/>
        </a:buClr>
        <a:buFont typeface="Wingdings" panose="05000000000000000000" pitchFamily="2" charset="2"/>
        <a:buChar char="§"/>
        <a:defRPr sz="1800">
          <a:solidFill>
            <a:srgbClr val="717073"/>
          </a:solidFill>
          <a:latin typeface="+mn-lt"/>
        </a:defRPr>
      </a:lvl3pPr>
      <a:lvl4pPr marL="1600200" indent="-228600" algn="l" rtl="0" eaLnBrk="1" fontAlgn="base" hangingPunct="1">
        <a:spcBef>
          <a:spcPct val="20000"/>
        </a:spcBef>
        <a:spcAft>
          <a:spcPct val="0"/>
        </a:spcAft>
        <a:buClr>
          <a:srgbClr val="265E9E"/>
        </a:buClr>
        <a:buChar char="•"/>
        <a:defRPr sz="1200">
          <a:solidFill>
            <a:srgbClr val="717073"/>
          </a:solidFill>
          <a:latin typeface="+mn-lt"/>
        </a:defRPr>
      </a:lvl4pPr>
      <a:lvl5pPr marL="2057400" indent="-228600" algn="l" rtl="0" eaLnBrk="1" fontAlgn="base" hangingPunct="1">
        <a:spcBef>
          <a:spcPct val="20000"/>
        </a:spcBef>
        <a:spcAft>
          <a:spcPct val="0"/>
        </a:spcAft>
        <a:buClr>
          <a:srgbClr val="265E9E"/>
        </a:buClr>
        <a:buSzPct val="85000"/>
        <a:buChar char="•"/>
        <a:defRPr sz="2000">
          <a:solidFill>
            <a:srgbClr val="717073"/>
          </a:solidFill>
          <a:latin typeface="+mn-lt"/>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oleObject" Target="../embeddings/oleObject1.bin"/><Relationship Id="rId5" Type="http://schemas.openxmlformats.org/officeDocument/2006/relationships/image" Target="../media/image16.emf"/><Relationship Id="rId1" Type="http://schemas.openxmlformats.org/officeDocument/2006/relationships/vmlDrawing" Target="../drawings/vmlDrawing1.vml"/><Relationship Id="rId2"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p:cNvSpPr>
            <a:spLocks noGrp="1"/>
          </p:cNvSpPr>
          <p:nvPr>
            <p:ph type="ctrTitle" sz="quarter"/>
          </p:nvPr>
        </p:nvSpPr>
        <p:spPr>
          <a:xfrm>
            <a:off x="685800" y="2130425"/>
            <a:ext cx="7772400" cy="1470025"/>
          </a:xfrm>
        </p:spPr>
        <p:txBody>
          <a:bodyPr anchor="ctr"/>
          <a:lstStyle/>
          <a:p>
            <a:pPr algn="ctr"/>
            <a:r>
              <a:rPr lang="es-ES" sz="4000" dirty="0" smtClean="0">
                <a:solidFill>
                  <a:schemeClr val="accent5"/>
                </a:solidFill>
              </a:rPr>
              <a:t>Principios de Redacción de Políticas</a:t>
            </a:r>
            <a:endParaRPr lang="es-ES" sz="4000" dirty="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s-ES" dirty="0" smtClean="0"/>
              <a:t>Otros consejos al trabajar con datos</a:t>
            </a:r>
            <a:endParaRPr lang="es-ES" dirty="0"/>
          </a:p>
        </p:txBody>
      </p:sp>
      <p:sp>
        <p:nvSpPr>
          <p:cNvPr id="12291" name="Rectangle 3"/>
          <p:cNvSpPr>
            <a:spLocks noGrp="1" noChangeArrowheads="1"/>
          </p:cNvSpPr>
          <p:nvPr>
            <p:ph type="body" sz="quarter" idx="10"/>
          </p:nvPr>
        </p:nvSpPr>
        <p:spPr/>
        <p:txBody>
          <a:bodyPr/>
          <a:lstStyle/>
          <a:p>
            <a:r>
              <a:rPr lang="es-ES" dirty="0" smtClean="0"/>
              <a:t>Nunca </a:t>
            </a:r>
            <a:r>
              <a:rPr lang="es-ES" dirty="0" smtClean="0"/>
              <a:t>utilices </a:t>
            </a:r>
            <a:r>
              <a:rPr lang="es-ES" dirty="0" smtClean="0"/>
              <a:t>coeficientes de regresión</a:t>
            </a:r>
            <a:r>
              <a:rPr lang="es-ES" dirty="0"/>
              <a:t>!!!</a:t>
            </a:r>
            <a:endParaRPr lang="es-ES" dirty="0" smtClean="0"/>
          </a:p>
          <a:p>
            <a:pPr eaLnBrk="1" hangingPunct="1"/>
            <a:r>
              <a:rPr lang="es-ES" dirty="0" smtClean="0"/>
              <a:t>Convierte las razones de momios en números enteros o en porcentajes </a:t>
            </a:r>
          </a:p>
          <a:p>
            <a:pPr eaLnBrk="1" hangingPunct="1"/>
            <a:r>
              <a:rPr lang="es-ES" dirty="0" smtClean="0"/>
              <a:t>Identifica con claridad el eje x y el eje y</a:t>
            </a:r>
          </a:p>
          <a:p>
            <a:pPr eaLnBrk="1" hangingPunct="1"/>
            <a:r>
              <a:rPr lang="es-ES" dirty="0" smtClean="0"/>
              <a:t>Selecciona los datos necesarios</a:t>
            </a:r>
          </a:p>
          <a:p>
            <a:pPr eaLnBrk="1" hangingPunct="1"/>
            <a:r>
              <a:rPr lang="es-ES" dirty="0" smtClean="0"/>
              <a:t>Utiliza </a:t>
            </a:r>
            <a:r>
              <a:rPr lang="es-ES" dirty="0" smtClean="0"/>
              <a:t>números </a:t>
            </a:r>
            <a:r>
              <a:rPr lang="es-ES" dirty="0" smtClean="0"/>
              <a:t>redondos en vez de decimales</a:t>
            </a:r>
          </a:p>
          <a:p>
            <a:pPr eaLnBrk="1" hangingPunct="1"/>
            <a:r>
              <a:rPr lang="es-ES" dirty="0" smtClean="0"/>
              <a:t>Si </a:t>
            </a:r>
            <a:r>
              <a:rPr lang="es-ES" dirty="0" smtClean="0"/>
              <a:t>tienes hallazgos </a:t>
            </a:r>
            <a:r>
              <a:rPr lang="es-ES" dirty="0" smtClean="0"/>
              <a:t>cualitativos, incluye algunas citas</a:t>
            </a:r>
            <a:endParaRPr lang="es-E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s-ES" dirty="0" smtClean="0"/>
              <a:t>Obtén opiniones y reacciones</a:t>
            </a:r>
            <a:endParaRPr lang="es-ES" dirty="0"/>
          </a:p>
        </p:txBody>
      </p:sp>
      <p:sp>
        <p:nvSpPr>
          <p:cNvPr id="13315" name="Rectangle 3"/>
          <p:cNvSpPr>
            <a:spLocks noGrp="1" noChangeArrowheads="1"/>
          </p:cNvSpPr>
          <p:nvPr>
            <p:ph type="body" sz="quarter" idx="10"/>
          </p:nvPr>
        </p:nvSpPr>
        <p:spPr>
          <a:xfrm>
            <a:off x="911225" y="1600200"/>
            <a:ext cx="7318375" cy="4648200"/>
          </a:xfrm>
        </p:spPr>
        <p:txBody>
          <a:bodyPr/>
          <a:lstStyle/>
          <a:p>
            <a:pPr eaLnBrk="1" hangingPunct="1">
              <a:lnSpc>
                <a:spcPct val="90000"/>
              </a:lnSpc>
              <a:spcAft>
                <a:spcPts val="600"/>
              </a:spcAft>
            </a:pPr>
            <a:r>
              <a:rPr lang="es-ES" sz="2600" dirty="0" smtClean="0"/>
              <a:t>Cuando el escrito esté listo y ya lo hayas corregido, pídele a varias personas que lo revisen.</a:t>
            </a:r>
          </a:p>
          <a:p>
            <a:pPr eaLnBrk="1" hangingPunct="1">
              <a:lnSpc>
                <a:spcPct val="90000"/>
              </a:lnSpc>
              <a:spcAft>
                <a:spcPts val="600"/>
              </a:spcAft>
            </a:pPr>
            <a:r>
              <a:rPr lang="es-ES" sz="2600" dirty="0" smtClean="0"/>
              <a:t>Pídeles a tus “revisores” que te indiquen:</a:t>
            </a:r>
          </a:p>
          <a:p>
            <a:pPr lvl="1" eaLnBrk="1" hangingPunct="1">
              <a:lnSpc>
                <a:spcPct val="90000"/>
              </a:lnSpc>
              <a:spcAft>
                <a:spcPts val="600"/>
              </a:spcAft>
              <a:buClr>
                <a:srgbClr val="D6492A"/>
              </a:buClr>
            </a:pPr>
            <a:r>
              <a:rPr lang="es-ES" sz="2600" dirty="0" smtClean="0">
                <a:solidFill>
                  <a:srgbClr val="000000"/>
                </a:solidFill>
              </a:rPr>
              <a:t>¿E</a:t>
            </a:r>
            <a:r>
              <a:rPr lang="es-ES" sz="2600" dirty="0" smtClean="0">
                <a:solidFill>
                  <a:srgbClr val="000000"/>
                </a:solidFill>
              </a:rPr>
              <a:t>s </a:t>
            </a:r>
            <a:r>
              <a:rPr lang="es-ES" sz="2600" dirty="0" smtClean="0">
                <a:solidFill>
                  <a:srgbClr val="000000"/>
                </a:solidFill>
              </a:rPr>
              <a:t>accesible y </a:t>
            </a:r>
            <a:r>
              <a:rPr lang="es-ES" sz="2600" dirty="0" smtClean="0">
                <a:solidFill>
                  <a:srgbClr val="000000"/>
                </a:solidFill>
              </a:rPr>
              <a:t>legible?</a:t>
            </a:r>
            <a:endParaRPr lang="es-ES" sz="2600" dirty="0" smtClean="0">
              <a:solidFill>
                <a:srgbClr val="000000"/>
              </a:solidFill>
            </a:endParaRPr>
          </a:p>
          <a:p>
            <a:pPr lvl="1" eaLnBrk="1" hangingPunct="1">
              <a:lnSpc>
                <a:spcPct val="90000"/>
              </a:lnSpc>
              <a:spcAft>
                <a:spcPts val="600"/>
              </a:spcAft>
              <a:buClr>
                <a:srgbClr val="D6492A"/>
              </a:buClr>
            </a:pPr>
            <a:r>
              <a:rPr lang="es-ES" sz="2600" dirty="0" smtClean="0">
                <a:solidFill>
                  <a:srgbClr val="000000"/>
                </a:solidFill>
              </a:rPr>
              <a:t>¿Cuáles son los mensajes claves? ¿Son claros?</a:t>
            </a:r>
          </a:p>
          <a:p>
            <a:pPr lvl="1" eaLnBrk="1" hangingPunct="1">
              <a:lnSpc>
                <a:spcPct val="90000"/>
              </a:lnSpc>
              <a:spcAft>
                <a:spcPts val="600"/>
              </a:spcAft>
              <a:buClr>
                <a:srgbClr val="D6492A"/>
              </a:buClr>
            </a:pPr>
            <a:r>
              <a:rPr lang="es-ES" sz="2600" dirty="0" smtClean="0">
                <a:solidFill>
                  <a:srgbClr val="000000"/>
                </a:solidFill>
              </a:rPr>
              <a:t>¿Son los argumentos o recomendaciones persuasivos?</a:t>
            </a:r>
          </a:p>
          <a:p>
            <a:pPr eaLnBrk="1" hangingPunct="1">
              <a:lnSpc>
                <a:spcPct val="90000"/>
              </a:lnSpc>
              <a:spcAft>
                <a:spcPts val="600"/>
              </a:spcAft>
            </a:pPr>
            <a:r>
              <a:rPr lang="es-ES" sz="2600" dirty="0" smtClean="0"/>
              <a:t>Responde </a:t>
            </a:r>
            <a:r>
              <a:rPr lang="es-ES" sz="2600" dirty="0" smtClean="0"/>
              <a:t>a los comentarios de los revisores</a:t>
            </a:r>
            <a:endParaRPr lang="fr-FR" sz="2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s-ES" dirty="0" smtClean="0"/>
              <a:t>Estar en el mismo planeta</a:t>
            </a:r>
            <a:endParaRPr lang="es-ES" dirty="0"/>
          </a:p>
        </p:txBody>
      </p:sp>
      <p:sp>
        <p:nvSpPr>
          <p:cNvPr id="23555" name="Rectangle 3"/>
          <p:cNvSpPr>
            <a:spLocks noGrp="1" noChangeArrowheads="1"/>
          </p:cNvSpPr>
          <p:nvPr>
            <p:ph type="body" sz="quarter" idx="10"/>
          </p:nvPr>
        </p:nvSpPr>
        <p:spPr>
          <a:xfrm>
            <a:off x="911225" y="1600200"/>
            <a:ext cx="3736975" cy="4572000"/>
          </a:xfrm>
        </p:spPr>
        <p:txBody>
          <a:bodyPr/>
          <a:lstStyle/>
          <a:p>
            <a:pPr eaLnBrk="1" hangingPunct="1"/>
            <a:r>
              <a:rPr lang="es-ES" dirty="0" smtClean="0"/>
              <a:t>Los formuladores de políticas no leen las revistas académicas</a:t>
            </a:r>
          </a:p>
          <a:p>
            <a:pPr eaLnBrk="1" hangingPunct="1"/>
            <a:r>
              <a:rPr lang="es-ES" dirty="0" smtClean="0"/>
              <a:t>Hacer tu investigación más digerible para los formuladores es la ruta más confiable para “marcar </a:t>
            </a:r>
            <a:r>
              <a:rPr lang="es-ES" dirty="0" smtClean="0"/>
              <a:t>la diferencia</a:t>
            </a:r>
            <a:r>
              <a:rPr lang="es-ES" dirty="0" smtClean="0"/>
              <a:t>”</a:t>
            </a:r>
          </a:p>
          <a:p>
            <a:pPr eaLnBrk="1" hangingPunct="1">
              <a:buFont typeface="Wingdings" pitchFamily="2" charset="2"/>
              <a:buNone/>
            </a:pPr>
            <a:endParaRPr lang="es-ES" dirty="0" smtClean="0"/>
          </a:p>
          <a:p>
            <a:pPr eaLnBrk="1" hangingPunct="1">
              <a:buFont typeface="Wingdings" pitchFamily="2" charset="2"/>
              <a:buNone/>
            </a:pPr>
            <a:endParaRPr lang="es-ES" dirty="0" smtClean="0"/>
          </a:p>
          <a:p>
            <a:pPr eaLnBrk="1" hangingPunct="1">
              <a:buFont typeface="Wingdings" pitchFamily="2" charset="2"/>
              <a:buNone/>
            </a:pPr>
            <a:endParaRPr lang="es-ES" dirty="0" smtClean="0"/>
          </a:p>
          <a:p>
            <a:pPr eaLnBrk="1" hangingPunct="1">
              <a:buFont typeface="Wingdings" pitchFamily="2" charset="2"/>
              <a:buNone/>
            </a:pPr>
            <a:endParaRPr lang="es-ES" dirty="0" smtClean="0"/>
          </a:p>
          <a:p>
            <a:pPr eaLnBrk="1" hangingPunct="1">
              <a:buFont typeface="Wingdings" pitchFamily="2" charset="2"/>
              <a:buNone/>
            </a:pPr>
            <a:endParaRPr lang="es-ES" dirty="0" smtClean="0"/>
          </a:p>
          <a:p>
            <a:pPr eaLnBrk="1" hangingPunct="1">
              <a:buFont typeface="Wingdings" pitchFamily="2" charset="2"/>
              <a:buNone/>
            </a:pP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3134" y="3581400"/>
            <a:ext cx="2362200" cy="23622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9600" y="1676400"/>
            <a:ext cx="2819400" cy="28194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61334" y="2209800"/>
            <a:ext cx="1524000" cy="1524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s-ES" dirty="0" smtClean="0"/>
              <a:t>Aprender más</a:t>
            </a:r>
            <a:endParaRPr lang="es-ES" dirty="0"/>
          </a:p>
        </p:txBody>
      </p:sp>
      <p:sp>
        <p:nvSpPr>
          <p:cNvPr id="24579" name="Content Placeholder 2"/>
          <p:cNvSpPr>
            <a:spLocks noGrp="1"/>
          </p:cNvSpPr>
          <p:nvPr>
            <p:ph type="body" sz="quarter" idx="10"/>
          </p:nvPr>
        </p:nvSpPr>
        <p:spPr/>
        <p:txBody>
          <a:bodyPr/>
          <a:lstStyle/>
          <a:p>
            <a:pPr eaLnBrk="1" hangingPunct="1"/>
            <a:r>
              <a:rPr lang="en-US" sz="1800" dirty="0"/>
              <a:t>P. Feldman, P. Nadash, and M. Gursen, “Improving Communication Between Researchers and Policymakers in Long-Term Care, or Researchers Are From Mars; Policymakers Are From Venus,” </a:t>
            </a:r>
            <a:r>
              <a:rPr lang="en-US" sz="1800" i="1" dirty="0"/>
              <a:t>The Gerontologist</a:t>
            </a:r>
            <a:r>
              <a:rPr lang="en-US" sz="1800" dirty="0"/>
              <a:t> 41 (2001):312-321. </a:t>
            </a:r>
          </a:p>
          <a:p>
            <a:pPr eaLnBrk="1" hangingPunct="1"/>
            <a:r>
              <a:rPr lang="en-US" sz="1800" dirty="0"/>
              <a:t>M. Hennink &amp; R. Stephenson, “Using Research to Inform Health Policy: Barriers and Strategies in Developing Countries,” </a:t>
            </a:r>
            <a:r>
              <a:rPr lang="en-US" sz="1800" i="1" dirty="0"/>
              <a:t>Journal of Health Communication</a:t>
            </a:r>
            <a:r>
              <a:rPr lang="en-US" sz="1800" dirty="0"/>
              <a:t> 10, no. 2 (2005): 163-80. </a:t>
            </a:r>
          </a:p>
          <a:p>
            <a:pPr eaLnBrk="1" hangingPunct="1"/>
            <a:r>
              <a:rPr lang="en-US" sz="1800" dirty="0"/>
              <a:t>K. Hardee &amp; K. Wright, “Expanding the Role of Research Evidence in Family Planning Policy, Program, and Practice Decisionmaking,” working paper (Washington, DC: Population Council, 2015).  </a:t>
            </a:r>
          </a:p>
          <a:p>
            <a:pPr eaLnBrk="1" hangingPunct="1"/>
            <a:endParaRPr 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911470" y="533400"/>
            <a:ext cx="7699130" cy="1447800"/>
          </a:xfrm>
        </p:spPr>
        <p:txBody>
          <a:bodyPr/>
          <a:lstStyle/>
          <a:p>
            <a:pPr eaLnBrk="1" hangingPunct="1"/>
            <a:r>
              <a:rPr lang="es-ES" dirty="0" smtClean="0"/>
              <a:t>¡Olvida todo lo que aprendiste en la Universidad sobre redacción!</a:t>
            </a:r>
            <a:endParaRPr lang="es-ES" dirty="0"/>
          </a:p>
        </p:txBody>
      </p:sp>
      <p:sp>
        <p:nvSpPr>
          <p:cNvPr id="4099" name="Rectangle 3"/>
          <p:cNvSpPr>
            <a:spLocks noGrp="1" noChangeArrowheads="1"/>
          </p:cNvSpPr>
          <p:nvPr>
            <p:ph type="body" sz="quarter" idx="10"/>
          </p:nvPr>
        </p:nvSpPr>
        <p:spPr>
          <a:xfrm>
            <a:off x="911225" y="1981200"/>
            <a:ext cx="7318375" cy="4191000"/>
          </a:xfrm>
        </p:spPr>
        <p:txBody>
          <a:bodyPr/>
          <a:lstStyle/>
          <a:p>
            <a:pPr eaLnBrk="1" hangingPunct="1">
              <a:buClr>
                <a:srgbClr val="AF2F21"/>
              </a:buClr>
              <a:buFont typeface="Wingdings" pitchFamily="2" charset="2"/>
              <a:buNone/>
            </a:pPr>
            <a:r>
              <a:rPr lang="es-ES" dirty="0" smtClean="0"/>
              <a:t>La redacción de políticas es diferente a la redacción académica:</a:t>
            </a:r>
          </a:p>
          <a:p>
            <a:pPr lvl="1">
              <a:buClr>
                <a:srgbClr val="D6492A"/>
              </a:buClr>
            </a:pPr>
            <a:r>
              <a:rPr lang="es-ES" dirty="0" smtClean="0">
                <a:solidFill>
                  <a:srgbClr val="000000"/>
                </a:solidFill>
              </a:rPr>
              <a:t>Audiencia diferente</a:t>
            </a:r>
          </a:p>
          <a:p>
            <a:pPr lvl="1" eaLnBrk="1" hangingPunct="1">
              <a:buClr>
                <a:srgbClr val="D6492A"/>
              </a:buClr>
            </a:pPr>
            <a:r>
              <a:rPr lang="es-ES" dirty="0" smtClean="0">
                <a:solidFill>
                  <a:srgbClr val="000000"/>
                </a:solidFill>
              </a:rPr>
              <a:t>Distinto estilo de redacción </a:t>
            </a:r>
          </a:p>
          <a:p>
            <a:pPr lvl="1" eaLnBrk="1" hangingPunct="1">
              <a:buClr>
                <a:srgbClr val="D6492A"/>
              </a:buClr>
            </a:pPr>
            <a:r>
              <a:rPr lang="es-ES" dirty="0" smtClean="0">
                <a:solidFill>
                  <a:srgbClr val="000000"/>
                </a:solidFill>
              </a:rPr>
              <a:t>Estructura diferente (el final viene </a:t>
            </a:r>
            <a:r>
              <a:rPr lang="es-ES" dirty="0" smtClean="0">
                <a:solidFill>
                  <a:srgbClr val="000000"/>
                </a:solidFill>
              </a:rPr>
              <a:t>primero</a:t>
            </a:r>
            <a:r>
              <a:rPr lang="es-ES" dirty="0" smtClean="0">
                <a:solidFill>
                  <a:srgbClr val="000000"/>
                </a:solidFill>
              </a:rPr>
              <a:t>)</a:t>
            </a:r>
          </a:p>
          <a:p>
            <a:pPr lvl="1" eaLnBrk="1" hangingPunct="1">
              <a:buClr>
                <a:srgbClr val="D6492A"/>
              </a:buClr>
            </a:pPr>
            <a:r>
              <a:rPr lang="es-ES" dirty="0" smtClean="0">
                <a:solidFill>
                  <a:srgbClr val="000000"/>
                </a:solidFill>
              </a:rPr>
              <a:t>Más breves</a:t>
            </a:r>
          </a:p>
          <a:p>
            <a:pPr lvl="1" eaLnBrk="1" hangingPunct="1">
              <a:buClr>
                <a:srgbClr val="D6492A"/>
              </a:buClr>
            </a:pPr>
            <a:r>
              <a:rPr lang="es-ES" dirty="0" smtClean="0">
                <a:solidFill>
                  <a:srgbClr val="000000"/>
                </a:solidFill>
              </a:rPr>
              <a:t>Énfasis en la interpretación, el análisis y las acciones propuestas</a:t>
            </a:r>
            <a:endParaRPr lang="es-ES" dirty="0">
              <a:solidFill>
                <a:srgbClr val="0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989135" y="124728"/>
            <a:ext cx="7318129" cy="1447800"/>
          </a:xfrm>
        </p:spPr>
        <p:txBody>
          <a:bodyPr/>
          <a:lstStyle/>
          <a:p>
            <a:pPr eaLnBrk="1" hangingPunct="1"/>
            <a:r>
              <a:rPr lang="es-ES" sz="3200" dirty="0" smtClean="0"/>
              <a:t>Los investigadores son de Marte; los formuladores de políticas son de Venus</a:t>
            </a:r>
            <a:endParaRPr lang="es-ES" sz="3200" dirty="0"/>
          </a:p>
        </p:txBody>
      </p:sp>
      <p:sp>
        <p:nvSpPr>
          <p:cNvPr id="5123" name="Rectangle 3"/>
          <p:cNvSpPr>
            <a:spLocks noGrp="1" noChangeArrowheads="1"/>
          </p:cNvSpPr>
          <p:nvPr>
            <p:ph type="body" sz="quarter" idx="10"/>
          </p:nvPr>
        </p:nvSpPr>
        <p:spPr>
          <a:xfrm>
            <a:off x="911225" y="1752600"/>
            <a:ext cx="7318375" cy="4419600"/>
          </a:xfrm>
        </p:spPr>
        <p:txBody>
          <a:bodyPr/>
          <a:lstStyle/>
          <a:p>
            <a:r>
              <a:rPr lang="en-US" sz="2600" dirty="0" smtClean="0"/>
              <a:t>“</a:t>
            </a:r>
            <a:r>
              <a:rPr lang="es-ES" sz="2600" dirty="0" smtClean="0"/>
              <a:t>Los investigadores y los formuladores de políticas no hablan el mismo idioma a nivel profesional…variables independientes/dependientes/exógenas, selección sesgada, error, varianza, términos </a:t>
            </a:r>
            <a:r>
              <a:rPr lang="es-ES" sz="2600" dirty="0"/>
              <a:t>de interacción ” </a:t>
            </a:r>
            <a:r>
              <a:rPr lang="es-ES" sz="2600" dirty="0" smtClean="0"/>
              <a:t>etc., etc</a:t>
            </a:r>
            <a:r>
              <a:rPr lang="es-ES" sz="2600" dirty="0" smtClean="0"/>
              <a:t>.</a:t>
            </a:r>
            <a:endParaRPr lang="es-ES" sz="2600" dirty="0" smtClean="0"/>
          </a:p>
          <a:p>
            <a:pPr eaLnBrk="1" hangingPunct="1"/>
            <a:r>
              <a:rPr lang="es-ES" sz="2600" dirty="0" smtClean="0"/>
              <a:t>Crear enlaces con organizaciones (como el PRB), actuar como intermediario, identificar problemas claves de políticas y llevarlas hasta los formuladores y público en general</a:t>
            </a:r>
            <a:endParaRPr lang="es-ES" sz="2600" dirty="0"/>
          </a:p>
        </p:txBody>
      </p:sp>
      <p:sp>
        <p:nvSpPr>
          <p:cNvPr id="5124" name="Text Box 4"/>
          <p:cNvSpPr txBox="1">
            <a:spLocks noChangeArrowheads="1"/>
          </p:cNvSpPr>
          <p:nvPr/>
        </p:nvSpPr>
        <p:spPr bwMode="auto">
          <a:xfrm>
            <a:off x="359764" y="5977880"/>
            <a:ext cx="8763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eaLnBrk="1" hangingPunct="1"/>
            <a:r>
              <a:rPr lang="en-US" sz="1200" b="1" dirty="0"/>
              <a:t>Source: </a:t>
            </a:r>
            <a:r>
              <a:rPr lang="en-US" sz="1200" dirty="0"/>
              <a:t>P. Feldman, P. Nadash, and M. Gursen, “Improving Communication Between Researchers and Policymakers in Long-Term Care, or Researchers Are From Mars; Policymakers Are From Venus,” </a:t>
            </a:r>
            <a:r>
              <a:rPr lang="en-US" sz="1200" i="1" dirty="0"/>
              <a:t>The Gerontologist</a:t>
            </a:r>
            <a:r>
              <a:rPr lang="en-US" sz="1200" dirty="0"/>
              <a:t> 41 (2001):312-321. </a:t>
            </a:r>
          </a:p>
        </p:txBody>
      </p:sp>
      <p:sp>
        <p:nvSpPr>
          <p:cNvPr id="5125" name="Text Box 5"/>
          <p:cNvSpPr txBox="1">
            <a:spLocks noChangeArrowheads="1"/>
          </p:cNvSpPr>
          <p:nvPr/>
        </p:nvSpPr>
        <p:spPr bwMode="auto">
          <a:xfrm>
            <a:off x="822325" y="6208713"/>
            <a:ext cx="38258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eaLnBrk="1" hangingPunct="1"/>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911470" y="533400"/>
            <a:ext cx="7318129" cy="1219200"/>
          </a:xfrm>
        </p:spPr>
        <p:txBody>
          <a:bodyPr/>
          <a:lstStyle/>
          <a:p>
            <a:pPr eaLnBrk="1" hangingPunct="1"/>
            <a:r>
              <a:rPr lang="es-ES" dirty="0" smtClean="0"/>
              <a:t>La información mal </a:t>
            </a:r>
            <a:r>
              <a:rPr lang="es-ES" dirty="0" smtClean="0"/>
              <a:t>traducida no </a:t>
            </a:r>
            <a:r>
              <a:rPr lang="es-ES" dirty="0" smtClean="0"/>
              <a:t>se utiliza</a:t>
            </a:r>
            <a:endParaRPr lang="es-ES" dirty="0"/>
          </a:p>
        </p:txBody>
      </p:sp>
      <p:sp>
        <p:nvSpPr>
          <p:cNvPr id="6147" name="Rectangle 3"/>
          <p:cNvSpPr>
            <a:spLocks noGrp="1" noChangeArrowheads="1"/>
          </p:cNvSpPr>
          <p:nvPr>
            <p:ph type="body" sz="quarter" idx="10"/>
          </p:nvPr>
        </p:nvSpPr>
        <p:spPr>
          <a:xfrm>
            <a:off x="911225" y="1905000"/>
            <a:ext cx="7851775" cy="4648200"/>
          </a:xfrm>
        </p:spPr>
        <p:txBody>
          <a:bodyPr/>
          <a:lstStyle/>
          <a:p>
            <a:pPr eaLnBrk="1" hangingPunct="1">
              <a:lnSpc>
                <a:spcPct val="90000"/>
              </a:lnSpc>
              <a:spcBef>
                <a:spcPts val="600"/>
              </a:spcBef>
              <a:spcAft>
                <a:spcPts val="1000"/>
              </a:spcAft>
            </a:pPr>
            <a:r>
              <a:rPr lang="es-ES" dirty="0" smtClean="0"/>
              <a:t>Traducir las </a:t>
            </a:r>
            <a:r>
              <a:rPr lang="es-ES" dirty="0" smtClean="0"/>
              <a:t>investigaciones en un mensaje digerible es una habilidad que se cultiva</a:t>
            </a:r>
          </a:p>
          <a:p>
            <a:pPr eaLnBrk="1" hangingPunct="1">
              <a:lnSpc>
                <a:spcPct val="90000"/>
              </a:lnSpc>
              <a:spcBef>
                <a:spcPts val="600"/>
              </a:spcBef>
              <a:spcAft>
                <a:spcPts val="1000"/>
              </a:spcAft>
            </a:pPr>
            <a:r>
              <a:rPr lang="es-ES" dirty="0" smtClean="0"/>
              <a:t>A los formuladores de políticas les </a:t>
            </a:r>
            <a:r>
              <a:rPr lang="es-ES" dirty="0" smtClean="0"/>
              <a:t>llegan </a:t>
            </a:r>
            <a:r>
              <a:rPr lang="es-ES" dirty="0" smtClean="0"/>
              <a:t>toneladas de información</a:t>
            </a:r>
          </a:p>
          <a:p>
            <a:pPr eaLnBrk="1" hangingPunct="1">
              <a:lnSpc>
                <a:spcPct val="90000"/>
              </a:lnSpc>
              <a:spcBef>
                <a:spcPts val="600"/>
              </a:spcBef>
              <a:spcAft>
                <a:spcPts val="1000"/>
              </a:spcAft>
            </a:pPr>
            <a:r>
              <a:rPr lang="es-ES" dirty="0" smtClean="0"/>
              <a:t>Ellos prefieren </a:t>
            </a:r>
            <a:r>
              <a:rPr lang="es-ES" dirty="0" smtClean="0"/>
              <a:t>que la </a:t>
            </a:r>
            <a:r>
              <a:rPr lang="es-ES" dirty="0" smtClean="0"/>
              <a:t>información </a:t>
            </a:r>
            <a:r>
              <a:rPr lang="es-ES" dirty="0" smtClean="0"/>
              <a:t>sea</a:t>
            </a:r>
            <a:r>
              <a:rPr lang="es-ES" dirty="0" smtClean="0"/>
              <a:t>:</a:t>
            </a:r>
          </a:p>
          <a:p>
            <a:pPr lvl="1" eaLnBrk="1" hangingPunct="1">
              <a:lnSpc>
                <a:spcPct val="90000"/>
              </a:lnSpc>
              <a:spcBef>
                <a:spcPts val="600"/>
              </a:spcBef>
              <a:spcAft>
                <a:spcPts val="1000"/>
              </a:spcAft>
              <a:buClr>
                <a:srgbClr val="D6492A"/>
              </a:buClr>
            </a:pPr>
            <a:r>
              <a:rPr lang="es-ES" dirty="0" smtClean="0">
                <a:solidFill>
                  <a:srgbClr val="000000"/>
                </a:solidFill>
              </a:rPr>
              <a:t>Concisa</a:t>
            </a:r>
          </a:p>
          <a:p>
            <a:pPr lvl="1" eaLnBrk="1" hangingPunct="1">
              <a:lnSpc>
                <a:spcPct val="90000"/>
              </a:lnSpc>
              <a:spcBef>
                <a:spcPts val="600"/>
              </a:spcBef>
              <a:spcAft>
                <a:spcPts val="1000"/>
              </a:spcAft>
              <a:buClr>
                <a:srgbClr val="D6492A"/>
              </a:buClr>
            </a:pPr>
            <a:r>
              <a:rPr lang="es-ES" dirty="0" smtClean="0">
                <a:solidFill>
                  <a:srgbClr val="000000"/>
                </a:solidFill>
              </a:rPr>
              <a:t>Centrada en los puntos principales</a:t>
            </a:r>
          </a:p>
          <a:p>
            <a:pPr lvl="1" eaLnBrk="1" hangingPunct="1">
              <a:lnSpc>
                <a:spcPct val="90000"/>
              </a:lnSpc>
              <a:spcBef>
                <a:spcPts val="600"/>
              </a:spcBef>
              <a:spcAft>
                <a:spcPts val="1000"/>
              </a:spcAft>
              <a:buClr>
                <a:srgbClr val="D6492A"/>
              </a:buClr>
            </a:pPr>
            <a:r>
              <a:rPr lang="es-ES" dirty="0" smtClean="0">
                <a:solidFill>
                  <a:srgbClr val="000000"/>
                </a:solidFill>
              </a:rPr>
              <a:t>Sin implicaciones ambiguas sobre los hallazgos</a:t>
            </a:r>
          </a:p>
          <a:p>
            <a:pPr lvl="1" eaLnBrk="1" hangingPunct="1">
              <a:lnSpc>
                <a:spcPct val="90000"/>
              </a:lnSpc>
              <a:spcBef>
                <a:spcPts val="600"/>
              </a:spcBef>
              <a:spcAft>
                <a:spcPts val="1000"/>
              </a:spcAft>
              <a:buClr>
                <a:srgbClr val="D6492A"/>
              </a:buClr>
            </a:pPr>
            <a:r>
              <a:rPr lang="es-ES" dirty="0" smtClean="0">
                <a:solidFill>
                  <a:srgbClr val="000000"/>
                </a:solidFill>
              </a:rPr>
              <a:t>Con orientaciones claras sobre cómo proceder</a:t>
            </a:r>
            <a:endParaRPr lang="es-ES" dirty="0">
              <a:solidFill>
                <a:srgbClr val="0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s-ES" dirty="0" smtClean="0"/>
              <a:t>Planificación</a:t>
            </a:r>
            <a:endParaRPr lang="es-ES" dirty="0"/>
          </a:p>
        </p:txBody>
      </p:sp>
      <p:sp>
        <p:nvSpPr>
          <p:cNvPr id="4099" name="Rectangle 3"/>
          <p:cNvSpPr>
            <a:spLocks noGrp="1" noChangeArrowheads="1"/>
          </p:cNvSpPr>
          <p:nvPr>
            <p:ph type="body" sz="quarter" idx="10"/>
          </p:nvPr>
        </p:nvSpPr>
        <p:spPr/>
        <p:txBody>
          <a:bodyPr/>
          <a:lstStyle/>
          <a:p>
            <a:pPr eaLnBrk="1" hangingPunct="1">
              <a:lnSpc>
                <a:spcPct val="80000"/>
              </a:lnSpc>
              <a:spcBef>
                <a:spcPts val="600"/>
              </a:spcBef>
              <a:spcAft>
                <a:spcPts val="600"/>
              </a:spcAft>
              <a:buFont typeface="Wingdings" pitchFamily="2" charset="2"/>
              <a:buNone/>
              <a:defRPr/>
            </a:pPr>
            <a:r>
              <a:rPr lang="es-ES" sz="2600" dirty="0" smtClean="0"/>
              <a:t>Sigue </a:t>
            </a:r>
            <a:r>
              <a:rPr lang="es-ES" sz="2600" dirty="0" smtClean="0"/>
              <a:t>estos pasos antes de redactar:</a:t>
            </a:r>
          </a:p>
          <a:p>
            <a:pPr marL="514350" indent="-514350" eaLnBrk="1" hangingPunct="1">
              <a:lnSpc>
                <a:spcPct val="80000"/>
              </a:lnSpc>
              <a:spcBef>
                <a:spcPts val="600"/>
              </a:spcBef>
              <a:spcAft>
                <a:spcPts val="600"/>
              </a:spcAft>
              <a:buFont typeface="+mj-lt"/>
              <a:buAutoNum type="arabicPeriod"/>
              <a:defRPr/>
            </a:pPr>
            <a:r>
              <a:rPr lang="es-ES" sz="2600" dirty="0" smtClean="0"/>
              <a:t>Identifica </a:t>
            </a:r>
            <a:r>
              <a:rPr lang="es-ES" sz="2600" dirty="0" smtClean="0"/>
              <a:t>a la audiencia meta </a:t>
            </a:r>
          </a:p>
          <a:p>
            <a:pPr marL="514350" indent="-514350" eaLnBrk="1" hangingPunct="1">
              <a:lnSpc>
                <a:spcPct val="80000"/>
              </a:lnSpc>
              <a:spcBef>
                <a:spcPts val="600"/>
              </a:spcBef>
              <a:spcAft>
                <a:spcPts val="600"/>
              </a:spcAft>
              <a:buFont typeface="+mj-lt"/>
              <a:buAutoNum type="arabicPeriod"/>
              <a:defRPr/>
            </a:pPr>
            <a:r>
              <a:rPr lang="es-ES" sz="2600" dirty="0" smtClean="0"/>
              <a:t>Decide cuál es tu objetivo: ¿qué quieres que tu audiencia sepa y haga? </a:t>
            </a:r>
          </a:p>
          <a:p>
            <a:pPr marL="514350" indent="-514350" eaLnBrk="1" hangingPunct="1">
              <a:lnSpc>
                <a:spcPct val="80000"/>
              </a:lnSpc>
              <a:spcBef>
                <a:spcPts val="600"/>
              </a:spcBef>
              <a:spcAft>
                <a:spcPts val="600"/>
              </a:spcAft>
              <a:buFont typeface="+mj-lt"/>
              <a:buAutoNum type="arabicPeriod"/>
              <a:defRPr/>
            </a:pPr>
            <a:r>
              <a:rPr lang="es-ES" sz="2600" dirty="0" smtClean="0"/>
              <a:t>Identifica de 2 a 3 </a:t>
            </a:r>
            <a:r>
              <a:rPr lang="es-ES" sz="2600" dirty="0" smtClean="0"/>
              <a:t>mensajes principales</a:t>
            </a:r>
            <a:endParaRPr lang="es-ES" sz="1200" dirty="0" smtClean="0"/>
          </a:p>
          <a:p>
            <a:pPr eaLnBrk="1" hangingPunct="1">
              <a:lnSpc>
                <a:spcPct val="80000"/>
              </a:lnSpc>
              <a:spcBef>
                <a:spcPts val="600"/>
              </a:spcBef>
              <a:spcAft>
                <a:spcPts val="600"/>
              </a:spcAft>
              <a:defRPr/>
            </a:pPr>
            <a:r>
              <a:rPr lang="es-ES" sz="2600" dirty="0" smtClean="0"/>
              <a:t>Escoge sólo </a:t>
            </a:r>
            <a:r>
              <a:rPr lang="es-ES" sz="2600" dirty="0" smtClean="0"/>
              <a:t>la información que necesites para transmitir estos mensajes</a:t>
            </a:r>
          </a:p>
          <a:p>
            <a:pPr eaLnBrk="1" hangingPunct="1">
              <a:lnSpc>
                <a:spcPct val="80000"/>
              </a:lnSpc>
              <a:spcBef>
                <a:spcPts val="600"/>
              </a:spcBef>
              <a:spcAft>
                <a:spcPts val="600"/>
              </a:spcAft>
              <a:defRPr/>
            </a:pPr>
            <a:r>
              <a:rPr lang="es-ES" sz="2600" dirty="0" smtClean="0"/>
              <a:t>Crea </a:t>
            </a:r>
            <a:r>
              <a:rPr lang="es-ES" sz="2600" dirty="0" smtClean="0"/>
              <a:t>un esquema que comunique mejor tus mensajes.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s-ES" dirty="0" smtClean="0"/>
              <a:t>Estilística</a:t>
            </a:r>
            <a:endParaRPr lang="es-ES" dirty="0"/>
          </a:p>
        </p:txBody>
      </p:sp>
      <p:sp>
        <p:nvSpPr>
          <p:cNvPr id="9219" name="Rectangle 3"/>
          <p:cNvSpPr>
            <a:spLocks noGrp="1" noChangeArrowheads="1"/>
          </p:cNvSpPr>
          <p:nvPr>
            <p:ph type="body" sz="quarter" idx="10"/>
          </p:nvPr>
        </p:nvSpPr>
        <p:spPr/>
        <p:txBody>
          <a:bodyPr/>
          <a:lstStyle/>
          <a:p>
            <a:pPr eaLnBrk="1" hangingPunct="1">
              <a:lnSpc>
                <a:spcPct val="80000"/>
              </a:lnSpc>
              <a:spcAft>
                <a:spcPts val="1800"/>
              </a:spcAft>
            </a:pPr>
            <a:r>
              <a:rPr lang="es-ES" sz="2800" dirty="0" smtClean="0"/>
              <a:t>Utilizar un lenguaje no técnico</a:t>
            </a:r>
          </a:p>
          <a:p>
            <a:pPr eaLnBrk="1" hangingPunct="1">
              <a:lnSpc>
                <a:spcPct val="80000"/>
              </a:lnSpc>
              <a:spcAft>
                <a:spcPts val="1800"/>
              </a:spcAft>
            </a:pPr>
            <a:r>
              <a:rPr lang="es-ES" dirty="0" smtClean="0"/>
              <a:t>Redactar en un estilo </a:t>
            </a:r>
            <a:r>
              <a:rPr lang="es-ES" sz="2800" dirty="0" smtClean="0"/>
              <a:t>conversacional, como si fuera un artículo periodístico</a:t>
            </a:r>
          </a:p>
          <a:p>
            <a:pPr eaLnBrk="1" hangingPunct="1">
              <a:lnSpc>
                <a:spcPct val="80000"/>
              </a:lnSpc>
              <a:spcAft>
                <a:spcPts val="1800"/>
              </a:spcAft>
            </a:pPr>
            <a:r>
              <a:rPr lang="es-ES" sz="2800" dirty="0" smtClean="0"/>
              <a:t>Utilizar </a:t>
            </a:r>
            <a:r>
              <a:rPr lang="es-ES" sz="2800" dirty="0" smtClean="0"/>
              <a:t>subtítulos </a:t>
            </a:r>
            <a:r>
              <a:rPr lang="es-ES" sz="2800" dirty="0" smtClean="0"/>
              <a:t>para desglosar la información </a:t>
            </a:r>
          </a:p>
          <a:p>
            <a:pPr eaLnBrk="1" hangingPunct="1">
              <a:lnSpc>
                <a:spcPct val="80000"/>
              </a:lnSpc>
              <a:spcAft>
                <a:spcPts val="1800"/>
              </a:spcAft>
            </a:pPr>
            <a:r>
              <a:rPr lang="es-ES" sz="2800" dirty="0" smtClean="0"/>
              <a:t>Indicar el significado de los acrónimos/siglas y definir los términos</a:t>
            </a:r>
          </a:p>
          <a:p>
            <a:pPr>
              <a:lnSpc>
                <a:spcPct val="80000"/>
              </a:lnSpc>
              <a:spcAft>
                <a:spcPts val="1800"/>
              </a:spcAft>
            </a:pPr>
            <a:r>
              <a:rPr lang="es-ES" sz="2800" dirty="0" smtClean="0"/>
              <a:t>Insertar citas como notas </a:t>
            </a:r>
            <a:r>
              <a:rPr lang="es-ES" dirty="0" smtClean="0"/>
              <a:t>numeradas</a:t>
            </a:r>
            <a:r>
              <a:rPr lang="es-ES" sz="2800" dirty="0" smtClean="0"/>
              <a:t> </a:t>
            </a:r>
            <a:r>
              <a:rPr lang="es-ES" dirty="0" smtClean="0"/>
              <a:t>al pie de página</a:t>
            </a:r>
            <a:endParaRPr lang="es-E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s-ES" dirty="0" smtClean="0"/>
              <a:t>Encabezados y </a:t>
            </a:r>
            <a:r>
              <a:rPr lang="es-ES" dirty="0" smtClean="0"/>
              <a:t>subtítulos</a:t>
            </a:r>
            <a:endParaRPr lang="es-ES" dirty="0"/>
          </a:p>
        </p:txBody>
      </p:sp>
      <p:sp>
        <p:nvSpPr>
          <p:cNvPr id="15363" name="Rectangle 3"/>
          <p:cNvSpPr>
            <a:spLocks noGrp="1" noChangeArrowheads="1"/>
          </p:cNvSpPr>
          <p:nvPr>
            <p:ph type="body" sz="quarter" idx="10"/>
          </p:nvPr>
        </p:nvSpPr>
        <p:spPr/>
        <p:txBody>
          <a:bodyPr/>
          <a:lstStyle/>
          <a:p>
            <a:pPr eaLnBrk="1" hangingPunct="1"/>
            <a:r>
              <a:rPr lang="es-ES" dirty="0" smtClean="0"/>
              <a:t>Cambia el nombre de las </a:t>
            </a:r>
            <a:r>
              <a:rPr lang="es-ES" dirty="0" smtClean="0"/>
              <a:t>secciones de tu bosquejo para evitar encabezados aburridos y desalentadores como </a:t>
            </a:r>
            <a:r>
              <a:rPr lang="es-ES" dirty="0" smtClean="0"/>
              <a:t>“Antecedentes</a:t>
            </a:r>
            <a:r>
              <a:rPr lang="es-ES" dirty="0" smtClean="0"/>
              <a:t>” y </a:t>
            </a:r>
            <a:r>
              <a:rPr lang="es-ES" dirty="0" smtClean="0"/>
              <a:t>“Hallazgos</a:t>
            </a:r>
            <a:r>
              <a:rPr lang="es-ES" dirty="0" smtClean="0"/>
              <a:t>”. </a:t>
            </a:r>
          </a:p>
          <a:p>
            <a:pPr eaLnBrk="1" hangingPunct="1"/>
            <a:endParaRPr lang="es-ES" dirty="0" smtClean="0"/>
          </a:p>
          <a:p>
            <a:pPr eaLnBrk="1" hangingPunct="1"/>
            <a:r>
              <a:rPr lang="es-ES" dirty="0" smtClean="0"/>
              <a:t>Las frases </a:t>
            </a:r>
            <a:r>
              <a:rPr lang="es-ES" dirty="0" smtClean="0"/>
              <a:t>descriptivas dan un </a:t>
            </a:r>
            <a:r>
              <a:rPr lang="es-ES" dirty="0" smtClean="0"/>
              <a:t>vistazo a la información e inducen al lector </a:t>
            </a:r>
            <a:r>
              <a:rPr lang="es-ES" dirty="0" smtClean="0"/>
              <a:t>a continuar </a:t>
            </a:r>
            <a:r>
              <a:rPr lang="es-ES" dirty="0" smtClean="0"/>
              <a:t>leyendo.</a:t>
            </a:r>
            <a:endParaRPr lang="es-E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s-ES" dirty="0" smtClean="0"/>
              <a:t>Datos y gráficos</a:t>
            </a:r>
            <a:endParaRPr lang="es-ES" dirty="0"/>
          </a:p>
        </p:txBody>
      </p:sp>
      <p:sp>
        <p:nvSpPr>
          <p:cNvPr id="10243" name="Rectangle 3"/>
          <p:cNvSpPr>
            <a:spLocks noGrp="1" noChangeArrowheads="1"/>
          </p:cNvSpPr>
          <p:nvPr>
            <p:ph type="body" sz="quarter" idx="10"/>
          </p:nvPr>
        </p:nvSpPr>
        <p:spPr>
          <a:xfrm>
            <a:off x="911470" y="1242646"/>
            <a:ext cx="7816607" cy="4914900"/>
          </a:xfrm>
        </p:spPr>
        <p:txBody>
          <a:bodyPr/>
          <a:lstStyle/>
          <a:p>
            <a:pPr eaLnBrk="1" hangingPunct="1">
              <a:lnSpc>
                <a:spcPct val="90000"/>
              </a:lnSpc>
              <a:spcAft>
                <a:spcPts val="1200"/>
              </a:spcAft>
            </a:pPr>
            <a:r>
              <a:rPr lang="es-ES" dirty="0" smtClean="0"/>
              <a:t>Los gráficos </a:t>
            </a:r>
            <a:r>
              <a:rPr lang="es-ES" dirty="0" smtClean="0"/>
              <a:t>son visualmente mejores que las tablas</a:t>
            </a:r>
            <a:endParaRPr lang="es-ES" dirty="0" smtClean="0"/>
          </a:p>
          <a:p>
            <a:pPr lvl="1" eaLnBrk="1" hangingPunct="1">
              <a:lnSpc>
                <a:spcPct val="90000"/>
              </a:lnSpc>
              <a:spcAft>
                <a:spcPts val="1200"/>
              </a:spcAft>
              <a:buClr>
                <a:srgbClr val="D6492A"/>
              </a:buClr>
            </a:pPr>
            <a:r>
              <a:rPr lang="es-ES" dirty="0" smtClean="0">
                <a:solidFill>
                  <a:srgbClr val="000000"/>
                </a:solidFill>
              </a:rPr>
              <a:t>No más de </a:t>
            </a:r>
            <a:r>
              <a:rPr lang="es-ES" dirty="0" smtClean="0">
                <a:solidFill>
                  <a:srgbClr val="000000"/>
                </a:solidFill>
              </a:rPr>
              <a:t>8-10 </a:t>
            </a:r>
            <a:r>
              <a:rPr lang="es-ES" dirty="0" smtClean="0">
                <a:solidFill>
                  <a:srgbClr val="000000"/>
                </a:solidFill>
              </a:rPr>
              <a:t>valores</a:t>
            </a:r>
          </a:p>
          <a:p>
            <a:pPr lvl="1" eaLnBrk="1" hangingPunct="1">
              <a:lnSpc>
                <a:spcPct val="90000"/>
              </a:lnSpc>
              <a:spcAft>
                <a:spcPts val="1200"/>
              </a:spcAft>
              <a:buClr>
                <a:srgbClr val="D6492A"/>
              </a:buClr>
            </a:pPr>
            <a:r>
              <a:rPr lang="es-ES" dirty="0" smtClean="0">
                <a:solidFill>
                  <a:srgbClr val="000000"/>
                </a:solidFill>
              </a:rPr>
              <a:t>Algunos gráficos son efectivos con </a:t>
            </a:r>
            <a:r>
              <a:rPr lang="es-ES" dirty="0" smtClean="0">
                <a:solidFill>
                  <a:srgbClr val="000000"/>
                </a:solidFill>
              </a:rPr>
              <a:t>sólo 2-4 </a:t>
            </a:r>
            <a:r>
              <a:rPr lang="es-ES" dirty="0" smtClean="0">
                <a:solidFill>
                  <a:srgbClr val="000000"/>
                </a:solidFill>
              </a:rPr>
              <a:t>valores</a:t>
            </a:r>
          </a:p>
          <a:p>
            <a:pPr lvl="1" eaLnBrk="1" hangingPunct="1">
              <a:lnSpc>
                <a:spcPct val="90000"/>
              </a:lnSpc>
              <a:spcAft>
                <a:spcPts val="1200"/>
              </a:spcAft>
              <a:buClr>
                <a:srgbClr val="D6492A"/>
              </a:buClr>
            </a:pPr>
            <a:r>
              <a:rPr lang="es-ES" dirty="0" smtClean="0">
                <a:solidFill>
                  <a:srgbClr val="000000"/>
                </a:solidFill>
              </a:rPr>
              <a:t>Los </a:t>
            </a:r>
            <a:r>
              <a:rPr lang="es-ES" dirty="0" smtClean="0">
                <a:solidFill>
                  <a:srgbClr val="000000"/>
                </a:solidFill>
              </a:rPr>
              <a:t>gráficos de </a:t>
            </a:r>
            <a:r>
              <a:rPr lang="es-ES" dirty="0" smtClean="0">
                <a:solidFill>
                  <a:srgbClr val="000000"/>
                </a:solidFill>
              </a:rPr>
              <a:t>barra deben ser bidimensionales!</a:t>
            </a:r>
            <a:endParaRPr lang="es-ES" dirty="0" smtClean="0">
              <a:solidFill>
                <a:srgbClr val="000000"/>
              </a:solidFill>
            </a:endParaRPr>
          </a:p>
          <a:p>
            <a:pPr eaLnBrk="1" hangingPunct="1">
              <a:lnSpc>
                <a:spcPct val="90000"/>
              </a:lnSpc>
              <a:spcAft>
                <a:spcPts val="1200"/>
              </a:spcAft>
            </a:pPr>
            <a:r>
              <a:rPr lang="es-ES" dirty="0" smtClean="0"/>
              <a:t>Los encabezados deben ir en lenguaje no técnico y transmitir los hallazgos principales </a:t>
            </a:r>
          </a:p>
          <a:p>
            <a:pPr eaLnBrk="1" hangingPunct="1">
              <a:lnSpc>
                <a:spcPct val="90000"/>
              </a:lnSpc>
              <a:spcAft>
                <a:spcPts val="1200"/>
              </a:spcAft>
            </a:pPr>
            <a:r>
              <a:rPr lang="es-ES" dirty="0" smtClean="0"/>
              <a:t>Siempre i</a:t>
            </a:r>
            <a:r>
              <a:rPr lang="es-ES" dirty="0" smtClean="0"/>
              <a:t>ncluye </a:t>
            </a:r>
            <a:r>
              <a:rPr lang="es-ES" dirty="0" smtClean="0"/>
              <a:t>una leyenda que </a:t>
            </a:r>
            <a:r>
              <a:rPr lang="es-ES" dirty="0" smtClean="0"/>
              <a:t>describa al </a:t>
            </a:r>
            <a:r>
              <a:rPr lang="es-ES" dirty="0" smtClean="0"/>
              <a:t>gráfico</a:t>
            </a:r>
            <a:endParaRPr lang="es-E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s-ES" dirty="0" smtClean="0"/>
              <a:t>Dirige, pero sin desorientar</a:t>
            </a:r>
            <a:endParaRPr lang="es-ES" dirty="0"/>
          </a:p>
        </p:txBody>
      </p:sp>
      <p:graphicFrame>
        <p:nvGraphicFramePr>
          <p:cNvPr id="11267" name="Object 3"/>
          <p:cNvGraphicFramePr>
            <a:graphicFrameLocks noGrp="1" noChangeAspect="1"/>
          </p:cNvGraphicFramePr>
          <p:nvPr>
            <p:ph idx="4294967295"/>
            <p:extLst>
              <p:ext uri="{D42A27DB-BD31-4B8C-83A1-F6EECF244321}">
                <p14:modId xmlns:p14="http://schemas.microsoft.com/office/powerpoint/2010/main" val="3180533122"/>
              </p:ext>
            </p:extLst>
          </p:nvPr>
        </p:nvGraphicFramePr>
        <p:xfrm>
          <a:off x="2223975" y="1447800"/>
          <a:ext cx="4693118" cy="4715102"/>
        </p:xfrm>
        <a:graphic>
          <a:graphicData uri="http://schemas.openxmlformats.org/presentationml/2006/ole">
            <mc:AlternateContent xmlns:mc="http://schemas.openxmlformats.org/markup-compatibility/2006">
              <mc:Choice xmlns:v="urn:schemas-microsoft-com:vml" Requires="v">
                <p:oleObj spid="_x0000_s11331" name="Acrobat Document" r:id="rId4" imgW="5617800" imgH="5644440" progId="AcroExch.Document.7">
                  <p:embed/>
                </p:oleObj>
              </mc:Choice>
              <mc:Fallback>
                <p:oleObj name="Acrobat Document" r:id="rId4" imgW="5617800" imgH="5644440" progId="AcroExch.Document.7">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3975" y="1447800"/>
                        <a:ext cx="4693118" cy="4715102"/>
                      </a:xfrm>
                      <a:prstGeom prst="rect">
                        <a:avLst/>
                      </a:prstGeom>
                      <a:noFill/>
                      <a:ln w="9525">
                        <a:solidFill>
                          <a:schemeClr val="accent1"/>
                        </a:solidFill>
                        <a:miter lim="800000"/>
                        <a:headEnd/>
                        <a:tailEnd/>
                      </a:ln>
                      <a:extLst/>
                    </p:spPr>
                  </p:pic>
                </p:oleObj>
              </mc:Fallback>
            </mc:AlternateContent>
          </a:graphicData>
        </a:graphic>
      </p:graphicFrame>
      <p:sp>
        <p:nvSpPr>
          <p:cNvPr id="2" name="Rectángulo redondeado 1"/>
          <p:cNvSpPr/>
          <p:nvPr/>
        </p:nvSpPr>
        <p:spPr bwMode="auto">
          <a:xfrm>
            <a:off x="5181600" y="2362200"/>
            <a:ext cx="1447800" cy="990600"/>
          </a:xfrm>
          <a:prstGeom prst="roundRect">
            <a:avLst/>
          </a:prstGeom>
          <a:solidFill>
            <a:schemeClr val="accent3">
              <a:lumMod val="9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algn="ctr"/>
            <a:r>
              <a:rPr kumimoji="0" lang="es-ES" sz="1500" b="1" i="0" u="none" strike="noStrike" cap="none" normalizeH="0" baseline="0" dirty="0" smtClean="0">
                <a:ln>
                  <a:noFill/>
                </a:ln>
                <a:solidFill>
                  <a:schemeClr val="tx1"/>
                </a:solidFill>
                <a:effectLst/>
                <a:latin typeface="Bradley Hand ITC" panose="03070402050302030203" pitchFamily="66" charset="0"/>
                <a:ea typeface="ＭＳ Ｐゴシック" charset="-128"/>
              </a:rPr>
              <a:t>Por supuesto, se basa solamente</a:t>
            </a:r>
            <a:r>
              <a:rPr kumimoji="0" lang="es-ES" sz="1500" b="1" i="0" u="none" strike="noStrike" cap="none" normalizeH="0" dirty="0" smtClean="0">
                <a:ln>
                  <a:noFill/>
                </a:ln>
                <a:solidFill>
                  <a:schemeClr val="tx1"/>
                </a:solidFill>
                <a:effectLst/>
                <a:latin typeface="Bradley Hand ITC" panose="03070402050302030203" pitchFamily="66" charset="0"/>
                <a:ea typeface="ＭＳ Ｐゴシック" charset="-128"/>
              </a:rPr>
              <a:t> en un par de puntos de datos</a:t>
            </a:r>
            <a:endParaRPr kumimoji="0" lang="en-US" sz="1500" b="1" i="0" u="none" strike="noStrike" cap="none" normalizeH="0" baseline="0" dirty="0" smtClean="0">
              <a:ln>
                <a:noFill/>
              </a:ln>
              <a:solidFill>
                <a:schemeClr val="tx1"/>
              </a:solidFill>
              <a:effectLst/>
              <a:latin typeface="Bradley Hand ITC" panose="03070402050302030203" pitchFamily="66" charset="0"/>
              <a:ea typeface="ＭＳ Ｐゴシック" charset="-128"/>
            </a:endParaRPr>
          </a:p>
        </p:txBody>
      </p:sp>
      <p:sp>
        <p:nvSpPr>
          <p:cNvPr id="5" name="Rectángulo redondeado 4"/>
          <p:cNvSpPr/>
          <p:nvPr/>
        </p:nvSpPr>
        <p:spPr bwMode="auto">
          <a:xfrm>
            <a:off x="2743200" y="3048000"/>
            <a:ext cx="2133600" cy="304800"/>
          </a:xfrm>
          <a:prstGeom prst="roundRect">
            <a:avLst/>
          </a:prstGeom>
          <a:solidFill>
            <a:schemeClr val="accent3">
              <a:lumMod val="9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pPr algn="ctr"/>
            <a:r>
              <a:rPr lang="es-ES" sz="1300" b="1" dirty="0" smtClean="0">
                <a:latin typeface="Bradley Hand ITC" panose="03070402050302030203" pitchFamily="66" charset="0"/>
                <a:ea typeface="ＭＳ Ｐゴシック" charset="-128"/>
              </a:rPr>
              <a:t>Pronóstico Económico EE.UU.</a:t>
            </a:r>
            <a:endParaRPr kumimoji="0" lang="en-US" sz="1300" b="1" i="0" u="none" strike="noStrike" cap="none" normalizeH="0" baseline="0" dirty="0" smtClean="0">
              <a:ln>
                <a:noFill/>
              </a:ln>
              <a:solidFill>
                <a:schemeClr val="tx1"/>
              </a:solidFill>
              <a:effectLst/>
              <a:latin typeface="Bradley Hand ITC" panose="03070402050302030203" pitchFamily="66" charset="0"/>
              <a:ea typeface="ＭＳ Ｐゴシック" charset="-128"/>
            </a:endParaRPr>
          </a:p>
        </p:txBody>
      </p:sp>
    </p:spTree>
  </p:cSld>
  <p:clrMapOvr>
    <a:masterClrMapping/>
  </p:clrMapOvr>
</p:sld>
</file>

<file path=ppt/theme/theme1.xml><?xml version="1.0" encoding="utf-8"?>
<a:theme xmlns:a="http://schemas.openxmlformats.org/drawingml/2006/main" name="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B Powerpoint Template-Jan2016.potx" id="{528D6FA2-2F9C-4CEF-B67A-28624A4A9F34}" vid="{945E555C-1F66-4FA7-A3D1-CF2D931008E8}"/>
    </a:ext>
  </a:extLst>
</a:theme>
</file>

<file path=ppt/theme/theme2.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2.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3.xml><?xml version="1.0" encoding="utf-8"?>
<a:themeOverride xmlns:a="http://schemas.openxmlformats.org/drawingml/2006/main">
  <a:clrScheme name="Custom 3">
    <a:dk1>
      <a:srgbClr val="000000"/>
    </a:dk1>
    <a:lt1>
      <a:srgbClr val="EAEAEA"/>
    </a:lt1>
    <a:dk2>
      <a:srgbClr val="AF2F21"/>
    </a:dk2>
    <a:lt2>
      <a:srgbClr val="EAEAEA"/>
    </a:lt2>
    <a:accent1>
      <a:srgbClr val="FFFFFF"/>
    </a:accent1>
    <a:accent2>
      <a:srgbClr val="DDDDDD"/>
    </a:accent2>
    <a:accent3>
      <a:srgbClr val="F3F3F3"/>
    </a:accent3>
    <a:accent4>
      <a:srgbClr val="000000"/>
    </a:accent4>
    <a:accent5>
      <a:srgbClr val="FFFFFF"/>
    </a:accent5>
    <a:accent6>
      <a:srgbClr val="C8C8C8"/>
    </a:accent6>
    <a:hlink>
      <a:srgbClr val="AF2F21"/>
    </a:hlink>
    <a:folHlink>
      <a:srgbClr val="714831"/>
    </a:folHlink>
  </a:clrScheme>
</a:themeOverride>
</file>

<file path=docProps/app.xml><?xml version="1.0" encoding="utf-8"?>
<Properties xmlns="http://schemas.openxmlformats.org/officeDocument/2006/extended-properties" xmlns:vt="http://schemas.openxmlformats.org/officeDocument/2006/docPropsVTypes">
  <Template/>
  <TotalTime>3541</TotalTime>
  <Words>2394</Words>
  <Application>Microsoft Macintosh PowerPoint</Application>
  <PresentationFormat>On-screen Show (4:3)</PresentationFormat>
  <Paragraphs>152</Paragraphs>
  <Slides>13</Slides>
  <Notes>13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1" baseType="lpstr">
      <vt:lpstr>Arial Black</vt:lpstr>
      <vt:lpstr>Bradley Hand ITC</vt:lpstr>
      <vt:lpstr>MS PGothic</vt:lpstr>
      <vt:lpstr>ＭＳ Ｐゴシック</vt:lpstr>
      <vt:lpstr>Wingdings</vt:lpstr>
      <vt:lpstr>Arial</vt:lpstr>
      <vt:lpstr>1_Bold Stripes</vt:lpstr>
      <vt:lpstr>Acrobat Document</vt:lpstr>
      <vt:lpstr>Principios de Redacción de Políticas</vt:lpstr>
      <vt:lpstr>¡Olvida todo lo que aprendiste en la Universidad sobre redacción!</vt:lpstr>
      <vt:lpstr>Los investigadores son de Marte; los formuladores de políticas son de Venus</vt:lpstr>
      <vt:lpstr>La información mal traducida no se utiliza</vt:lpstr>
      <vt:lpstr>Planificación</vt:lpstr>
      <vt:lpstr>Estilística</vt:lpstr>
      <vt:lpstr>Encabezados y subtítulos</vt:lpstr>
      <vt:lpstr>Datos y gráficos</vt:lpstr>
      <vt:lpstr>Dirige, pero sin desorientar</vt:lpstr>
      <vt:lpstr>Otros consejos al trabajar con datos</vt:lpstr>
      <vt:lpstr>Obtén opiniones y reacciones</vt:lpstr>
      <vt:lpstr>Estar en el mismo planeta</vt:lpstr>
      <vt:lpstr>Aprender más</vt:lpstr>
    </vt:vector>
  </TitlesOfParts>
  <Company>Paul Geary User</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Geary User</dc:creator>
  <cp:lastModifiedBy>Gabriela Sanchez-Soto</cp:lastModifiedBy>
  <cp:revision>173</cp:revision>
  <dcterms:created xsi:type="dcterms:W3CDTF">2011-03-01T20:01:46Z</dcterms:created>
  <dcterms:modified xsi:type="dcterms:W3CDTF">2019-02-04T06:03:42Z</dcterms:modified>
</cp:coreProperties>
</file>