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30" r:id="rId1"/>
  </p:sldMasterIdLst>
  <p:notesMasterIdLst>
    <p:notesMasterId r:id="rId15"/>
  </p:notesMasterIdLst>
  <p:handoutMasterIdLst>
    <p:handoutMasterId r:id="rId16"/>
  </p:handoutMasterIdLst>
  <p:sldIdLst>
    <p:sldId id="329" r:id="rId2"/>
    <p:sldId id="326" r:id="rId3"/>
    <p:sldId id="327" r:id="rId4"/>
    <p:sldId id="328" r:id="rId5"/>
    <p:sldId id="313" r:id="rId6"/>
    <p:sldId id="315" r:id="rId7"/>
    <p:sldId id="316" r:id="rId8"/>
    <p:sldId id="317" r:id="rId9"/>
    <p:sldId id="318" r:id="rId10"/>
    <p:sldId id="319" r:id="rId11"/>
    <p:sldId id="321" r:id="rId12"/>
    <p:sldId id="322" r:id="rId13"/>
    <p:sldId id="324" r:id="rId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p:defaultTextStyle>
  <p:extLst>
    <p:ext uri="{521415D9-36F7-43E2-AB2F-B90AF26B5E84}">
      <p14:sectionLst xmlns:p14="http://schemas.microsoft.com/office/powerpoint/2010/main">
        <p14:section name="Introduction" id="{362DD47B-C8F8-4176-85B3-4F493F764A53}">
          <p14:sldIdLst>
            <p14:sldId id="329"/>
          </p14:sldIdLst>
        </p14:section>
        <p14:section name="Policy Brief" id="{E4D6CC99-A189-4EE0-8616-681A835FD117}">
          <p14:sldIdLst>
            <p14:sldId id="326"/>
            <p14:sldId id="327"/>
            <p14:sldId id="328"/>
            <p14:sldId id="313"/>
            <p14:sldId id="315"/>
            <p14:sldId id="316"/>
            <p14:sldId id="317"/>
            <p14:sldId id="318"/>
            <p14:sldId id="319"/>
            <p14:sldId id="321"/>
            <p14:sldId id="322"/>
          </p14:sldIdLst>
        </p14:section>
        <p14:section name="Conclusion" id="{449EE9DE-B9E6-40D3-97A7-DE2229348C46}">
          <p14:sldIdLst>
            <p14:sldId id="32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F2F21"/>
    <a:srgbClr val="C1680F"/>
    <a:srgbClr val="008040"/>
    <a:srgbClr val="7AAD42"/>
    <a:srgbClr val="A2A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32"/>
    <p:restoredTop sz="66013" autoAdjust="0"/>
  </p:normalViewPr>
  <p:slideViewPr>
    <p:cSldViewPr>
      <p:cViewPr varScale="1">
        <p:scale>
          <a:sx n="104" d="100"/>
          <a:sy n="104" d="100"/>
        </p:scale>
        <p:origin x="2896" y="160"/>
      </p:cViewPr>
      <p:guideLst>
        <p:guide orient="horz" pos="2160"/>
        <p:guide pos="2880"/>
      </p:guideLst>
    </p:cSldViewPr>
  </p:slideViewPr>
  <p:outlineViewPr>
    <p:cViewPr>
      <p:scale>
        <a:sx n="33" d="100"/>
        <a:sy n="33" d="100"/>
      </p:scale>
      <p:origin x="0" y="0"/>
    </p:cViewPr>
  </p:outlineViewPr>
  <p:notesTextViewPr>
    <p:cViewPr>
      <p:scale>
        <a:sx n="175" d="100"/>
        <a:sy n="175" d="100"/>
      </p:scale>
      <p:origin x="0" y="0"/>
    </p:cViewPr>
  </p:notesTextViewPr>
  <p:sorterViewPr>
    <p:cViewPr>
      <p:scale>
        <a:sx n="66" d="100"/>
        <a:sy n="66" d="100"/>
      </p:scale>
      <p:origin x="0" y="540"/>
    </p:cViewPr>
  </p:sorterViewPr>
  <p:notesViewPr>
    <p:cSldViewPr>
      <p:cViewPr varScale="1">
        <p:scale>
          <a:sx n="82" d="100"/>
          <a:sy n="82"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10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15763883-B85A-40DB-BBC7-195F74C801E3}" type="slidenum">
              <a:rPr lang="en-US"/>
              <a:pPr>
                <a:defRPr/>
              </a:pPr>
              <a:t>‹#›</a:t>
            </a:fld>
            <a:endParaRPr lang="en-US" dirty="0"/>
          </a:p>
        </p:txBody>
      </p:sp>
    </p:spTree>
    <p:extLst>
      <p:ext uri="{BB962C8B-B14F-4D97-AF65-F5344CB8AC3E}">
        <p14:creationId xmlns:p14="http://schemas.microsoft.com/office/powerpoint/2010/main" val="1456861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BBD720CA-7282-40FF-A765-C66DB5734BA6}" type="slidenum">
              <a:rPr lang="en-US"/>
              <a:pPr>
                <a:defRPr/>
              </a:pPr>
              <a:t>‹#›</a:t>
            </a:fld>
            <a:endParaRPr lang="en-US" dirty="0"/>
          </a:p>
        </p:txBody>
      </p:sp>
    </p:spTree>
    <p:extLst>
      <p:ext uri="{BB962C8B-B14F-4D97-AF65-F5344CB8AC3E}">
        <p14:creationId xmlns:p14="http://schemas.microsoft.com/office/powerpoint/2010/main" val="32588459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Esta sesión se centra en la estructura y el contenido de un resumen de políticas. ¿Alguien puede decirme qué es un resumen de políticas? </a:t>
            </a:r>
            <a:r>
              <a:rPr lang="es-ES" b="1" baseline="0" dirty="0" smtClean="0"/>
              <a:t>Generar respuestas</a:t>
            </a:r>
          </a:p>
          <a:p>
            <a:endParaRPr lang="es-ES" baseline="0" dirty="0" smtClean="0"/>
          </a:p>
          <a:p>
            <a:r>
              <a:rPr lang="es-ES" baseline="0" dirty="0" smtClean="0"/>
              <a:t>¿Alguien ha escrito alguna vez un resumen de políticas, o ha contribuido a elaborar un resumen de políticas? </a:t>
            </a:r>
            <a:r>
              <a:rPr lang="es-ES" b="1" baseline="0" dirty="0" smtClean="0"/>
              <a:t>Generar respuestas</a:t>
            </a:r>
            <a:endParaRPr lang="en-US" b="1" baseline="0" dirty="0"/>
          </a:p>
        </p:txBody>
      </p:sp>
      <p:sp>
        <p:nvSpPr>
          <p:cNvPr id="4" name="Slide Number Placeholder 3"/>
          <p:cNvSpPr>
            <a:spLocks noGrp="1"/>
          </p:cNvSpPr>
          <p:nvPr>
            <p:ph type="sldNum" sz="quarter" idx="10"/>
          </p:nvPr>
        </p:nvSpPr>
        <p:spPr/>
        <p:txBody>
          <a:bodyPr/>
          <a:lstStyle/>
          <a:p>
            <a:pPr>
              <a:defRPr/>
            </a:pPr>
            <a:fld id="{BBD720CA-7282-40FF-A765-C66DB5734BA6}" type="slidenum">
              <a:rPr lang="en-US" smtClean="0"/>
              <a:pPr>
                <a:defRPr/>
              </a:pPr>
              <a:t>1</a:t>
            </a:fld>
            <a:endParaRPr lang="en-US" dirty="0"/>
          </a:p>
        </p:txBody>
      </p:sp>
    </p:spTree>
    <p:extLst>
      <p:ext uri="{BB962C8B-B14F-4D97-AF65-F5344CB8AC3E}">
        <p14:creationId xmlns:p14="http://schemas.microsoft.com/office/powerpoint/2010/main" val="3311953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342FE9DB-860E-46EF-90D7-ADA82EE7AA28}" type="slidenum">
              <a:rPr lang="fr-FR" sz="1200" smtClean="0"/>
              <a:pPr/>
              <a:t>10</a:t>
            </a:fld>
            <a:endParaRPr lang="fr-FR" sz="1200" dirty="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La investigación señala que los formuladores de políticas siempre encuentran útiles y valiosas el resumen de políticas,</a:t>
            </a:r>
            <a:r>
              <a:rPr lang="es-ES" sz="1400" baseline="0" dirty="0" smtClean="0"/>
              <a:t> SALVO que no lleven </a:t>
            </a:r>
            <a:r>
              <a:rPr lang="es-ES" sz="1400" dirty="0" smtClean="0"/>
              <a:t>recomendaciones. Éstas son importantísimas.</a:t>
            </a:r>
          </a:p>
          <a:p>
            <a:pPr marL="0" marR="0" indent="0" algn="l" defTabSz="914400" rtl="0" eaLnBrk="1" fontAlgn="base" latinLnBrk="0" hangingPunct="1">
              <a:lnSpc>
                <a:spcPct val="100000"/>
              </a:lnSpc>
              <a:spcBef>
                <a:spcPct val="30000"/>
              </a:spcBef>
              <a:spcAft>
                <a:spcPct val="0"/>
              </a:spcAft>
              <a:buClrTx/>
              <a:buSzTx/>
              <a:buFontTx/>
              <a:buNone/>
              <a:tabLst/>
              <a:defRPr/>
            </a:pPr>
            <a:endParaRPr lang="es-ES"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Tus</a:t>
            </a:r>
            <a:r>
              <a:rPr lang="es-ES" sz="1400" baseline="0" dirty="0" smtClean="0"/>
              <a:t> </a:t>
            </a:r>
            <a:r>
              <a:rPr lang="es-ES" sz="1400" dirty="0" smtClean="0"/>
              <a:t>recomendaciones vienen al final, pero recuerda que la formulación de las recomendaciones es en realidad uno de los primeros pasos que debes seguir en la planificación de tu resumen. Deben estar claramente vinculados con la evidencia que presentes durante todo el escrito.</a:t>
            </a:r>
          </a:p>
          <a:p>
            <a:pPr marL="0" marR="0" indent="0" algn="l" defTabSz="914400" rtl="0" eaLnBrk="1" fontAlgn="base" latinLnBrk="0" hangingPunct="1">
              <a:lnSpc>
                <a:spcPct val="100000"/>
              </a:lnSpc>
              <a:spcBef>
                <a:spcPct val="30000"/>
              </a:spcBef>
              <a:spcAft>
                <a:spcPct val="0"/>
              </a:spcAft>
              <a:buClrTx/>
              <a:buSzTx/>
              <a:buFontTx/>
              <a:buNone/>
              <a:tabLst/>
              <a:defRPr/>
            </a:pPr>
            <a:endParaRPr lang="es-ES"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La familiaridad con la literatura, insistimos, es importante. Si los resultados de tu investigación no conducen a claras recomendaciones de políticas, es posible que debas especificar el tipo de investigación necesaria para responder las preguntas restantes.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s-ES"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Escribe tus recomendaciones comenzando con un verbo de acción, y en la medida en que sea factible y realista para ti, hazlo</a:t>
            </a:r>
            <a:r>
              <a:rPr lang="es-ES" sz="1400" baseline="0" dirty="0" smtClean="0"/>
              <a:t> </a:t>
            </a:r>
            <a:r>
              <a:rPr lang="es-ES" sz="1400" dirty="0" smtClean="0"/>
              <a:t>SMART. ¿Quién recuerda lo que significa SMART? (específico, medible, realizable, realista y limitado en tiempo)</a:t>
            </a:r>
          </a:p>
          <a:p>
            <a:pPr marL="0" marR="0" indent="0" algn="l" defTabSz="914400" rtl="0" eaLnBrk="1" fontAlgn="base" latinLnBrk="0" hangingPunct="1">
              <a:lnSpc>
                <a:spcPct val="100000"/>
              </a:lnSpc>
              <a:spcBef>
                <a:spcPct val="30000"/>
              </a:spcBef>
              <a:spcAft>
                <a:spcPct val="0"/>
              </a:spcAft>
              <a:buClrTx/>
              <a:buSzTx/>
              <a:buFontTx/>
              <a:buNone/>
              <a:tabLst/>
              <a:defRPr/>
            </a:pPr>
            <a:endParaRPr lang="es-ES"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Recuerda, no siempre será factible que cada recomendación cumpla con todos los criterios de SMART, pero debes pensar en cada uno de dichos criterios a medida que desarrollas tus recomendaciones y tomar una decisión cuidadosa sobre por qué debería o no cumplir con los criterios.</a:t>
            </a:r>
          </a:p>
          <a:p>
            <a:pPr marL="0" marR="0" indent="0" algn="l" defTabSz="914400" rtl="0" eaLnBrk="1" fontAlgn="base" latinLnBrk="0" hangingPunct="1">
              <a:lnSpc>
                <a:spcPct val="100000"/>
              </a:lnSpc>
              <a:spcBef>
                <a:spcPct val="30000"/>
              </a:spcBef>
              <a:spcAft>
                <a:spcPct val="0"/>
              </a:spcAft>
              <a:buClrTx/>
              <a:buSzTx/>
              <a:buFontTx/>
              <a:buNone/>
              <a:tabLst/>
              <a:defRPr/>
            </a:pPr>
            <a:endParaRPr lang="es-ES"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dirty="0" smtClean="0"/>
              <a:t>[El concepto de recomendaciones SMART debería haberse introducido ya en la presentación titulada Comunicación Estratégica II y en los ejercicios asociados].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400" dirty="0"/>
          </a:p>
          <a:p>
            <a:pPr eaLnBrk="1" hangingPunct="1"/>
            <a:endParaRPr lang="en-US" dirty="0"/>
          </a:p>
        </p:txBody>
      </p:sp>
    </p:spTree>
    <p:extLst>
      <p:ext uri="{BB962C8B-B14F-4D97-AF65-F5344CB8AC3E}">
        <p14:creationId xmlns:p14="http://schemas.microsoft.com/office/powerpoint/2010/main" val="2908791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46C1C499-AF8F-4FD3-BEAA-A3819848ECF7}" type="slidenum">
              <a:rPr lang="fr-FR" sz="1200" smtClean="0"/>
              <a:pPr/>
              <a:t>11</a:t>
            </a:fld>
            <a:endParaRPr lang="fr-FR" sz="1200"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Tal vez tu nota positiva es que visualizas</a:t>
            </a:r>
            <a:r>
              <a:rPr lang="es-ES" sz="1400" baseline="0" noProof="0" dirty="0" smtClean="0"/>
              <a:t> un mejor futuro ¡si las acciones que tú estás recomendando se llevan a cabo!</a:t>
            </a:r>
            <a:endParaRPr lang="en-US" sz="1400" dirty="0"/>
          </a:p>
        </p:txBody>
      </p:sp>
    </p:spTree>
    <p:extLst>
      <p:ext uri="{BB962C8B-B14F-4D97-AF65-F5344CB8AC3E}">
        <p14:creationId xmlns:p14="http://schemas.microsoft.com/office/powerpoint/2010/main" val="2316276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Después de haber escrito el resumen, edítalo con esmero, revísalo</a:t>
            </a:r>
            <a:r>
              <a:rPr lang="es-ES" sz="1400" baseline="0" dirty="0" smtClean="0"/>
              <a:t> y critica tu </a:t>
            </a:r>
            <a:r>
              <a:rPr lang="es-ES" sz="1400" dirty="0" smtClean="0"/>
              <a:t>propio trabajo.</a:t>
            </a:r>
          </a:p>
          <a:p>
            <a:pPr eaLnBrk="1" hangingPunct="1"/>
            <a:endParaRPr lang="es-ES" sz="1400" dirty="0" smtClean="0"/>
          </a:p>
          <a:p>
            <a:pPr eaLnBrk="1" hangingPunct="1"/>
            <a:r>
              <a:rPr lang="es-ES" sz="1400" dirty="0" smtClean="0"/>
              <a:t>Hemos desarrollado una lista de verificación para ayudarte: la encontrarás en tu carpeta y resume la mayoría de los principios de redacción que acabamos de ver. Si puedes marcar cada casilla de la lista, significa que estás haciendo bien las cosas. </a:t>
            </a:r>
            <a:endParaRPr lang="en-US" sz="1400" dirty="0"/>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7C03B29C-913B-4474-A1DE-4ADEAF1B1805}" type="slidenum">
              <a:rPr lang="fr-FR" sz="1200" smtClean="0"/>
              <a:pPr/>
              <a:t>12</a:t>
            </a:fld>
            <a:endParaRPr lang="fr-FR" sz="1200" dirty="0"/>
          </a:p>
        </p:txBody>
      </p:sp>
    </p:spTree>
    <p:extLst>
      <p:ext uri="{BB962C8B-B14F-4D97-AF65-F5344CB8AC3E}">
        <p14:creationId xmlns:p14="http://schemas.microsoft.com/office/powerpoint/2010/main" val="216887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867FFA8C-E7B5-403C-A2F4-E6D8B027B559}" type="slidenum">
              <a:rPr lang="en-US" sz="1200" smtClean="0"/>
              <a:pPr/>
              <a:t>13</a:t>
            </a:fld>
            <a:endParaRPr lang="en-US" sz="1200" dirty="0"/>
          </a:p>
        </p:txBody>
      </p:sp>
    </p:spTree>
    <p:extLst>
      <p:ext uri="{BB962C8B-B14F-4D97-AF65-F5344CB8AC3E}">
        <p14:creationId xmlns:p14="http://schemas.microsoft.com/office/powerpoint/2010/main" val="248831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sz="1200" baseline="0" noProof="0" dirty="0" smtClean="0"/>
              <a:t>El resumen de políticas es… [leer la diapositiva]</a:t>
            </a:r>
          </a:p>
          <a:p>
            <a:pPr marL="0" marR="0" indent="0" algn="l" defTabSz="914400" rtl="0" eaLnBrk="0" fontAlgn="base" latinLnBrk="0" hangingPunct="0">
              <a:lnSpc>
                <a:spcPct val="100000"/>
              </a:lnSpc>
              <a:spcBef>
                <a:spcPct val="30000"/>
              </a:spcBef>
              <a:spcAft>
                <a:spcPct val="0"/>
              </a:spcAft>
              <a:buClrTx/>
              <a:buSzTx/>
              <a:buFontTx/>
              <a:buNone/>
              <a:tabLst/>
              <a:defRPr/>
            </a:pPr>
            <a:endParaRPr lang="es-ES" sz="1200" baseline="0"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s-ES" sz="1200" baseline="0" noProof="0" dirty="0" smtClean="0"/>
              <a:t>Sabemos por múltiples fuentes que los formuladores de políticas quieren resúmenes breves investigativos con recomendaciones: un resumen de políticas proporciona precisamente ese vehículo para comunicarles a los formuladores evidencias para que tomen acciones.</a:t>
            </a:r>
          </a:p>
          <a:p>
            <a:endParaRPr lang="en-US" dirty="0"/>
          </a:p>
        </p:txBody>
      </p:sp>
      <p:sp>
        <p:nvSpPr>
          <p:cNvPr id="4" name="Slide Number Placeholder 3"/>
          <p:cNvSpPr>
            <a:spLocks noGrp="1"/>
          </p:cNvSpPr>
          <p:nvPr>
            <p:ph type="sldNum" sz="quarter" idx="10"/>
          </p:nvPr>
        </p:nvSpPr>
        <p:spPr/>
        <p:txBody>
          <a:bodyPr/>
          <a:lstStyle/>
          <a:p>
            <a:pPr>
              <a:defRPr/>
            </a:pPr>
            <a:fld id="{BBD720CA-7282-40FF-A765-C66DB5734BA6}" type="slidenum">
              <a:rPr lang="en-US" smtClean="0"/>
              <a:pPr>
                <a:defRPr/>
              </a:pPr>
              <a:t>2</a:t>
            </a:fld>
            <a:endParaRPr lang="en-US" dirty="0"/>
          </a:p>
        </p:txBody>
      </p:sp>
    </p:spTree>
    <p:extLst>
      <p:ext uri="{BB962C8B-B14F-4D97-AF65-F5344CB8AC3E}">
        <p14:creationId xmlns:p14="http://schemas.microsoft.com/office/powerpoint/2010/main" val="1257402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s-ES" sz="1200" baseline="0" dirty="0" smtClean="0"/>
              <a:t>La audiencia a quién va dirigido el resumen de políticas es específica. Según el tema, es posible que tengas un público muy reducido o más amplio, pero debe estar bien definido. Por ejemplo, si el tema es la integración de la planificación familiar y de los servicios de salud materno-infantil en Uganda, tu audiencia podría estar compuesta únicamente por formuladores de políticas y líderes del Ministerio de Salud. Por otro lado, si el tema es población y seguridad alimentaria en África, tu audiencia podría definirse en términos más amplios para abarcar a legisladores a nivel nacional en los países de África Subsahariana. Si bien un resumen de políticas de PRB tiende ir dirigido a un público más amplio, la mayoría de ustedes estará escribiendo para audiencias más estrechas.</a:t>
            </a:r>
            <a:endParaRPr lang="en-US" sz="1200" dirty="0"/>
          </a:p>
          <a:p>
            <a:pPr eaLnBrk="1" hangingPunct="1"/>
            <a:endParaRPr lang="en-US" sz="1200" dirty="0"/>
          </a:p>
          <a:p>
            <a:pPr eaLnBrk="1" hangingPunct="1"/>
            <a:r>
              <a:rPr lang="es-ES" sz="1200" baseline="0" dirty="0" smtClean="0"/>
              <a:t>Longitud – Los llamamos "resumen de políticas" porque de hecho son cortos, especialmente en comparación con tus disertaciones o artículos de revistas. Unas 4 páginas suelen ser el mejor equilibrio de brevedad e información suficiente; algunos “resúmenes" se extienden a 6 u 8 páginas como máximo.</a:t>
            </a:r>
            <a:r>
              <a:rPr lang="en-US" sz="1200" dirty="0"/>
              <a:t/>
            </a:r>
            <a:br>
              <a:rPr lang="en-US" sz="1200" dirty="0"/>
            </a:br>
            <a:endParaRPr lang="en-US" sz="1200" dirty="0"/>
          </a:p>
          <a:p>
            <a:pPr eaLnBrk="1" hangingPunct="1"/>
            <a:r>
              <a:rPr lang="es-ES" sz="1200" baseline="0" dirty="0" smtClean="0"/>
              <a:t>La investigación indica que los formuladores de políticas generalmente prefieren materiales impresos cortos, por lo que es importante mantener tu resumen BREVE.</a:t>
            </a:r>
          </a:p>
          <a:p>
            <a:pPr eaLnBrk="1" hangingPunct="1"/>
            <a:endParaRPr lang="es-ES" sz="1200" baseline="0" dirty="0" smtClean="0"/>
          </a:p>
          <a:p>
            <a:pPr eaLnBrk="1" hangingPunct="1"/>
            <a:r>
              <a:rPr lang="es-ES" sz="1200" baseline="0" dirty="0" smtClean="0"/>
              <a:t>Recuerda: PUEDES darle a tu audiencia materiales adicionales si quieren más detalles. Muchos políticos lo solicitan, pero TAMBIÉN quieren una versión corta adaptada a la audiencia política.</a:t>
            </a:r>
            <a:endParaRPr lang="en-US" sz="1200" baseline="0" dirty="0"/>
          </a:p>
          <a:p>
            <a:pPr eaLnBrk="1" hangingPunct="1"/>
            <a:endParaRPr lang="en-US" sz="1200" dirty="0"/>
          </a:p>
          <a:p>
            <a:pPr eaLnBrk="1" hangingPunct="1"/>
            <a:r>
              <a:rPr lang="es-ES" sz="1200" dirty="0" smtClean="0"/>
              <a:t>En cuanto al contenido, el resumen de políticas se distingue porque insta a la audiencia a ACTUAR.</a:t>
            </a:r>
            <a:r>
              <a:rPr lang="es-ES" sz="1200" baseline="0" dirty="0" smtClean="0"/>
              <a:t>  El r</a:t>
            </a:r>
            <a:r>
              <a:rPr lang="es-ES" sz="1200" dirty="0" smtClean="0"/>
              <a:t>esumen</a:t>
            </a:r>
            <a:r>
              <a:rPr lang="es-ES" sz="1200" baseline="0" dirty="0" smtClean="0"/>
              <a:t> </a:t>
            </a:r>
            <a:r>
              <a:rPr lang="es-ES" sz="1200" dirty="0" smtClean="0"/>
              <a:t>de políticas habla de recomendaciones específicas para que la audiencia adopte medidas en cuanto al tema en cuestión. Tus implicaciones son el puente que interpreta y contextualiza los </a:t>
            </a:r>
            <a:r>
              <a:rPr lang="es-ES" sz="1200" dirty="0" smtClean="0"/>
              <a:t>resultados, </a:t>
            </a:r>
            <a:r>
              <a:rPr lang="es-ES" sz="1200" dirty="0" smtClean="0"/>
              <a:t>haciendo la conexión con las recomendaciones</a:t>
            </a:r>
            <a:r>
              <a:rPr lang="en-US" sz="1200" dirty="0" smtClean="0"/>
              <a:t>.</a:t>
            </a:r>
            <a:endParaRPr lang="es-ES" sz="1200" dirty="0" smtClean="0"/>
          </a:p>
        </p:txBody>
      </p:sp>
      <p:sp>
        <p:nvSpPr>
          <p:cNvPr id="4" name="Slide Number Placeholder 3"/>
          <p:cNvSpPr>
            <a:spLocks noGrp="1"/>
          </p:cNvSpPr>
          <p:nvPr>
            <p:ph type="sldNum" sz="quarter" idx="10"/>
          </p:nvPr>
        </p:nvSpPr>
        <p:spPr/>
        <p:txBody>
          <a:bodyPr/>
          <a:lstStyle/>
          <a:p>
            <a:pPr>
              <a:defRPr/>
            </a:pPr>
            <a:fld id="{BBD720CA-7282-40FF-A765-C66DB5734BA6}" type="slidenum">
              <a:rPr lang="en-US" smtClean="0"/>
              <a:pPr>
                <a:defRPr/>
              </a:pPr>
              <a:t>3</a:t>
            </a:fld>
            <a:endParaRPr lang="en-US" dirty="0"/>
          </a:p>
        </p:txBody>
      </p:sp>
    </p:spTree>
    <p:extLst>
      <p:ext uri="{BB962C8B-B14F-4D97-AF65-F5344CB8AC3E}">
        <p14:creationId xmlns:p14="http://schemas.microsoft.com/office/powerpoint/2010/main" val="1815576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Un paso clave para redactar un resumen de políticas es el paso # 4.</a:t>
            </a:r>
          </a:p>
          <a:p>
            <a:endParaRPr lang="es-ES" baseline="0" dirty="0" smtClean="0"/>
          </a:p>
          <a:p>
            <a:r>
              <a:rPr lang="es-ES" baseline="0" dirty="0" smtClean="0"/>
              <a:t>Antes de comenzar a escribir, necesitas saber cómo terminará el resumen: ¿Cuál es tu recomendación final para la audiencia? Solo después de decidir cuáles serán las recomendaciones finales sabrá cuáles son los datos correctos a incluir en el informe. Entonces, después de completar los pasos 1 a 4, y DESPUÉS de redactar tu recomendación final, puede comenzar a seleccionar los datos e información apropiados para el resumen y crear el esquema</a:t>
            </a:r>
            <a:r>
              <a:rPr lang="en-US" sz="1200" baseline="0" dirty="0" smtClean="0"/>
              <a:t>. </a:t>
            </a:r>
            <a:endParaRPr lang="en-US" sz="12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BBD720CA-7282-40FF-A765-C66DB5734BA6}" type="slidenum">
              <a:rPr lang="en-US" smtClean="0"/>
              <a:pPr>
                <a:defRPr/>
              </a:pPr>
              <a:t>4</a:t>
            </a:fld>
            <a:endParaRPr lang="en-US" dirty="0"/>
          </a:p>
        </p:txBody>
      </p:sp>
    </p:spTree>
    <p:extLst>
      <p:ext uri="{BB962C8B-B14F-4D97-AF65-F5344CB8AC3E}">
        <p14:creationId xmlns:p14="http://schemas.microsoft.com/office/powerpoint/2010/main" val="3159494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1017B6AF-DC8C-4DAD-BB83-0A9B88ADB601}" type="slidenum">
              <a:rPr lang="fr-FR" sz="1200" smtClean="0"/>
              <a:pPr/>
              <a:t>5</a:t>
            </a:fld>
            <a:endParaRPr lang="fr-FR" sz="1200" dirty="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baseline="0" dirty="0" smtClean="0"/>
              <a:t>Este es un esquema general estándar para un resumen de políticas.  Los títulos pueden serte de utilidad en el proceso de planificación y delineamiento del resumen, pero como dijimos antes, debes usar frases descriptivas para las secciones dentro del resumen final.</a:t>
            </a:r>
          </a:p>
          <a:p>
            <a:pPr eaLnBrk="1" hangingPunct="1"/>
            <a:endParaRPr lang="es-ES" sz="1400" baseline="0" dirty="0" smtClean="0"/>
          </a:p>
          <a:p>
            <a:pPr eaLnBrk="1" hangingPunct="1"/>
            <a:r>
              <a:rPr lang="es-ES" sz="1400" baseline="0" dirty="0" smtClean="0"/>
              <a:t>[Si les vas asignar a los participantes la tarea de redactar un resumen de políticas, haz referencia a la misma y explícales que deben usar este bosquejo para esa tarea.]</a:t>
            </a:r>
            <a:endParaRPr lang="en-US" sz="1400" baseline="0" dirty="0" smtClean="0"/>
          </a:p>
        </p:txBody>
      </p:sp>
    </p:spTree>
    <p:extLst>
      <p:ext uri="{BB962C8B-B14F-4D97-AF65-F5344CB8AC3E}">
        <p14:creationId xmlns:p14="http://schemas.microsoft.com/office/powerpoint/2010/main" val="48599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CD1B9ABE-E360-4D38-9AB4-7629D2AAA0E4}" type="slidenum">
              <a:rPr lang="fr-FR" sz="1200" smtClean="0"/>
              <a:pPr/>
              <a:t>6</a:t>
            </a:fld>
            <a:endParaRPr lang="fr-FR" sz="1200" dirty="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A diferencia de un artículo de revista, !un resumen de políticas generalmente presenta un sumario de conclusiones y recomendaciones en los primeros dos párrafos!</a:t>
            </a:r>
          </a:p>
          <a:p>
            <a:pPr eaLnBrk="1" hangingPunct="1"/>
            <a:endParaRPr lang="es-ES" sz="1400" dirty="0" smtClean="0"/>
          </a:p>
          <a:p>
            <a:pPr eaLnBrk="1" hangingPunct="1"/>
            <a:r>
              <a:rPr lang="es-ES" sz="1400" dirty="0" smtClean="0"/>
              <a:t>Tú querrás</a:t>
            </a:r>
            <a:r>
              <a:rPr lang="es-ES" sz="1400" baseline="0" dirty="0" smtClean="0"/>
              <a:t> </a:t>
            </a:r>
            <a:r>
              <a:rPr lang="es-ES" sz="1400" dirty="0" smtClean="0"/>
              <a:t>que el lector sepa desde ya</a:t>
            </a:r>
            <a:r>
              <a:rPr lang="es-ES" sz="1400" baseline="0" dirty="0" smtClean="0"/>
              <a:t> </a:t>
            </a:r>
            <a:r>
              <a:rPr lang="es-ES" sz="1400" dirty="0" smtClean="0"/>
              <a:t>cuáles son los </a:t>
            </a:r>
            <a:r>
              <a:rPr lang="es-ES" sz="1400" dirty="0" smtClean="0"/>
              <a:t>resultados de </a:t>
            </a:r>
            <a:r>
              <a:rPr lang="es-ES" sz="1400" dirty="0" smtClean="0"/>
              <a:t>la investigación y sus implicaciones, lo justo para satisfacer sus deseos de leer todo el informe.</a:t>
            </a:r>
          </a:p>
          <a:p>
            <a:pPr eaLnBrk="1" hangingPunct="1"/>
            <a:endParaRPr lang="es-ES" sz="1400" dirty="0" smtClean="0"/>
          </a:p>
          <a:p>
            <a:pPr eaLnBrk="1" hangingPunct="1"/>
            <a:r>
              <a:rPr lang="es-ES" sz="1400" dirty="0" smtClean="0"/>
              <a:t>Un resumen de políticas tiene que captar la atención del lector desde el primer momento. Recuerde, ¡son personas muy ocupadas!</a:t>
            </a:r>
          </a:p>
        </p:txBody>
      </p:sp>
    </p:spTree>
    <p:extLst>
      <p:ext uri="{BB962C8B-B14F-4D97-AF65-F5344CB8AC3E}">
        <p14:creationId xmlns:p14="http://schemas.microsoft.com/office/powerpoint/2010/main" val="2867897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3730EC85-FA14-4F0B-A504-850D4566C84C}" type="slidenum">
              <a:rPr lang="fr-FR" sz="1200" smtClean="0"/>
              <a:pPr/>
              <a:t>7</a:t>
            </a:fld>
            <a:endParaRPr lang="fr-FR" sz="1200" dirty="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Una vez que ya has captado el interés del lector con tu resumen/generalidades, pasa a la sección de antecedentes: ¿por qué es importante este tema? ¿Qué muestran</a:t>
            </a:r>
            <a:r>
              <a:rPr lang="es-ES" sz="1400" baseline="0" dirty="0" smtClean="0"/>
              <a:t> las </a:t>
            </a:r>
            <a:r>
              <a:rPr lang="es-ES" sz="1400" dirty="0" smtClean="0"/>
              <a:t>investigaciones previas?</a:t>
            </a:r>
          </a:p>
          <a:p>
            <a:pPr eaLnBrk="1" hangingPunct="1"/>
            <a:endParaRPr lang="es-ES" sz="1400" dirty="0" smtClean="0"/>
          </a:p>
          <a:p>
            <a:pPr eaLnBrk="1" hangingPunct="1"/>
            <a:r>
              <a:rPr lang="es-ES" sz="1400" dirty="0" smtClean="0"/>
              <a:t>El beneficio de redactar un resumen de políticas a partir de tu disertación investigativa es que tú ya has realizado recientemente un exhaustivo estudio literario</a:t>
            </a:r>
            <a:r>
              <a:rPr lang="es-ES" sz="1400" baseline="0" dirty="0" smtClean="0"/>
              <a:t> </a:t>
            </a:r>
            <a:r>
              <a:rPr lang="es-ES" sz="1400" dirty="0" smtClean="0"/>
              <a:t>y la redacción debería resultar relativamente fácil.</a:t>
            </a:r>
          </a:p>
          <a:p>
            <a:pPr eaLnBrk="1" hangingPunct="1"/>
            <a:endParaRPr lang="es-ES" sz="1400" dirty="0" smtClean="0"/>
          </a:p>
          <a:p>
            <a:pPr eaLnBrk="1" hangingPunct="1"/>
            <a:r>
              <a:rPr lang="es-ES" sz="1400" dirty="0" smtClean="0"/>
              <a:t>Ten cuidado aquí: en la mayoría de los casos, los formuladores</a:t>
            </a:r>
            <a:r>
              <a:rPr lang="es-ES" sz="1400" baseline="0" dirty="0" smtClean="0"/>
              <a:t> </a:t>
            </a:r>
            <a:r>
              <a:rPr lang="es-ES" sz="1400" dirty="0" smtClean="0"/>
              <a:t>de políticas no les gusta creer que el resumen sea la única fuente de datos sobre el tema. Indícales</a:t>
            </a:r>
            <a:r>
              <a:rPr lang="es-ES" sz="1400" baseline="0" dirty="0" smtClean="0"/>
              <a:t> </a:t>
            </a:r>
            <a:r>
              <a:rPr lang="es-ES" sz="1400" dirty="0" smtClean="0"/>
              <a:t>cómo estos nuevos datos construyen y mejoran la base de conocimiento, de modo que ahora sabemos más que nunca.</a:t>
            </a:r>
          </a:p>
          <a:p>
            <a:pPr eaLnBrk="1" hangingPunct="1"/>
            <a:endParaRPr lang="en-US" sz="1400" dirty="0"/>
          </a:p>
          <a:p>
            <a:pPr eaLnBrk="1" hangingPunct="1"/>
            <a:endParaRPr lang="en-US" sz="1400" dirty="0"/>
          </a:p>
        </p:txBody>
      </p:sp>
    </p:spTree>
    <p:extLst>
      <p:ext uri="{BB962C8B-B14F-4D97-AF65-F5344CB8AC3E}">
        <p14:creationId xmlns:p14="http://schemas.microsoft.com/office/powerpoint/2010/main" val="60099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B334D567-62A7-4A2A-82BF-3C92F8790C02}" type="slidenum">
              <a:rPr lang="fr-FR" sz="1200" smtClean="0"/>
              <a:pPr/>
              <a:t>8</a:t>
            </a:fld>
            <a:endParaRPr lang="fr-FR" sz="1200" dirty="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dirty="0" smtClean="0"/>
              <a:t>Los </a:t>
            </a:r>
            <a:r>
              <a:rPr lang="es-ES" dirty="0" smtClean="0"/>
              <a:t>resultados generalmente </a:t>
            </a:r>
            <a:r>
              <a:rPr lang="es-ES" dirty="0" smtClean="0"/>
              <a:t>se dividen en subsecciones con mensajes claves o áreas temáticas definidas por los subtítulos.</a:t>
            </a:r>
          </a:p>
          <a:p>
            <a:pPr eaLnBrk="1" hangingPunct="1"/>
            <a:endParaRPr lang="es-ES" dirty="0" smtClean="0"/>
          </a:p>
          <a:p>
            <a:pPr eaLnBrk="1" hangingPunct="1"/>
            <a:r>
              <a:rPr lang="es-ES" dirty="0" smtClean="0"/>
              <a:t>Las tablas, los gráficos y los cuadros de texto proporcionan un interés visual pero también atraen la atención sobre los puntos claves.</a:t>
            </a:r>
            <a:endParaRPr lang="en-US" dirty="0"/>
          </a:p>
        </p:txBody>
      </p:sp>
    </p:spTree>
    <p:extLst>
      <p:ext uri="{BB962C8B-B14F-4D97-AF65-F5344CB8AC3E}">
        <p14:creationId xmlns:p14="http://schemas.microsoft.com/office/powerpoint/2010/main" val="4006410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EFB5D927-1CBD-4681-8E75-C6C2AE624977}" type="slidenum">
              <a:rPr lang="fr-FR" sz="1200" smtClean="0"/>
              <a:pPr/>
              <a:t>9</a:t>
            </a:fld>
            <a:endParaRPr lang="fr-FR" sz="1200" dirty="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Las implicaciones derivadas de las políticas dependen en gran manera de la investigación específica.</a:t>
            </a:r>
          </a:p>
          <a:p>
            <a:pPr eaLnBrk="1" hangingPunct="1"/>
            <a:endParaRPr lang="es-ES" sz="1400" dirty="0" smtClean="0"/>
          </a:p>
          <a:p>
            <a:pPr eaLnBrk="1" hangingPunct="1"/>
            <a:r>
              <a:rPr lang="es-ES" sz="1400" dirty="0" smtClean="0"/>
              <a:t>Tus implicaciones deben responder la pregunta "¿Y qué?“</a:t>
            </a:r>
            <a:r>
              <a:rPr lang="es-ES" sz="1400" baseline="0" dirty="0" smtClean="0"/>
              <a:t> -</a:t>
            </a:r>
            <a:r>
              <a:rPr lang="es-ES" sz="1400" dirty="0" smtClean="0"/>
              <a:t> ¿Qué significa esta investigación?</a:t>
            </a:r>
          </a:p>
          <a:p>
            <a:pPr eaLnBrk="1" hangingPunct="1"/>
            <a:endParaRPr lang="es-ES" sz="1400" dirty="0" smtClean="0"/>
          </a:p>
          <a:p>
            <a:pPr eaLnBrk="1" hangingPunct="1"/>
            <a:r>
              <a:rPr lang="es-ES" sz="1400" dirty="0" smtClean="0"/>
              <a:t>Asegúrate de respaldar tus aseveraciones con una exhaustivo estudio literario y observa si se han hecho esfuerzos previos para abordar el mismo problema o uno similar.</a:t>
            </a:r>
          </a:p>
          <a:p>
            <a:pPr eaLnBrk="1" hangingPunct="1"/>
            <a:endParaRPr lang="es-ES" sz="1400" dirty="0" smtClean="0"/>
          </a:p>
          <a:p>
            <a:pPr eaLnBrk="1" hangingPunct="1"/>
            <a:r>
              <a:rPr lang="es-ES" sz="1400" dirty="0" smtClean="0"/>
              <a:t>[El concepto de Implicaciones debería ya haber sido introducido en la presentación titulada</a:t>
            </a:r>
            <a:r>
              <a:rPr lang="es-ES" sz="1400" baseline="0" dirty="0" smtClean="0"/>
              <a:t> </a:t>
            </a:r>
            <a:r>
              <a:rPr lang="es-ES" sz="1400" dirty="0" smtClean="0"/>
              <a:t>Comunicación Estratégica II y en los ejercicios asociados.]</a:t>
            </a:r>
            <a:endParaRPr lang="en-US" sz="1400" dirty="0"/>
          </a:p>
        </p:txBody>
      </p:sp>
    </p:spTree>
    <p:extLst>
      <p:ext uri="{BB962C8B-B14F-4D97-AF65-F5344CB8AC3E}">
        <p14:creationId xmlns:p14="http://schemas.microsoft.com/office/powerpoint/2010/main" val="311370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24.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1.xml"/><Relationship Id="rId3" Type="http://schemas.openxmlformats.org/officeDocument/2006/relationships/image" Target="../media/image15.jpg"/></Relationships>
</file>

<file path=ppt/slideLayouts/_rels/slideLayout25.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1.xml"/><Relationship Id="rId3" Type="http://schemas.openxmlformats.org/officeDocument/2006/relationships/image" Target="../media/image15.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extLst/>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cSld>
  <p:clrMapOvr>
    <a:overrideClrMapping bg1="dk2" tx1="lt1" bg2="dk1"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1117711491"/>
      </p:ext>
    </p:extLst>
  </p:cSld>
  <p:clrMapOvr>
    <a:overrideClrMapping bg1="dk2" tx1="lt1" bg2="dk1"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0" y="533400"/>
            <a:ext cx="7318129" cy="685800"/>
          </a:xfrm>
        </p:spPr>
        <p:txBody>
          <a:bodyPr/>
          <a:lstStyle>
            <a:lvl1pPr>
              <a:defRPr sz="3600">
                <a:solidFill>
                  <a:srgbClr val="265E9E"/>
                </a:solidFill>
              </a:defRPr>
            </a:lvl1p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a:buClr>
                <a:srgbClr val="D6492A"/>
              </a:buClr>
              <a:defRPr>
                <a:solidFill>
                  <a:srgbClr val="000000"/>
                </a:solidFill>
              </a:defRPr>
            </a:lvl1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0" y="533400"/>
            <a:ext cx="7318129" cy="685800"/>
          </a:xfrm>
        </p:spPr>
        <p:txBody>
          <a:bodyPr/>
          <a:lstStyle>
            <a:lvl1pPr>
              <a:defRPr sz="3600">
                <a:solidFill>
                  <a:srgbClr val="265E9E"/>
                </a:solidFill>
              </a:defRPr>
            </a:lvl1p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a:buClr>
                <a:srgbClr val="D6492A"/>
              </a:buClr>
              <a:defRPr>
                <a:solidFill>
                  <a:srgbClr val="000000"/>
                </a:solidFill>
              </a:defRPr>
            </a:lvl1pPr>
          </a:lstStyle>
          <a:p>
            <a:pPr lvl="0"/>
            <a:r>
              <a:rPr lang="en-US" dirty="0"/>
              <a:t>Click to edit Master text styles</a:t>
            </a: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300"/>
            </a:lvl1pPr>
          </a:lstStyle>
          <a:p>
            <a:pPr lvl="0"/>
            <a:r>
              <a:rPr lang="en-US" dirty="0"/>
              <a:t>EXAMPLE</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theme" Target="../theme/theme1.xml"/><Relationship Id="rId28"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470" y="533400"/>
            <a:ext cx="7318131"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br>
              <a:rPr lang="en-US" dirty="0"/>
            </a:br>
            <a:endParaRPr lang="en-US" dirty="0"/>
          </a:p>
        </p:txBody>
      </p:sp>
      <p:sp>
        <p:nvSpPr>
          <p:cNvPr id="1027" name="Rectangle 66"/>
          <p:cNvSpPr>
            <a:spLocks noGrp="1" noChangeArrowheads="1"/>
          </p:cNvSpPr>
          <p:nvPr>
            <p:ph type="body" idx="1"/>
          </p:nvPr>
        </p:nvSpPr>
        <p:spPr bwMode="auto">
          <a:xfrm>
            <a:off x="914401" y="1600200"/>
            <a:ext cx="7315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www.prb.org</a:t>
            </a:r>
          </a:p>
        </p:txBody>
      </p:sp>
      <p:pic>
        <p:nvPicPr>
          <p:cNvPr id="1030" name="Picture 86" descr="ppt-logo"/>
          <p:cNvPicPr>
            <a:picLocks noChangeAspect="1" noChangeArrowheads="1"/>
          </p:cNvPicPr>
          <p:nvPr userDrawn="1"/>
        </p:nvPicPr>
        <p:blipFill>
          <a:blip r:embed="rId28"/>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dirty="0">
              <a:ea typeface="ＭＳ Ｐゴシック" pitchFamily="34" charset="-128"/>
              <a:cs typeface="+mn-cs"/>
            </a:endParaRPr>
          </a:p>
        </p:txBody>
      </p:sp>
    </p:spTree>
    <p:extLst>
      <p:ext uri="{BB962C8B-B14F-4D97-AF65-F5344CB8AC3E}">
        <p14:creationId xmlns:p14="http://schemas.microsoft.com/office/powerpoint/2010/main" val="1631808004"/>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 id="2147483948" r:id="rId18"/>
    <p:sldLayoutId id="2147483949" r:id="rId19"/>
    <p:sldLayoutId id="2147483950" r:id="rId20"/>
    <p:sldLayoutId id="2147483951" r:id="rId21"/>
    <p:sldLayoutId id="2147483952" r:id="rId22"/>
    <p:sldLayoutId id="2147483953" r:id="rId23"/>
    <p:sldLayoutId id="2147483954" r:id="rId24"/>
    <p:sldLayoutId id="2147483955" r:id="rId25"/>
    <p:sldLayoutId id="2147483929" r:id="rId26"/>
  </p:sldLayoutIdLst>
  <p:txStyles>
    <p:title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s-ES" dirty="0" smtClean="0">
                <a:solidFill>
                  <a:schemeClr val="accent5"/>
                </a:solidFill>
              </a:rPr>
              <a:t>Redacción de un resumen de políticas</a:t>
            </a:r>
            <a:endParaRPr lang="es-ES" dirty="0">
              <a:solidFill>
                <a:schemeClr val="accent5"/>
              </a:solidFill>
            </a:endParaRPr>
          </a:p>
        </p:txBody>
      </p:sp>
    </p:spTree>
    <p:extLst>
      <p:ext uri="{BB962C8B-B14F-4D97-AF65-F5344CB8AC3E}">
        <p14:creationId xmlns:p14="http://schemas.microsoft.com/office/powerpoint/2010/main" val="2289285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s-ES" dirty="0" smtClean="0"/>
              <a:t>Recomendaciones</a:t>
            </a:r>
            <a:endParaRPr lang="es-ES" dirty="0"/>
          </a:p>
        </p:txBody>
      </p:sp>
      <p:sp>
        <p:nvSpPr>
          <p:cNvPr id="20483" name="Rectangle 3"/>
          <p:cNvSpPr>
            <a:spLocks noGrp="1" noChangeArrowheads="1"/>
          </p:cNvSpPr>
          <p:nvPr>
            <p:ph type="body" sz="quarter" idx="10"/>
          </p:nvPr>
        </p:nvSpPr>
        <p:spPr>
          <a:xfrm>
            <a:off x="911470" y="1447800"/>
            <a:ext cx="7927975" cy="5105400"/>
          </a:xfrm>
        </p:spPr>
        <p:txBody>
          <a:bodyPr/>
          <a:lstStyle/>
          <a:p>
            <a:pPr eaLnBrk="1" hangingPunct="1">
              <a:spcBef>
                <a:spcPts val="600"/>
              </a:spcBef>
              <a:spcAft>
                <a:spcPts val="1200"/>
              </a:spcAft>
            </a:pPr>
            <a:r>
              <a:rPr lang="es-ES" dirty="0" smtClean="0"/>
              <a:t>Las recomendaciones deben fluir de la evidencia presentada</a:t>
            </a:r>
          </a:p>
          <a:p>
            <a:pPr>
              <a:spcBef>
                <a:spcPts val="600"/>
              </a:spcBef>
              <a:spcAft>
                <a:spcPts val="1200"/>
              </a:spcAft>
            </a:pPr>
            <a:r>
              <a:rPr lang="es-ES" dirty="0" smtClean="0"/>
              <a:t>Menciona intervenciones </a:t>
            </a:r>
            <a:r>
              <a:rPr lang="es-ES" b="1" dirty="0" smtClean="0"/>
              <a:t>específicas</a:t>
            </a:r>
            <a:r>
              <a:rPr lang="es-ES" dirty="0" smtClean="0"/>
              <a:t> o acciones necesarias y </a:t>
            </a:r>
            <a:r>
              <a:rPr lang="es-ES" b="1" dirty="0" smtClean="0"/>
              <a:t>quién debe ejecutarlas</a:t>
            </a:r>
          </a:p>
          <a:p>
            <a:pPr eaLnBrk="1" hangingPunct="1">
              <a:spcBef>
                <a:spcPts val="600"/>
              </a:spcBef>
              <a:spcAft>
                <a:spcPts val="1200"/>
              </a:spcAft>
            </a:pPr>
            <a:r>
              <a:rPr lang="es-ES" dirty="0" smtClean="0"/>
              <a:t>Sustenta tus recomendaciones con tus </a:t>
            </a:r>
            <a:r>
              <a:rPr lang="es-ES" dirty="0" smtClean="0"/>
              <a:t>resultados y </a:t>
            </a:r>
            <a:r>
              <a:rPr lang="es-ES" dirty="0" smtClean="0"/>
              <a:t>otras literaturas/experiencias relacionadas con el tópico</a:t>
            </a:r>
          </a:p>
          <a:p>
            <a:pPr eaLnBrk="1" hangingPunct="1">
              <a:spcBef>
                <a:spcPts val="600"/>
              </a:spcBef>
              <a:spcAft>
                <a:spcPts val="1200"/>
              </a:spcAft>
            </a:pPr>
            <a:r>
              <a:rPr lang="es-ES" dirty="0" smtClean="0"/>
              <a:t>Inicia con un verbo de acción y hazlo SMART</a:t>
            </a:r>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sz="quarter" idx="10"/>
          </p:nvPr>
        </p:nvSpPr>
        <p:spPr/>
        <p:txBody>
          <a:bodyPr/>
          <a:lstStyle/>
          <a:p>
            <a:pPr>
              <a:spcBef>
                <a:spcPts val="600"/>
              </a:spcBef>
              <a:spcAft>
                <a:spcPts val="1200"/>
              </a:spcAft>
            </a:pPr>
            <a:r>
              <a:rPr lang="es-ES" dirty="0" smtClean="0"/>
              <a:t>Las </a:t>
            </a:r>
            <a:r>
              <a:rPr lang="es-ES" dirty="0"/>
              <a:t>conclusiones deben ser breves (porque </a:t>
            </a:r>
            <a:r>
              <a:rPr lang="es-ES" dirty="0" smtClean="0"/>
              <a:t>deben </a:t>
            </a:r>
            <a:r>
              <a:rPr lang="es-ES" dirty="0"/>
              <a:t>haber aparecido antes)</a:t>
            </a:r>
          </a:p>
          <a:p>
            <a:pPr>
              <a:spcBef>
                <a:spcPts val="600"/>
              </a:spcBef>
              <a:spcAft>
                <a:spcPts val="1200"/>
              </a:spcAft>
            </a:pPr>
            <a:r>
              <a:rPr lang="es-ES" dirty="0" smtClean="0"/>
              <a:t>Recuérdale </a:t>
            </a:r>
            <a:r>
              <a:rPr lang="es-ES" dirty="0"/>
              <a:t>al lector por qué se </a:t>
            </a:r>
            <a:r>
              <a:rPr lang="es-ES" dirty="0" smtClean="0"/>
              <a:t>necesitan tomar acciones </a:t>
            </a:r>
            <a:r>
              <a:rPr lang="es-ES" dirty="0"/>
              <a:t>y las consecuencias de la inacción</a:t>
            </a:r>
          </a:p>
          <a:p>
            <a:pPr>
              <a:spcBef>
                <a:spcPts val="600"/>
              </a:spcBef>
              <a:spcAft>
                <a:spcPts val="1200"/>
              </a:spcAft>
            </a:pPr>
            <a:r>
              <a:rPr lang="es-ES" dirty="0" smtClean="0"/>
              <a:t>Considera incluir una </a:t>
            </a:r>
            <a:r>
              <a:rPr lang="es-ES" dirty="0"/>
              <a:t>nota positiva </a:t>
            </a:r>
            <a:r>
              <a:rPr lang="es-ES" dirty="0" smtClean="0"/>
              <a:t>con miras </a:t>
            </a:r>
            <a:r>
              <a:rPr lang="es-ES" dirty="0"/>
              <a:t>hacia el futuro</a:t>
            </a:r>
          </a:p>
        </p:txBody>
      </p:sp>
      <p:sp>
        <p:nvSpPr>
          <p:cNvPr id="21507" name="Rectangle 2"/>
          <p:cNvSpPr txBox="1">
            <a:spLocks noChangeArrowheads="1"/>
          </p:cNvSpPr>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r>
              <a:rPr lang="es-ES" sz="3600" dirty="0" smtClean="0">
                <a:solidFill>
                  <a:schemeClr val="tx2"/>
                </a:solidFill>
              </a:rPr>
              <a:t>Argumentos de cierre</a:t>
            </a:r>
            <a:endParaRPr lang="es-ES" sz="3600" dirty="0">
              <a:solidFill>
                <a:schemeClr val="tx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s-ES" dirty="0" smtClean="0"/>
              <a:t>Edita y </a:t>
            </a:r>
            <a:r>
              <a:rPr lang="es-ES" dirty="0" smtClean="0"/>
              <a:t>critica</a:t>
            </a:r>
            <a:endParaRPr lang="es-ES" dirty="0"/>
          </a:p>
        </p:txBody>
      </p:sp>
      <p:pic>
        <p:nvPicPr>
          <p:cNvPr id="22531" name="Content Placeholder 5" descr="Screen Clipping"/>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t="2564"/>
          <a:stretch/>
        </p:blipFill>
        <p:spPr>
          <a:xfrm>
            <a:off x="4876800" y="609600"/>
            <a:ext cx="4026148" cy="5432424"/>
          </a:xfrm>
          <a:ln w="12700">
            <a:solidFill>
              <a:schemeClr val="tx1"/>
            </a:solidFill>
            <a:miter lim="800000"/>
            <a:headEnd/>
            <a:tailEnd/>
          </a:ln>
        </p:spPr>
      </p:pic>
      <p:sp>
        <p:nvSpPr>
          <p:cNvPr id="22532" name="Rectangle 3"/>
          <p:cNvSpPr txBox="1">
            <a:spLocks noChangeArrowheads="1"/>
          </p:cNvSpPr>
          <p:nvPr/>
        </p:nvSpPr>
        <p:spPr bwMode="auto">
          <a:xfrm>
            <a:off x="457200" y="1719263"/>
            <a:ext cx="4267200" cy="475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spcBef>
                <a:spcPts val="600"/>
              </a:spcBef>
              <a:spcAft>
                <a:spcPts val="1200"/>
              </a:spcAft>
              <a:buClr>
                <a:schemeClr val="tx2"/>
              </a:buClr>
              <a:buSzPct val="70000"/>
              <a:buFont typeface="Wingdings" pitchFamily="2" charset="2"/>
              <a:buChar char="l"/>
            </a:pPr>
            <a:r>
              <a:rPr lang="es-ES" sz="3000" dirty="0" smtClean="0"/>
              <a:t>Todo buen escrito se mejora a través de la revisión</a:t>
            </a:r>
            <a:endParaRPr lang="es-ES" sz="3000" b="1" dirty="0" smtClean="0"/>
          </a:p>
          <a:p>
            <a:pPr>
              <a:spcBef>
                <a:spcPts val="600"/>
              </a:spcBef>
              <a:spcAft>
                <a:spcPts val="1200"/>
              </a:spcAft>
              <a:buClr>
                <a:schemeClr val="tx2"/>
              </a:buClr>
              <a:buSzPct val="70000"/>
              <a:buFont typeface="Wingdings" pitchFamily="2" charset="2"/>
              <a:buChar char="l"/>
            </a:pPr>
            <a:r>
              <a:rPr lang="es-ES" sz="3000" dirty="0" smtClean="0"/>
              <a:t>Usa la lista de verificación de PRB para someter a críticas tu resumen de políticas</a:t>
            </a:r>
            <a:endParaRPr lang="es-ES" sz="3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s-ES_tradnl" dirty="0" smtClean="0"/>
              <a:t>Para aprender más</a:t>
            </a:r>
            <a:endParaRPr lang="es-ES_tradnl" dirty="0"/>
          </a:p>
        </p:txBody>
      </p:sp>
      <p:sp>
        <p:nvSpPr>
          <p:cNvPr id="24579" name="Content Placeholder 2"/>
          <p:cNvSpPr>
            <a:spLocks noGrp="1"/>
          </p:cNvSpPr>
          <p:nvPr>
            <p:ph type="body" sz="quarter" idx="10"/>
          </p:nvPr>
        </p:nvSpPr>
        <p:spPr/>
        <p:txBody>
          <a:bodyPr/>
          <a:lstStyle/>
          <a:p>
            <a:pPr eaLnBrk="1" hangingPunct="1"/>
            <a:r>
              <a:rPr lang="en-US" sz="1800" dirty="0"/>
              <a:t>P. Feldman, P. Nadash, and M. Gursen, “Improving Communication Between Researchers and Policymakers in Long-Term Care, or Researchers Are From Mars; Policymakers Are From Venus,” </a:t>
            </a:r>
            <a:r>
              <a:rPr lang="en-US" sz="1800" i="1" dirty="0"/>
              <a:t>The Gerontologist</a:t>
            </a:r>
            <a:r>
              <a:rPr lang="en-US" sz="1800" dirty="0"/>
              <a:t> 41 (2001):312-321. </a:t>
            </a:r>
          </a:p>
          <a:p>
            <a:pPr eaLnBrk="1" hangingPunct="1"/>
            <a:r>
              <a:rPr lang="en-US" sz="1800" dirty="0"/>
              <a:t>M. Hennink &amp; R. Stephenson, “Using Research to Inform Health Policy: Barriers and Strategies in Developing Countries,” </a:t>
            </a:r>
            <a:r>
              <a:rPr lang="en-US" sz="1800" i="1" dirty="0"/>
              <a:t>Journal of Health Communication</a:t>
            </a:r>
            <a:r>
              <a:rPr lang="en-US" sz="1800" dirty="0"/>
              <a:t> 10, no. 2 (2005): 163-80. </a:t>
            </a:r>
          </a:p>
          <a:p>
            <a:pPr eaLnBrk="1" hangingPunct="1"/>
            <a:r>
              <a:rPr lang="en-US" sz="1800" dirty="0"/>
              <a:t>K. Moat et al., “Evidence Briefs and Deliberative Dialogues: Perceptions and Intentions to Act on What Was Learnt,”</a:t>
            </a:r>
            <a:r>
              <a:rPr lang="en-US" sz="1800" i="1" dirty="0"/>
              <a:t> Bulletin of the World Health Organization </a:t>
            </a:r>
            <a:r>
              <a:rPr lang="en-US" sz="1800" dirty="0"/>
              <a:t>92</a:t>
            </a:r>
            <a:r>
              <a:rPr lang="en-US" sz="1800" i="1" dirty="0"/>
              <a:t> (</a:t>
            </a:r>
            <a:r>
              <a:rPr lang="en-US" sz="1800" dirty="0"/>
              <a:t>2014):20-8.</a:t>
            </a:r>
          </a:p>
          <a:p>
            <a:pPr eaLnBrk="1" hangingPunct="1"/>
            <a:r>
              <a:rPr lang="en-US" sz="1800" dirty="0"/>
              <a:t>E. Smith et al., “An Assessment of Family Planning Decisionmakers’ and Advocates’ Needs and Strategies in Three East African Countries,” </a:t>
            </a:r>
            <a:r>
              <a:rPr lang="en-US" sz="1800" i="1" dirty="0"/>
              <a:t>International Perspectives on Sexual and Reproductive Health</a:t>
            </a:r>
            <a:r>
              <a:rPr lang="en-US" sz="1800" dirty="0"/>
              <a:t> 42, no. 3 (2015):136-44.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71" y="304800"/>
            <a:ext cx="7318129" cy="685800"/>
          </a:xfrm>
        </p:spPr>
        <p:txBody>
          <a:bodyPr/>
          <a:lstStyle/>
          <a:p>
            <a:r>
              <a:rPr lang="en-US" dirty="0" smtClean="0"/>
              <a:t>¿</a:t>
            </a:r>
            <a:r>
              <a:rPr lang="es-ES" dirty="0" smtClean="0"/>
              <a:t>Qué es un resumen de políticas</a:t>
            </a:r>
            <a:r>
              <a:rPr lang="en-US" dirty="0" smtClean="0"/>
              <a:t>?</a:t>
            </a:r>
            <a:endParaRPr lang="en-US" dirty="0"/>
          </a:p>
        </p:txBody>
      </p:sp>
      <p:sp>
        <p:nvSpPr>
          <p:cNvPr id="3" name="Content Placeholder 2"/>
          <p:cNvSpPr>
            <a:spLocks noGrp="1"/>
          </p:cNvSpPr>
          <p:nvPr>
            <p:ph type="body" sz="quarter" idx="10"/>
          </p:nvPr>
        </p:nvSpPr>
        <p:spPr/>
        <p:txBody>
          <a:bodyPr/>
          <a:lstStyle/>
          <a:p>
            <a:r>
              <a:rPr lang="es-ES" dirty="0" smtClean="0"/>
              <a:t>Descripción </a:t>
            </a:r>
            <a:r>
              <a:rPr lang="es-ES" dirty="0"/>
              <a:t>sucinta de un problema específico</a:t>
            </a:r>
          </a:p>
          <a:p>
            <a:r>
              <a:rPr lang="es-ES" dirty="0"/>
              <a:t>Examina el contexto que rodea </a:t>
            </a:r>
            <a:r>
              <a:rPr lang="es-ES" dirty="0" smtClean="0"/>
              <a:t>al tema </a:t>
            </a:r>
            <a:r>
              <a:rPr lang="es-ES" dirty="0"/>
              <a:t>para los </a:t>
            </a:r>
            <a:r>
              <a:rPr lang="es-ES" dirty="0" smtClean="0"/>
              <a:t>tomadores </a:t>
            </a:r>
            <a:r>
              <a:rPr lang="es-ES" dirty="0"/>
              <a:t>de decisiones y los defensores de </a:t>
            </a:r>
            <a:r>
              <a:rPr lang="es-ES" dirty="0" smtClean="0"/>
              <a:t>políticas</a:t>
            </a:r>
            <a:endParaRPr lang="es-ES" dirty="0"/>
          </a:p>
          <a:p>
            <a:pPr lvl="1">
              <a:buClr>
                <a:srgbClr val="FF0000"/>
              </a:buClr>
            </a:pPr>
            <a:r>
              <a:rPr lang="es-ES" dirty="0" smtClean="0"/>
              <a:t>Periodistas</a:t>
            </a:r>
            <a:r>
              <a:rPr lang="es-ES" dirty="0"/>
              <a:t>, educadores y estudiantes también pueden </a:t>
            </a:r>
            <a:r>
              <a:rPr lang="es-ES" dirty="0" smtClean="0"/>
              <a:t>usar los resúmenes para conocer las </a:t>
            </a:r>
            <a:r>
              <a:rPr lang="es-ES" dirty="0"/>
              <a:t>últimas investigaciones sobre un tema determinado.</a:t>
            </a:r>
          </a:p>
          <a:p>
            <a:r>
              <a:rPr lang="es-ES" dirty="0" smtClean="0"/>
              <a:t>Recomienda acciones políticas</a:t>
            </a:r>
            <a:endParaRPr lang="en-US" dirty="0"/>
          </a:p>
        </p:txBody>
      </p:sp>
    </p:spTree>
    <p:extLst>
      <p:ext uri="{BB962C8B-B14F-4D97-AF65-F5344CB8AC3E}">
        <p14:creationId xmlns:p14="http://schemas.microsoft.com/office/powerpoint/2010/main" val="3139273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Resumen de políticas</a:t>
            </a:r>
            <a:endParaRPr lang="es-ES" dirty="0"/>
          </a:p>
        </p:txBody>
      </p:sp>
      <p:sp>
        <p:nvSpPr>
          <p:cNvPr id="3" name="Content Placeholder 2"/>
          <p:cNvSpPr>
            <a:spLocks noGrp="1"/>
          </p:cNvSpPr>
          <p:nvPr>
            <p:ph type="body" sz="quarter" idx="10"/>
          </p:nvPr>
        </p:nvSpPr>
        <p:spPr/>
        <p:txBody>
          <a:bodyPr/>
          <a:lstStyle/>
          <a:p>
            <a:r>
              <a:rPr lang="es-ES" dirty="0" smtClean="0"/>
              <a:t>Audiencia: específica</a:t>
            </a:r>
          </a:p>
          <a:p>
            <a:pPr lvl="1">
              <a:buClr>
                <a:srgbClr val="D6492A"/>
              </a:buClr>
            </a:pPr>
            <a:r>
              <a:rPr lang="es-ES" dirty="0" smtClean="0">
                <a:solidFill>
                  <a:srgbClr val="000000"/>
                </a:solidFill>
              </a:rPr>
              <a:t>Podría ser estrecha o amplia</a:t>
            </a:r>
          </a:p>
          <a:p>
            <a:pPr eaLnBrk="1" hangingPunct="1"/>
            <a:r>
              <a:rPr lang="es-ES" dirty="0" smtClean="0"/>
              <a:t>Tamaño: 4 páginas o menos (espaciado sencillo)</a:t>
            </a:r>
          </a:p>
          <a:p>
            <a:pPr lvl="1" eaLnBrk="1" hangingPunct="1">
              <a:buClr>
                <a:srgbClr val="D6492A"/>
              </a:buClr>
            </a:pPr>
            <a:r>
              <a:rPr lang="es-ES" dirty="0" smtClean="0">
                <a:solidFill>
                  <a:srgbClr val="000000"/>
                </a:solidFill>
              </a:rPr>
              <a:t> Unas 1,500-2,000 palabras</a:t>
            </a:r>
          </a:p>
          <a:p>
            <a:pPr lvl="1" eaLnBrk="1" hangingPunct="1">
              <a:buClr>
                <a:srgbClr val="D6492A"/>
              </a:buClr>
            </a:pPr>
            <a:r>
              <a:rPr lang="es-ES" dirty="0" smtClean="0">
                <a:solidFill>
                  <a:srgbClr val="000000"/>
                </a:solidFill>
              </a:rPr>
              <a:t>Algunos alcanzan 6 u 8 páginas</a:t>
            </a:r>
          </a:p>
          <a:p>
            <a:r>
              <a:rPr lang="es-ES" dirty="0" smtClean="0"/>
              <a:t>Contenido: contiene implicaciones y </a:t>
            </a:r>
            <a:r>
              <a:rPr lang="es-ES" dirty="0" smtClean="0"/>
              <a:t>recomienda acciones</a:t>
            </a:r>
            <a:endParaRPr lang="es-ES" dirty="0"/>
          </a:p>
        </p:txBody>
      </p:sp>
    </p:spTree>
    <p:extLst>
      <p:ext uri="{BB962C8B-B14F-4D97-AF65-F5344CB8AC3E}">
        <p14:creationId xmlns:p14="http://schemas.microsoft.com/office/powerpoint/2010/main" val="702247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Resumen de políticas: Proceso</a:t>
            </a:r>
            <a:endParaRPr lang="es-ES" dirty="0"/>
          </a:p>
        </p:txBody>
      </p:sp>
      <p:sp>
        <p:nvSpPr>
          <p:cNvPr id="4" name="Rectangle 3"/>
          <p:cNvSpPr>
            <a:spLocks noGrp="1" noChangeArrowheads="1"/>
          </p:cNvSpPr>
          <p:nvPr>
            <p:ph type="body" sz="quarter" idx="10"/>
          </p:nvPr>
        </p:nvSpPr>
        <p:spPr/>
        <p:txBody>
          <a:bodyPr/>
          <a:lstStyle/>
          <a:p>
            <a:pPr marL="514350" indent="-514350" eaLnBrk="1" hangingPunct="1">
              <a:lnSpc>
                <a:spcPct val="80000"/>
              </a:lnSpc>
              <a:spcBef>
                <a:spcPts val="600"/>
              </a:spcBef>
              <a:spcAft>
                <a:spcPts val="600"/>
              </a:spcAft>
              <a:buFont typeface="+mj-lt"/>
              <a:buAutoNum type="arabicPeriod"/>
              <a:defRPr/>
            </a:pPr>
            <a:r>
              <a:rPr lang="es-ES" dirty="0" smtClean="0"/>
              <a:t>Identifica a tu(s) audiencia(s) </a:t>
            </a:r>
          </a:p>
          <a:p>
            <a:pPr marL="514350" indent="-514350" eaLnBrk="1" hangingPunct="1">
              <a:lnSpc>
                <a:spcPct val="80000"/>
              </a:lnSpc>
              <a:spcBef>
                <a:spcPts val="600"/>
              </a:spcBef>
              <a:spcAft>
                <a:spcPts val="600"/>
              </a:spcAft>
              <a:buFont typeface="+mj-lt"/>
              <a:buAutoNum type="arabicPeriod"/>
              <a:defRPr/>
            </a:pPr>
            <a:r>
              <a:rPr lang="es-ES" dirty="0" smtClean="0"/>
              <a:t>Decide tu objetivo: ¿Qué quieres que tu audiencia sepa y haga?</a:t>
            </a:r>
          </a:p>
          <a:p>
            <a:pPr marL="514350" indent="-514350" eaLnBrk="1" hangingPunct="1">
              <a:lnSpc>
                <a:spcPct val="80000"/>
              </a:lnSpc>
              <a:spcBef>
                <a:spcPts val="600"/>
              </a:spcBef>
              <a:spcAft>
                <a:spcPts val="600"/>
              </a:spcAft>
              <a:buFont typeface="+mj-lt"/>
              <a:buAutoNum type="arabicPeriod"/>
              <a:defRPr/>
            </a:pPr>
            <a:r>
              <a:rPr lang="es-ES" dirty="0" smtClean="0"/>
              <a:t>Identifica 2-3 mensajes centrales</a:t>
            </a:r>
          </a:p>
          <a:p>
            <a:pPr marL="514350" indent="-514350" eaLnBrk="1" hangingPunct="1">
              <a:lnSpc>
                <a:spcPct val="80000"/>
              </a:lnSpc>
              <a:spcBef>
                <a:spcPts val="600"/>
              </a:spcBef>
              <a:spcAft>
                <a:spcPts val="600"/>
              </a:spcAft>
              <a:buFont typeface="+mj-lt"/>
              <a:buAutoNum type="arabicPeriod"/>
              <a:defRPr/>
            </a:pPr>
            <a:r>
              <a:rPr lang="es-ES" dirty="0" smtClean="0"/>
              <a:t>Escribe 2-3 recomendaciones</a:t>
            </a:r>
          </a:p>
          <a:p>
            <a:pPr marL="514350" indent="-514350" eaLnBrk="1" hangingPunct="1">
              <a:lnSpc>
                <a:spcPct val="80000"/>
              </a:lnSpc>
              <a:spcBef>
                <a:spcPts val="600"/>
              </a:spcBef>
              <a:spcAft>
                <a:spcPts val="600"/>
              </a:spcAft>
              <a:buFont typeface="+mj-lt"/>
              <a:buAutoNum type="arabicPeriod"/>
              <a:defRPr/>
            </a:pPr>
            <a:r>
              <a:rPr lang="es-ES" dirty="0" smtClean="0"/>
              <a:t>Selecciona solo la información que necesitas para transmitir con éxito tus mensajes</a:t>
            </a:r>
          </a:p>
          <a:p>
            <a:pPr marL="514350" indent="-514350" eaLnBrk="1" hangingPunct="1">
              <a:lnSpc>
                <a:spcPct val="80000"/>
              </a:lnSpc>
              <a:spcBef>
                <a:spcPts val="600"/>
              </a:spcBef>
              <a:spcAft>
                <a:spcPts val="600"/>
              </a:spcAft>
              <a:buFont typeface="+mj-lt"/>
              <a:buAutoNum type="arabicPeriod"/>
              <a:defRPr/>
            </a:pPr>
            <a:r>
              <a:rPr lang="es-ES" dirty="0" smtClean="0"/>
              <a:t>Crea un esquema </a:t>
            </a:r>
            <a:r>
              <a:rPr lang="es-ES" dirty="0" smtClean="0"/>
              <a:t>que mejor </a:t>
            </a:r>
            <a:r>
              <a:rPr lang="es-ES" dirty="0" smtClean="0"/>
              <a:t>transmita </a:t>
            </a:r>
            <a:r>
              <a:rPr lang="es-ES" dirty="0" smtClean="0"/>
              <a:t>tus </a:t>
            </a:r>
            <a:r>
              <a:rPr lang="es-ES" dirty="0" smtClean="0"/>
              <a:t>mensajes</a:t>
            </a:r>
            <a:endParaRPr lang="es-ES" dirty="0"/>
          </a:p>
        </p:txBody>
      </p:sp>
    </p:spTree>
    <p:extLst>
      <p:ext uri="{BB962C8B-B14F-4D97-AF65-F5344CB8AC3E}">
        <p14:creationId xmlns:p14="http://schemas.microsoft.com/office/powerpoint/2010/main" val="134656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s-ES" dirty="0" smtClean="0"/>
              <a:t>Resumen de políticas: esquema sugerido</a:t>
            </a:r>
            <a:endParaRPr lang="es-ES" dirty="0"/>
          </a:p>
        </p:txBody>
      </p:sp>
      <p:sp>
        <p:nvSpPr>
          <p:cNvPr id="14339" name="Rectangle 3"/>
          <p:cNvSpPr>
            <a:spLocks noGrp="1" noChangeArrowheads="1"/>
          </p:cNvSpPr>
          <p:nvPr>
            <p:ph type="body" sz="quarter" idx="10"/>
          </p:nvPr>
        </p:nvSpPr>
        <p:spPr>
          <a:xfrm>
            <a:off x="911224" y="1752600"/>
            <a:ext cx="7318375" cy="4572000"/>
          </a:xfrm>
        </p:spPr>
        <p:txBody>
          <a:bodyPr/>
          <a:lstStyle/>
          <a:p>
            <a:pPr eaLnBrk="1" hangingPunct="1"/>
            <a:r>
              <a:rPr lang="es-ES" dirty="0" smtClean="0"/>
              <a:t>Introducción</a:t>
            </a:r>
          </a:p>
          <a:p>
            <a:pPr lvl="1" eaLnBrk="1" hangingPunct="1">
              <a:buClr>
                <a:srgbClr val="D6492A"/>
              </a:buClr>
            </a:pPr>
            <a:r>
              <a:rPr lang="es-ES" dirty="0" smtClean="0">
                <a:solidFill>
                  <a:srgbClr val="000000"/>
                </a:solidFill>
              </a:rPr>
              <a:t>Resumen/generalidades</a:t>
            </a:r>
          </a:p>
          <a:p>
            <a:pPr lvl="1" eaLnBrk="1" hangingPunct="1">
              <a:buClr>
                <a:srgbClr val="D6492A"/>
              </a:buClr>
            </a:pPr>
            <a:r>
              <a:rPr lang="es-ES" dirty="0" smtClean="0">
                <a:solidFill>
                  <a:srgbClr val="000000"/>
                </a:solidFill>
              </a:rPr>
              <a:t>Contexto</a:t>
            </a:r>
          </a:p>
          <a:p>
            <a:pPr eaLnBrk="1" hangingPunct="1"/>
            <a:r>
              <a:rPr lang="es-ES" dirty="0" smtClean="0"/>
              <a:t>Mensajes centrales</a:t>
            </a:r>
          </a:p>
          <a:p>
            <a:pPr lvl="1" eaLnBrk="1" hangingPunct="1">
              <a:buClr>
                <a:srgbClr val="D6492A"/>
              </a:buClr>
            </a:pPr>
            <a:r>
              <a:rPr lang="es-ES" dirty="0" smtClean="0">
                <a:solidFill>
                  <a:srgbClr val="000000"/>
                </a:solidFill>
              </a:rPr>
              <a:t>Resultados de </a:t>
            </a:r>
            <a:r>
              <a:rPr lang="es-ES" dirty="0" smtClean="0">
                <a:solidFill>
                  <a:srgbClr val="000000"/>
                </a:solidFill>
              </a:rPr>
              <a:t>investigación</a:t>
            </a:r>
          </a:p>
          <a:p>
            <a:pPr lvl="1" eaLnBrk="1" hangingPunct="1">
              <a:buClr>
                <a:srgbClr val="D6492A"/>
              </a:buClr>
            </a:pPr>
            <a:r>
              <a:rPr lang="es-ES" dirty="0" smtClean="0">
                <a:solidFill>
                  <a:srgbClr val="000000"/>
                </a:solidFill>
              </a:rPr>
              <a:t>Implicaciones</a:t>
            </a:r>
          </a:p>
          <a:p>
            <a:pPr eaLnBrk="1" hangingPunct="1"/>
            <a:r>
              <a:rPr lang="es-ES" dirty="0" smtClean="0"/>
              <a:t>Recomendaciones</a:t>
            </a:r>
          </a:p>
          <a:p>
            <a:pPr eaLnBrk="1" hangingPunct="1"/>
            <a:r>
              <a:rPr lang="es-ES" dirty="0" smtClean="0"/>
              <a:t>Conclusión</a:t>
            </a:r>
            <a:endParaRPr lang="es-E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s-ES" dirty="0" smtClean="0"/>
              <a:t>Resumen/generalidades</a:t>
            </a:r>
            <a:endParaRPr lang="es-ES" dirty="0"/>
          </a:p>
        </p:txBody>
      </p:sp>
      <p:sp>
        <p:nvSpPr>
          <p:cNvPr id="16387" name="Rectangle 3"/>
          <p:cNvSpPr>
            <a:spLocks noGrp="1" noChangeArrowheads="1"/>
          </p:cNvSpPr>
          <p:nvPr>
            <p:ph type="body" sz="quarter" idx="10"/>
          </p:nvPr>
        </p:nvSpPr>
        <p:spPr/>
        <p:txBody>
          <a:bodyPr/>
          <a:lstStyle/>
          <a:p>
            <a:pPr eaLnBrk="1" hangingPunct="1">
              <a:lnSpc>
                <a:spcPct val="90000"/>
              </a:lnSpc>
              <a:spcAft>
                <a:spcPts val="1200"/>
              </a:spcAft>
            </a:pPr>
            <a:r>
              <a:rPr lang="es-ES" dirty="0" smtClean="0"/>
              <a:t>Sintetiza el contenido, las conclusiones y recomendaciones en uno o dos párrafos cortos. </a:t>
            </a:r>
          </a:p>
          <a:p>
            <a:pPr lvl="1" eaLnBrk="1" hangingPunct="1">
              <a:lnSpc>
                <a:spcPct val="90000"/>
              </a:lnSpc>
              <a:spcAft>
                <a:spcPts val="1200"/>
              </a:spcAft>
              <a:buClr>
                <a:srgbClr val="D6492A"/>
              </a:buClr>
            </a:pPr>
            <a:r>
              <a:rPr lang="es-ES" dirty="0" smtClean="0">
                <a:solidFill>
                  <a:srgbClr val="000000"/>
                </a:solidFill>
              </a:rPr>
              <a:t>Señala por qué es un tema importante</a:t>
            </a:r>
          </a:p>
          <a:p>
            <a:pPr lvl="1" eaLnBrk="1" hangingPunct="1">
              <a:lnSpc>
                <a:spcPct val="90000"/>
              </a:lnSpc>
              <a:spcAft>
                <a:spcPts val="1200"/>
              </a:spcAft>
              <a:buClr>
                <a:srgbClr val="D6492A"/>
              </a:buClr>
            </a:pPr>
            <a:r>
              <a:rPr lang="es-ES" dirty="0" smtClean="0">
                <a:solidFill>
                  <a:srgbClr val="000000"/>
                </a:solidFill>
              </a:rPr>
              <a:t>Resalta los </a:t>
            </a:r>
            <a:r>
              <a:rPr lang="es-ES" dirty="0" smtClean="0">
                <a:solidFill>
                  <a:srgbClr val="000000"/>
                </a:solidFill>
              </a:rPr>
              <a:t>resultados</a:t>
            </a:r>
            <a:endParaRPr lang="es-ES" dirty="0" smtClean="0">
              <a:solidFill>
                <a:srgbClr val="000000"/>
              </a:solidFill>
            </a:endParaRPr>
          </a:p>
          <a:p>
            <a:pPr lvl="1">
              <a:lnSpc>
                <a:spcPct val="90000"/>
              </a:lnSpc>
              <a:spcAft>
                <a:spcPts val="1200"/>
              </a:spcAft>
              <a:buClr>
                <a:srgbClr val="D6492A"/>
              </a:buClr>
            </a:pPr>
            <a:r>
              <a:rPr lang="es-ES" dirty="0" smtClean="0">
                <a:solidFill>
                  <a:srgbClr val="000000"/>
                </a:solidFill>
              </a:rPr>
              <a:t>Indica </a:t>
            </a:r>
            <a:r>
              <a:rPr lang="es-ES" dirty="0">
                <a:solidFill>
                  <a:srgbClr val="000000"/>
                </a:solidFill>
              </a:rPr>
              <a:t>si </a:t>
            </a:r>
            <a:r>
              <a:rPr lang="es-ES" dirty="0" smtClean="0">
                <a:solidFill>
                  <a:srgbClr val="000000"/>
                </a:solidFill>
              </a:rPr>
              <a:t>se </a:t>
            </a:r>
            <a:r>
              <a:rPr lang="es-ES" dirty="0">
                <a:solidFill>
                  <a:srgbClr val="000000"/>
                </a:solidFill>
              </a:rPr>
              <a:t>recomiendan acciones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s-ES" dirty="0" smtClean="0"/>
              <a:t>Contexto</a:t>
            </a:r>
            <a:endParaRPr lang="es-ES" dirty="0"/>
          </a:p>
        </p:txBody>
      </p:sp>
      <p:sp>
        <p:nvSpPr>
          <p:cNvPr id="17411" name="Rectangle 3"/>
          <p:cNvSpPr>
            <a:spLocks noGrp="1" noChangeArrowheads="1"/>
          </p:cNvSpPr>
          <p:nvPr>
            <p:ph type="body" sz="quarter" idx="10"/>
          </p:nvPr>
        </p:nvSpPr>
        <p:spPr/>
        <p:txBody>
          <a:bodyPr/>
          <a:lstStyle/>
          <a:p>
            <a:pPr eaLnBrk="1" hangingPunct="1">
              <a:spcBef>
                <a:spcPts val="600"/>
              </a:spcBef>
              <a:spcAft>
                <a:spcPts val="1200"/>
              </a:spcAft>
            </a:pPr>
            <a:r>
              <a:rPr lang="es-ES" dirty="0" smtClean="0"/>
              <a:t>Explica por qué el tema es importante</a:t>
            </a:r>
          </a:p>
          <a:p>
            <a:pPr eaLnBrk="1" hangingPunct="1">
              <a:spcBef>
                <a:spcPts val="600"/>
              </a:spcBef>
              <a:spcAft>
                <a:spcPts val="1200"/>
              </a:spcAft>
            </a:pPr>
            <a:r>
              <a:rPr lang="es-ES" dirty="0" smtClean="0"/>
              <a:t>Incluye antecedentes/datos sobre el país área, tema o programa presentado </a:t>
            </a:r>
          </a:p>
          <a:p>
            <a:pPr eaLnBrk="1" hangingPunct="1">
              <a:spcBef>
                <a:spcPts val="600"/>
              </a:spcBef>
              <a:spcAft>
                <a:spcPts val="1200"/>
              </a:spcAft>
            </a:pPr>
            <a:r>
              <a:rPr lang="es-ES" dirty="0" smtClean="0"/>
              <a:t>Señala </a:t>
            </a:r>
            <a:r>
              <a:rPr lang="es-ES" dirty="0" smtClean="0"/>
              <a:t>qué han demostrado las investigaciones previas o </a:t>
            </a:r>
            <a:r>
              <a:rPr lang="es-ES" dirty="0" smtClean="0"/>
              <a:t>lo qué </a:t>
            </a:r>
            <a:r>
              <a:rPr lang="es-ES" dirty="0" smtClean="0"/>
              <a:t>han logrado (o no) </a:t>
            </a:r>
            <a:r>
              <a:rPr lang="es-ES" dirty="0" smtClean="0"/>
              <a:t>políticas/programas </a:t>
            </a:r>
            <a:r>
              <a:rPr lang="es-ES" dirty="0" smtClean="0"/>
              <a:t>anteriores</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s-ES" dirty="0" smtClean="0"/>
              <a:t>Resultados principales</a:t>
            </a:r>
            <a:endParaRPr lang="es-ES" dirty="0"/>
          </a:p>
        </p:txBody>
      </p:sp>
      <p:sp>
        <p:nvSpPr>
          <p:cNvPr id="18435" name="Rectangle 3"/>
          <p:cNvSpPr>
            <a:spLocks noGrp="1" noChangeArrowheads="1"/>
          </p:cNvSpPr>
          <p:nvPr>
            <p:ph type="body" sz="quarter" idx="10"/>
          </p:nvPr>
        </p:nvSpPr>
        <p:spPr/>
        <p:txBody>
          <a:bodyPr/>
          <a:lstStyle/>
          <a:p>
            <a:pPr eaLnBrk="1" hangingPunct="1">
              <a:lnSpc>
                <a:spcPct val="90000"/>
              </a:lnSpc>
            </a:pPr>
            <a:r>
              <a:rPr lang="es-ES" dirty="0" smtClean="0"/>
              <a:t>Divide tus </a:t>
            </a:r>
            <a:r>
              <a:rPr lang="es-ES" dirty="0" smtClean="0"/>
              <a:t>resultados en </a:t>
            </a:r>
            <a:r>
              <a:rPr lang="es-ES" dirty="0" smtClean="0"/>
              <a:t>áreas temáticas, presentadas a través de los </a:t>
            </a:r>
            <a:r>
              <a:rPr lang="es-ES" dirty="0" smtClean="0"/>
              <a:t>subtítulos</a:t>
            </a:r>
            <a:endParaRPr lang="es-ES" dirty="0" smtClean="0"/>
          </a:p>
          <a:p>
            <a:pPr eaLnBrk="1" hangingPunct="1">
              <a:lnSpc>
                <a:spcPct val="90000"/>
              </a:lnSpc>
            </a:pPr>
            <a:endParaRPr lang="es-ES" dirty="0" smtClean="0"/>
          </a:p>
          <a:p>
            <a:pPr eaLnBrk="1" hangingPunct="1">
              <a:lnSpc>
                <a:spcPct val="90000"/>
              </a:lnSpc>
            </a:pPr>
            <a:r>
              <a:rPr lang="es-ES" dirty="0" smtClean="0"/>
              <a:t>Incluye tablas o gráficos que sustenten tus principales </a:t>
            </a:r>
            <a:r>
              <a:rPr lang="es-ES" dirty="0" smtClean="0"/>
              <a:t>resultados (incorporados </a:t>
            </a:r>
            <a:r>
              <a:rPr lang="es-ES" dirty="0" smtClean="0"/>
              <a:t>en el texto)</a:t>
            </a:r>
          </a:p>
          <a:p>
            <a:pPr eaLnBrk="1" hangingPunct="1">
              <a:lnSpc>
                <a:spcPct val="90000"/>
              </a:lnSpc>
            </a:pPr>
            <a:endParaRPr lang="es-ES" dirty="0" smtClean="0"/>
          </a:p>
          <a:p>
            <a:pPr eaLnBrk="1" hangingPunct="1">
              <a:lnSpc>
                <a:spcPct val="90000"/>
              </a:lnSpc>
            </a:pPr>
            <a:r>
              <a:rPr lang="es-ES" dirty="0" smtClean="0"/>
              <a:t>Numera tus figuras y haz referencia a las mismas en el texto (ver Figura 1) </a:t>
            </a: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s-ES" dirty="0" smtClean="0"/>
              <a:t>Implicaciones de las políticas</a:t>
            </a:r>
            <a:endParaRPr lang="es-ES" dirty="0"/>
          </a:p>
        </p:txBody>
      </p:sp>
      <p:sp>
        <p:nvSpPr>
          <p:cNvPr id="19459" name="Rectangle 3"/>
          <p:cNvSpPr>
            <a:spLocks noGrp="1" noChangeArrowheads="1"/>
          </p:cNvSpPr>
          <p:nvPr>
            <p:ph type="body" sz="quarter" idx="10"/>
          </p:nvPr>
        </p:nvSpPr>
        <p:spPr>
          <a:xfrm>
            <a:off x="940653" y="1245140"/>
            <a:ext cx="7318375" cy="4572000"/>
          </a:xfrm>
        </p:spPr>
        <p:txBody>
          <a:bodyPr/>
          <a:lstStyle/>
          <a:p>
            <a:pPr eaLnBrk="1" hangingPunct="1">
              <a:spcBef>
                <a:spcPts val="600"/>
              </a:spcBef>
              <a:spcAft>
                <a:spcPts val="1200"/>
              </a:spcAft>
            </a:pPr>
            <a:r>
              <a:rPr lang="es-ES" dirty="0" smtClean="0"/>
              <a:t>Explica por qué los </a:t>
            </a:r>
            <a:r>
              <a:rPr lang="es-ES" dirty="0" smtClean="0"/>
              <a:t>resultados de investigación son </a:t>
            </a:r>
            <a:r>
              <a:rPr lang="es-ES" dirty="0" smtClean="0"/>
              <a:t>importantes para las políticas:</a:t>
            </a:r>
          </a:p>
          <a:p>
            <a:pPr lvl="1">
              <a:spcBef>
                <a:spcPts val="600"/>
              </a:spcBef>
              <a:spcAft>
                <a:spcPts val="1200"/>
              </a:spcAft>
              <a:buClr>
                <a:srgbClr val="D6492A"/>
              </a:buClr>
            </a:pPr>
            <a:r>
              <a:rPr lang="es-ES" dirty="0" smtClean="0">
                <a:solidFill>
                  <a:srgbClr val="000000"/>
                </a:solidFill>
              </a:rPr>
              <a:t>¿Qué </a:t>
            </a:r>
            <a:r>
              <a:rPr lang="es-ES" dirty="0">
                <a:solidFill>
                  <a:srgbClr val="000000"/>
                </a:solidFill>
              </a:rPr>
              <a:t>temáticas políticas </a:t>
            </a:r>
            <a:r>
              <a:rPr lang="es-ES" dirty="0" smtClean="0">
                <a:solidFill>
                  <a:srgbClr val="000000"/>
                </a:solidFill>
              </a:rPr>
              <a:t>surgen de los </a:t>
            </a:r>
            <a:r>
              <a:rPr lang="es-ES" dirty="0" smtClean="0">
                <a:solidFill>
                  <a:srgbClr val="000000"/>
                </a:solidFill>
              </a:rPr>
              <a:t>resultados?  </a:t>
            </a:r>
            <a:endParaRPr lang="es-ES" dirty="0" smtClean="0">
              <a:solidFill>
                <a:srgbClr val="000000"/>
              </a:solidFill>
            </a:endParaRPr>
          </a:p>
          <a:p>
            <a:pPr lvl="1" eaLnBrk="1" hangingPunct="1">
              <a:spcBef>
                <a:spcPts val="600"/>
              </a:spcBef>
              <a:spcAft>
                <a:spcPts val="1200"/>
              </a:spcAft>
              <a:buClr>
                <a:srgbClr val="D6492A"/>
              </a:buClr>
            </a:pPr>
            <a:r>
              <a:rPr lang="es-ES" dirty="0" smtClean="0">
                <a:solidFill>
                  <a:srgbClr val="000000"/>
                </a:solidFill>
              </a:rPr>
              <a:t>¿Se abordan las causas subyacentes?</a:t>
            </a:r>
          </a:p>
          <a:p>
            <a:pPr lvl="1" eaLnBrk="1" hangingPunct="1">
              <a:spcBef>
                <a:spcPts val="600"/>
              </a:spcBef>
              <a:spcAft>
                <a:spcPts val="1200"/>
              </a:spcAft>
              <a:buClr>
                <a:srgbClr val="D6492A"/>
              </a:buClr>
            </a:pPr>
            <a:r>
              <a:rPr lang="es-ES" dirty="0" smtClean="0">
                <a:solidFill>
                  <a:srgbClr val="000000"/>
                </a:solidFill>
              </a:rPr>
              <a:t>¿La evidencia es suficiente para sustentar acciones ahora?  </a:t>
            </a:r>
          </a:p>
          <a:p>
            <a:pPr eaLnBrk="1" hangingPunct="1">
              <a:spcBef>
                <a:spcPts val="600"/>
              </a:spcBef>
              <a:spcAft>
                <a:spcPts val="1200"/>
              </a:spcAft>
            </a:pPr>
            <a:r>
              <a:rPr lang="es-ES" dirty="0" smtClean="0"/>
              <a:t>Menciona si se han intentado soluciones y si han sido efectivas</a:t>
            </a:r>
            <a:endParaRPr lang="es-ES" dirty="0"/>
          </a:p>
        </p:txBody>
      </p:sp>
    </p:spTree>
  </p:cSld>
  <p:clrMapOvr>
    <a:masterClrMapping/>
  </p:clrMapOvr>
</p:sld>
</file>

<file path=ppt/theme/theme1.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3.xml><?xml version="1.0" encoding="utf-8"?>
<a:themeOverride xmlns:a="http://schemas.openxmlformats.org/drawingml/2006/main">
  <a:clrScheme name="Custom 3">
    <a:dk1>
      <a:srgbClr val="000000"/>
    </a:dk1>
    <a:lt1>
      <a:srgbClr val="EAEAEA"/>
    </a:lt1>
    <a:dk2>
      <a:srgbClr val="AF2F21"/>
    </a:dk2>
    <a:lt2>
      <a:srgbClr val="EAEAEA"/>
    </a:lt2>
    <a:accent1>
      <a:srgbClr val="FFFFFF"/>
    </a:accent1>
    <a:accent2>
      <a:srgbClr val="DDDDDD"/>
    </a:accent2>
    <a:accent3>
      <a:srgbClr val="F3F3F3"/>
    </a:accent3>
    <a:accent4>
      <a:srgbClr val="000000"/>
    </a:accent4>
    <a:accent5>
      <a:srgbClr val="FFFFFF"/>
    </a:accent5>
    <a:accent6>
      <a:srgbClr val="C8C8C8"/>
    </a:accent6>
    <a:hlink>
      <a:srgbClr val="AF2F21"/>
    </a:hlink>
    <a:folHlink>
      <a:srgbClr val="714831"/>
    </a:folHlink>
  </a:clrScheme>
</a:themeOverride>
</file>

<file path=ppt/theme/themeOverride4.xml><?xml version="1.0" encoding="utf-8"?>
<a:themeOverride xmlns:a="http://schemas.openxmlformats.org/drawingml/2006/main">
  <a:clrScheme name="Custom 3">
    <a:dk1>
      <a:srgbClr val="000000"/>
    </a:dk1>
    <a:lt1>
      <a:srgbClr val="EAEAEA"/>
    </a:lt1>
    <a:dk2>
      <a:srgbClr val="AF2F21"/>
    </a:dk2>
    <a:lt2>
      <a:srgbClr val="EAEAEA"/>
    </a:lt2>
    <a:accent1>
      <a:srgbClr val="FFFFFF"/>
    </a:accent1>
    <a:accent2>
      <a:srgbClr val="DDDDDD"/>
    </a:accent2>
    <a:accent3>
      <a:srgbClr val="F3F3F3"/>
    </a:accent3>
    <a:accent4>
      <a:srgbClr val="000000"/>
    </a:accent4>
    <a:accent5>
      <a:srgbClr val="FFFFFF"/>
    </a:accent5>
    <a:accent6>
      <a:srgbClr val="C8C8C8"/>
    </a:accent6>
    <a:hlink>
      <a:srgbClr val="AF2F21"/>
    </a:hlink>
    <a:folHlink>
      <a:srgbClr val="714831"/>
    </a:folHlink>
  </a:clrScheme>
</a:themeOverride>
</file>

<file path=docProps/app.xml><?xml version="1.0" encoding="utf-8"?>
<Properties xmlns="http://schemas.openxmlformats.org/officeDocument/2006/extended-properties" xmlns:vt="http://schemas.openxmlformats.org/officeDocument/2006/docPropsVTypes">
  <Template/>
  <TotalTime>3452</TotalTime>
  <Words>1733</Words>
  <Application>Microsoft Macintosh PowerPoint</Application>
  <PresentationFormat>On-screen Show (4:3)</PresentationFormat>
  <Paragraphs>135</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 Black</vt:lpstr>
      <vt:lpstr>MS PGothic</vt:lpstr>
      <vt:lpstr>ＭＳ Ｐゴシック</vt:lpstr>
      <vt:lpstr>Wingdings</vt:lpstr>
      <vt:lpstr>Arial</vt:lpstr>
      <vt:lpstr>1_Bold Stripes</vt:lpstr>
      <vt:lpstr>Redacción de un resumen de políticas</vt:lpstr>
      <vt:lpstr>¿Qué es un resumen de políticas?</vt:lpstr>
      <vt:lpstr>Resumen de políticas</vt:lpstr>
      <vt:lpstr>Resumen de políticas: Proceso</vt:lpstr>
      <vt:lpstr>Resumen de políticas: esquema sugerido</vt:lpstr>
      <vt:lpstr>Resumen/generalidades</vt:lpstr>
      <vt:lpstr>Contexto</vt:lpstr>
      <vt:lpstr>Resultados principales</vt:lpstr>
      <vt:lpstr>Implicaciones de las políticas</vt:lpstr>
      <vt:lpstr>Recomendaciones</vt:lpstr>
      <vt:lpstr>PowerPoint Presentation</vt:lpstr>
      <vt:lpstr>Edita y critica</vt:lpstr>
      <vt:lpstr>Para aprender más</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Gabriela Sanchez-Soto</cp:lastModifiedBy>
  <cp:revision>151</cp:revision>
  <dcterms:created xsi:type="dcterms:W3CDTF">2011-03-01T20:01:46Z</dcterms:created>
  <dcterms:modified xsi:type="dcterms:W3CDTF">2019-02-04T08:44:08Z</dcterms:modified>
</cp:coreProperties>
</file>