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Override1.xml" ContentType="application/vnd.openxmlformats-officedocument.themeOverr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 id="2147484737" r:id="rId2"/>
  </p:sldMasterIdLst>
  <p:notesMasterIdLst>
    <p:notesMasterId r:id="rId40"/>
  </p:notesMasterIdLst>
  <p:handoutMasterIdLst>
    <p:handoutMasterId r:id="rId41"/>
  </p:handoutMasterIdLst>
  <p:sldIdLst>
    <p:sldId id="374" r:id="rId3"/>
    <p:sldId id="346" r:id="rId4"/>
    <p:sldId id="375" r:id="rId5"/>
    <p:sldId id="347" r:id="rId6"/>
    <p:sldId id="378" r:id="rId7"/>
    <p:sldId id="376" r:id="rId8"/>
    <p:sldId id="379" r:id="rId9"/>
    <p:sldId id="377" r:id="rId10"/>
    <p:sldId id="380" r:id="rId11"/>
    <p:sldId id="382" r:id="rId12"/>
    <p:sldId id="381" r:id="rId13"/>
    <p:sldId id="383" r:id="rId14"/>
    <p:sldId id="384" r:id="rId15"/>
    <p:sldId id="385" r:id="rId16"/>
    <p:sldId id="421" r:id="rId17"/>
    <p:sldId id="387" r:id="rId18"/>
    <p:sldId id="388" r:id="rId19"/>
    <p:sldId id="389" r:id="rId20"/>
    <p:sldId id="390" r:id="rId21"/>
    <p:sldId id="391" r:id="rId22"/>
    <p:sldId id="392" r:id="rId23"/>
    <p:sldId id="314" r:id="rId24"/>
    <p:sldId id="393" r:id="rId25"/>
    <p:sldId id="394" r:id="rId26"/>
    <p:sldId id="422" r:id="rId27"/>
    <p:sldId id="395" r:id="rId28"/>
    <p:sldId id="396" r:id="rId29"/>
    <p:sldId id="410" r:id="rId30"/>
    <p:sldId id="411" r:id="rId31"/>
    <p:sldId id="412" r:id="rId32"/>
    <p:sldId id="413" r:id="rId33"/>
    <p:sldId id="414" r:id="rId34"/>
    <p:sldId id="423" r:id="rId35"/>
    <p:sldId id="415" r:id="rId36"/>
    <p:sldId id="420" r:id="rId37"/>
    <p:sldId id="416" r:id="rId38"/>
    <p:sldId id="417" r:id="rId39"/>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44" userDrawn="1">
          <p15:clr>
            <a:srgbClr val="A4A3A4"/>
          </p15:clr>
        </p15:guide>
        <p15:guide id="2" pos="2880">
          <p15:clr>
            <a:srgbClr val="A4A3A4"/>
          </p15:clr>
        </p15:guide>
        <p15:guide id="3" orient="horz" pos="336" userDrawn="1">
          <p15:clr>
            <a:srgbClr val="A4A3A4"/>
          </p15:clr>
        </p15:guide>
        <p15:guide id="4" orient="horz" pos="1008"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zabeth Gay" initials="EG" lastIdx="5" clrIdx="0"/>
  <p:cmAuthor id="2" name="Heidi Worley" initials="HW"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D1F"/>
    <a:srgbClr val="D05124"/>
    <a:srgbClr val="2375BB"/>
    <a:srgbClr val="717073"/>
    <a:srgbClr val="33C9D1"/>
    <a:srgbClr val="D6492A"/>
    <a:srgbClr val="7BC143"/>
    <a:srgbClr val="FF00FF"/>
    <a:srgbClr val="E818BB"/>
    <a:srgbClr val="7AA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10" autoAdjust="0"/>
    <p:restoredTop sz="81808" autoAdjust="0"/>
  </p:normalViewPr>
  <p:slideViewPr>
    <p:cSldViewPr>
      <p:cViewPr varScale="1">
        <p:scale>
          <a:sx n="131" d="100"/>
          <a:sy n="131" d="100"/>
        </p:scale>
        <p:origin x="2976" y="184"/>
      </p:cViewPr>
      <p:guideLst>
        <p:guide orient="horz" pos="1344"/>
        <p:guide pos="2880"/>
        <p:guide orient="horz" pos="336"/>
        <p:guide orient="horz" pos="1008"/>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 d="1"/>
        <a:sy n="1" d="1"/>
      </p:scale>
      <p:origin x="0" y="-5172"/>
    </p:cViewPr>
  </p:sorterViewPr>
  <p:notesViewPr>
    <p:cSldViewPr>
      <p:cViewPr varScale="1">
        <p:scale>
          <a:sx n="85" d="100"/>
          <a:sy n="85" d="100"/>
        </p:scale>
        <p:origin x="3168" y="10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12B491-850E-471B-9BC3-0DF1EA99BFAA}" type="doc">
      <dgm:prSet loTypeId="urn:microsoft.com/office/officeart/2009/layout/CircleArrowProcess" loCatId="process" qsTypeId="urn:microsoft.com/office/officeart/2005/8/quickstyle/simple2" qsCatId="simple" csTypeId="urn:microsoft.com/office/officeart/2005/8/colors/accent0_3" csCatId="mainScheme" phldr="1"/>
      <dgm:spPr/>
      <dgm:t>
        <a:bodyPr/>
        <a:lstStyle/>
        <a:p>
          <a:endParaRPr lang="en-US"/>
        </a:p>
      </dgm:t>
    </dgm:pt>
    <dgm:pt modelId="{BD08FE37-203B-42EC-9CF2-1F2577D2613D}">
      <dgm:prSet phldrT="[Text]"/>
      <dgm:spPr/>
      <dgm:t>
        <a:bodyPr/>
        <a:lstStyle/>
        <a:p>
          <a:r>
            <a:rPr lang="es-ES" b="1" noProof="0" dirty="0" smtClean="0">
              <a:solidFill>
                <a:srgbClr val="717073"/>
              </a:solidFill>
            </a:rPr>
            <a:t>Dilo</a:t>
          </a:r>
          <a:endParaRPr lang="es-ES" b="1" noProof="0" dirty="0">
            <a:solidFill>
              <a:srgbClr val="717073"/>
            </a:solidFill>
          </a:endParaRPr>
        </a:p>
      </dgm:t>
    </dgm:pt>
    <dgm:pt modelId="{F3BEF92C-72F3-4F36-895C-21DFDDA161BF}" type="parTrans" cxnId="{C16FECB2-26D7-4310-873C-4907B025F8D1}">
      <dgm:prSet/>
      <dgm:spPr/>
      <dgm:t>
        <a:bodyPr/>
        <a:lstStyle/>
        <a:p>
          <a:endParaRPr lang="en-US"/>
        </a:p>
      </dgm:t>
    </dgm:pt>
    <dgm:pt modelId="{34CF43FA-B92B-4D96-B416-BE55899BE7E8}" type="sibTrans" cxnId="{C16FECB2-26D7-4310-873C-4907B025F8D1}">
      <dgm:prSet/>
      <dgm:spPr/>
      <dgm:t>
        <a:bodyPr/>
        <a:lstStyle/>
        <a:p>
          <a:endParaRPr lang="en-US"/>
        </a:p>
      </dgm:t>
    </dgm:pt>
    <dgm:pt modelId="{0EF8B703-2407-461B-8657-781BB613AB0F}">
      <dgm:prSet phldrT="[Text]"/>
      <dgm:spPr/>
      <dgm:t>
        <a:bodyPr/>
        <a:lstStyle/>
        <a:p>
          <a:r>
            <a:rPr lang="es-ES" b="1" noProof="0" dirty="0" smtClean="0">
              <a:solidFill>
                <a:srgbClr val="717073"/>
              </a:solidFill>
            </a:rPr>
            <a:t>Explícalo</a:t>
          </a:r>
          <a:endParaRPr lang="es-ES" b="1" noProof="0" dirty="0">
            <a:solidFill>
              <a:srgbClr val="717073"/>
            </a:solidFill>
          </a:endParaRPr>
        </a:p>
      </dgm:t>
    </dgm:pt>
    <dgm:pt modelId="{1A721E62-0167-4D08-B224-3E6A06701097}" type="parTrans" cxnId="{8ABBFB8A-A299-4362-8C82-00A3CBCFF872}">
      <dgm:prSet/>
      <dgm:spPr/>
      <dgm:t>
        <a:bodyPr/>
        <a:lstStyle/>
        <a:p>
          <a:endParaRPr lang="en-US"/>
        </a:p>
      </dgm:t>
    </dgm:pt>
    <dgm:pt modelId="{13B513FC-6B64-4698-8826-3A944FD0DE83}" type="sibTrans" cxnId="{8ABBFB8A-A299-4362-8C82-00A3CBCFF872}">
      <dgm:prSet/>
      <dgm:spPr/>
      <dgm:t>
        <a:bodyPr/>
        <a:lstStyle/>
        <a:p>
          <a:endParaRPr lang="en-US"/>
        </a:p>
      </dgm:t>
    </dgm:pt>
    <dgm:pt modelId="{95A2C663-0215-4B04-93AC-F3918C1CF4D9}">
      <dgm:prSet phldrT="[Text]"/>
      <dgm:spPr/>
      <dgm:t>
        <a:bodyPr/>
        <a:lstStyle/>
        <a:p>
          <a:r>
            <a:rPr lang="es-ES" b="1" noProof="0" dirty="0" smtClean="0">
              <a:solidFill>
                <a:srgbClr val="717073"/>
              </a:solidFill>
            </a:rPr>
            <a:t>Dilo </a:t>
          </a:r>
          <a:br>
            <a:rPr lang="es-ES" b="1" noProof="0" dirty="0" smtClean="0">
              <a:solidFill>
                <a:srgbClr val="717073"/>
              </a:solidFill>
            </a:rPr>
          </a:br>
          <a:r>
            <a:rPr lang="es-ES" b="1" noProof="0" dirty="0" smtClean="0">
              <a:solidFill>
                <a:srgbClr val="717073"/>
              </a:solidFill>
            </a:rPr>
            <a:t>otra vez</a:t>
          </a:r>
          <a:endParaRPr lang="es-ES" b="1" noProof="0" dirty="0">
            <a:solidFill>
              <a:srgbClr val="717073"/>
            </a:solidFill>
          </a:endParaRPr>
        </a:p>
      </dgm:t>
    </dgm:pt>
    <dgm:pt modelId="{0EF6AD0D-5036-4CBB-84F3-ECBBA8DE1B73}" type="sibTrans" cxnId="{569002E7-419B-4E85-BECF-94DD05EE4AD0}">
      <dgm:prSet/>
      <dgm:spPr/>
      <dgm:t>
        <a:bodyPr/>
        <a:lstStyle/>
        <a:p>
          <a:endParaRPr lang="en-US"/>
        </a:p>
      </dgm:t>
    </dgm:pt>
    <dgm:pt modelId="{66F77773-24E0-45CA-85E3-095AA329BA03}" type="parTrans" cxnId="{569002E7-419B-4E85-BECF-94DD05EE4AD0}">
      <dgm:prSet/>
      <dgm:spPr/>
      <dgm:t>
        <a:bodyPr/>
        <a:lstStyle/>
        <a:p>
          <a:endParaRPr lang="en-US"/>
        </a:p>
      </dgm:t>
    </dgm:pt>
    <dgm:pt modelId="{5D7F1064-C2BF-4D7B-B39F-F323DF08248B}" type="pres">
      <dgm:prSet presAssocID="{0E12B491-850E-471B-9BC3-0DF1EA99BFAA}" presName="Name0" presStyleCnt="0">
        <dgm:presLayoutVars>
          <dgm:chMax val="7"/>
          <dgm:chPref val="7"/>
          <dgm:dir/>
          <dgm:animLvl val="lvl"/>
        </dgm:presLayoutVars>
      </dgm:prSet>
      <dgm:spPr/>
      <dgm:t>
        <a:bodyPr/>
        <a:lstStyle/>
        <a:p>
          <a:endParaRPr lang="en-US"/>
        </a:p>
      </dgm:t>
    </dgm:pt>
    <dgm:pt modelId="{51F8B90F-8598-4AB0-889A-57625B26F1B9}" type="pres">
      <dgm:prSet presAssocID="{BD08FE37-203B-42EC-9CF2-1F2577D2613D}" presName="Accent1" presStyleCnt="0"/>
      <dgm:spPr/>
    </dgm:pt>
    <dgm:pt modelId="{621FCD87-9123-48F1-91E2-944E8D3BF85E}" type="pres">
      <dgm:prSet presAssocID="{BD08FE37-203B-42EC-9CF2-1F2577D2613D}" presName="Accent" presStyleLbl="node1" presStyleIdx="0" presStyleCnt="3"/>
      <dgm:spPr>
        <a:ln>
          <a:noFill/>
        </a:ln>
        <a:effectLst/>
      </dgm:spPr>
    </dgm:pt>
    <dgm:pt modelId="{3CE203A0-2F6E-46C8-BECF-D4DE3B2459B9}" type="pres">
      <dgm:prSet presAssocID="{BD08FE37-203B-42EC-9CF2-1F2577D2613D}" presName="Parent1" presStyleLbl="revTx" presStyleIdx="0" presStyleCnt="3">
        <dgm:presLayoutVars>
          <dgm:chMax val="1"/>
          <dgm:chPref val="1"/>
          <dgm:bulletEnabled val="1"/>
        </dgm:presLayoutVars>
      </dgm:prSet>
      <dgm:spPr/>
      <dgm:t>
        <a:bodyPr/>
        <a:lstStyle/>
        <a:p>
          <a:endParaRPr lang="en-US"/>
        </a:p>
      </dgm:t>
    </dgm:pt>
    <dgm:pt modelId="{9C71FC07-D503-4269-8067-2700F7D6481B}" type="pres">
      <dgm:prSet presAssocID="{0EF8B703-2407-461B-8657-781BB613AB0F}" presName="Accent2" presStyleCnt="0"/>
      <dgm:spPr/>
    </dgm:pt>
    <dgm:pt modelId="{E7DC0D0F-A8A6-4DE1-8E29-5D046B2CA811}" type="pres">
      <dgm:prSet presAssocID="{0EF8B703-2407-461B-8657-781BB613AB0F}" presName="Accent" presStyleLbl="node1" presStyleIdx="1" presStyleCnt="3"/>
      <dgm:spPr>
        <a:solidFill>
          <a:srgbClr val="33C9D1"/>
        </a:solidFill>
        <a:ln>
          <a:noFill/>
        </a:ln>
        <a:effectLst/>
      </dgm:spPr>
    </dgm:pt>
    <dgm:pt modelId="{6E5E03AC-C69E-429C-A341-D7BF3C8EB851}" type="pres">
      <dgm:prSet presAssocID="{0EF8B703-2407-461B-8657-781BB613AB0F}" presName="Parent2" presStyleLbl="revTx" presStyleIdx="1" presStyleCnt="3" custScaleX="109017">
        <dgm:presLayoutVars>
          <dgm:chMax val="1"/>
          <dgm:chPref val="1"/>
          <dgm:bulletEnabled val="1"/>
        </dgm:presLayoutVars>
      </dgm:prSet>
      <dgm:spPr/>
      <dgm:t>
        <a:bodyPr/>
        <a:lstStyle/>
        <a:p>
          <a:endParaRPr lang="en-US"/>
        </a:p>
      </dgm:t>
    </dgm:pt>
    <dgm:pt modelId="{E131D5B0-2D90-498B-BCEB-EC3E6B4169E7}" type="pres">
      <dgm:prSet presAssocID="{95A2C663-0215-4B04-93AC-F3918C1CF4D9}" presName="Accent3" presStyleCnt="0"/>
      <dgm:spPr/>
    </dgm:pt>
    <dgm:pt modelId="{00E48194-718B-45BC-AABB-6A2598A7DB7F}" type="pres">
      <dgm:prSet presAssocID="{95A2C663-0215-4B04-93AC-F3918C1CF4D9}" presName="Accent" presStyleLbl="node1" presStyleIdx="2" presStyleCnt="3"/>
      <dgm:spPr>
        <a:ln>
          <a:noFill/>
        </a:ln>
        <a:effectLst/>
      </dgm:spPr>
    </dgm:pt>
    <dgm:pt modelId="{BAE3EC61-3DBA-4CCA-A692-331B0C335D58}" type="pres">
      <dgm:prSet presAssocID="{95A2C663-0215-4B04-93AC-F3918C1CF4D9}" presName="Parent3" presStyleLbl="revTx" presStyleIdx="2" presStyleCnt="3">
        <dgm:presLayoutVars>
          <dgm:chMax val="1"/>
          <dgm:chPref val="1"/>
          <dgm:bulletEnabled val="1"/>
        </dgm:presLayoutVars>
      </dgm:prSet>
      <dgm:spPr/>
      <dgm:t>
        <a:bodyPr/>
        <a:lstStyle/>
        <a:p>
          <a:endParaRPr lang="en-US"/>
        </a:p>
      </dgm:t>
    </dgm:pt>
  </dgm:ptLst>
  <dgm:cxnLst>
    <dgm:cxn modelId="{6B7A44E2-D506-4DC0-8C18-0E9E4D79B70C}" type="presOf" srcId="{95A2C663-0215-4B04-93AC-F3918C1CF4D9}" destId="{BAE3EC61-3DBA-4CCA-A692-331B0C335D58}" srcOrd="0" destOrd="0" presId="urn:microsoft.com/office/officeart/2009/layout/CircleArrowProcess"/>
    <dgm:cxn modelId="{569002E7-419B-4E85-BECF-94DD05EE4AD0}" srcId="{0E12B491-850E-471B-9BC3-0DF1EA99BFAA}" destId="{95A2C663-0215-4B04-93AC-F3918C1CF4D9}" srcOrd="2" destOrd="0" parTransId="{66F77773-24E0-45CA-85E3-095AA329BA03}" sibTransId="{0EF6AD0D-5036-4CBB-84F3-ECBBA8DE1B73}"/>
    <dgm:cxn modelId="{C16FECB2-26D7-4310-873C-4907B025F8D1}" srcId="{0E12B491-850E-471B-9BC3-0DF1EA99BFAA}" destId="{BD08FE37-203B-42EC-9CF2-1F2577D2613D}" srcOrd="0" destOrd="0" parTransId="{F3BEF92C-72F3-4F36-895C-21DFDDA161BF}" sibTransId="{34CF43FA-B92B-4D96-B416-BE55899BE7E8}"/>
    <dgm:cxn modelId="{AC6BDF56-0681-4093-8894-6BA0C0D9151A}" type="presOf" srcId="{0E12B491-850E-471B-9BC3-0DF1EA99BFAA}" destId="{5D7F1064-C2BF-4D7B-B39F-F323DF08248B}" srcOrd="0" destOrd="0" presId="urn:microsoft.com/office/officeart/2009/layout/CircleArrowProcess"/>
    <dgm:cxn modelId="{4F0F537F-EB56-46F0-8066-1D584D198954}" type="presOf" srcId="{0EF8B703-2407-461B-8657-781BB613AB0F}" destId="{6E5E03AC-C69E-429C-A341-D7BF3C8EB851}" srcOrd="0" destOrd="0" presId="urn:microsoft.com/office/officeart/2009/layout/CircleArrowProcess"/>
    <dgm:cxn modelId="{8ABBFB8A-A299-4362-8C82-00A3CBCFF872}" srcId="{0E12B491-850E-471B-9BC3-0DF1EA99BFAA}" destId="{0EF8B703-2407-461B-8657-781BB613AB0F}" srcOrd="1" destOrd="0" parTransId="{1A721E62-0167-4D08-B224-3E6A06701097}" sibTransId="{13B513FC-6B64-4698-8826-3A944FD0DE83}"/>
    <dgm:cxn modelId="{F2CE3F07-8A65-4F7D-AC30-B6B8741C59FB}" type="presOf" srcId="{BD08FE37-203B-42EC-9CF2-1F2577D2613D}" destId="{3CE203A0-2F6E-46C8-BECF-D4DE3B2459B9}" srcOrd="0" destOrd="0" presId="urn:microsoft.com/office/officeart/2009/layout/CircleArrowProcess"/>
    <dgm:cxn modelId="{6F090827-F661-416E-8B3A-9A5D0DAF100D}" type="presParOf" srcId="{5D7F1064-C2BF-4D7B-B39F-F323DF08248B}" destId="{51F8B90F-8598-4AB0-889A-57625B26F1B9}" srcOrd="0" destOrd="0" presId="urn:microsoft.com/office/officeart/2009/layout/CircleArrowProcess"/>
    <dgm:cxn modelId="{7C6021EF-D712-44DE-908C-761AE4041154}" type="presParOf" srcId="{51F8B90F-8598-4AB0-889A-57625B26F1B9}" destId="{621FCD87-9123-48F1-91E2-944E8D3BF85E}" srcOrd="0" destOrd="0" presId="urn:microsoft.com/office/officeart/2009/layout/CircleArrowProcess"/>
    <dgm:cxn modelId="{0882DEAB-6E32-4583-959F-8D2262128D4A}" type="presParOf" srcId="{5D7F1064-C2BF-4D7B-B39F-F323DF08248B}" destId="{3CE203A0-2F6E-46C8-BECF-D4DE3B2459B9}" srcOrd="1" destOrd="0" presId="urn:microsoft.com/office/officeart/2009/layout/CircleArrowProcess"/>
    <dgm:cxn modelId="{EC0ADFDF-745E-4C4F-9EBB-023F80E03C7C}" type="presParOf" srcId="{5D7F1064-C2BF-4D7B-B39F-F323DF08248B}" destId="{9C71FC07-D503-4269-8067-2700F7D6481B}" srcOrd="2" destOrd="0" presId="urn:microsoft.com/office/officeart/2009/layout/CircleArrowProcess"/>
    <dgm:cxn modelId="{7466E6C9-5EA1-4CD8-98CA-7E1D5105E318}" type="presParOf" srcId="{9C71FC07-D503-4269-8067-2700F7D6481B}" destId="{E7DC0D0F-A8A6-4DE1-8E29-5D046B2CA811}" srcOrd="0" destOrd="0" presId="urn:microsoft.com/office/officeart/2009/layout/CircleArrowProcess"/>
    <dgm:cxn modelId="{057E33DE-6876-457A-B0DB-D2D6630736C8}" type="presParOf" srcId="{5D7F1064-C2BF-4D7B-B39F-F323DF08248B}" destId="{6E5E03AC-C69E-429C-A341-D7BF3C8EB851}" srcOrd="3" destOrd="0" presId="urn:microsoft.com/office/officeart/2009/layout/CircleArrowProcess"/>
    <dgm:cxn modelId="{77852D98-9476-42EF-883C-DD820B351D68}" type="presParOf" srcId="{5D7F1064-C2BF-4D7B-B39F-F323DF08248B}" destId="{E131D5B0-2D90-498B-BCEB-EC3E6B4169E7}" srcOrd="4" destOrd="0" presId="urn:microsoft.com/office/officeart/2009/layout/CircleArrowProcess"/>
    <dgm:cxn modelId="{22733201-74B9-4588-B754-F046B733C1E3}" type="presParOf" srcId="{E131D5B0-2D90-498B-BCEB-EC3E6B4169E7}" destId="{00E48194-718B-45BC-AABB-6A2598A7DB7F}" srcOrd="0" destOrd="0" presId="urn:microsoft.com/office/officeart/2009/layout/CircleArrowProcess"/>
    <dgm:cxn modelId="{B60892F8-D8AF-4B7E-AAB6-2DEFD3D973B9}" type="presParOf" srcId="{5D7F1064-C2BF-4D7B-B39F-F323DF08248B}" destId="{BAE3EC61-3DBA-4CCA-A692-331B0C335D58}"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83D86E-2466-4585-A9C0-8C60479E81B0}" type="doc">
      <dgm:prSet loTypeId="urn:microsoft.com/office/officeart/2005/8/layout/bProcess4" loCatId="process" qsTypeId="urn:microsoft.com/office/officeart/2005/8/quickstyle/simple4" qsCatId="simple" csTypeId="urn:microsoft.com/office/officeart/2005/8/colors/accent0_2" csCatId="mainScheme" phldr="1"/>
      <dgm:spPr/>
      <dgm:t>
        <a:bodyPr/>
        <a:lstStyle/>
        <a:p>
          <a:endParaRPr lang="en-US"/>
        </a:p>
      </dgm:t>
    </dgm:pt>
    <dgm:pt modelId="{BC23EF1E-C263-423C-9C53-691F86B930AB}">
      <dgm:prSet phldrT="[Text]" custT="1"/>
      <dgm:spPr>
        <a:solidFill>
          <a:srgbClr val="33C9D1"/>
        </a:solidFill>
        <a:ln>
          <a:solidFill>
            <a:srgbClr val="2375BB"/>
          </a:solidFill>
        </a:ln>
        <a:effectLst/>
      </dgm:spPr>
      <dgm:t>
        <a:bodyPr/>
        <a:lstStyle/>
        <a:p>
          <a:pPr>
            <a:lnSpc>
              <a:spcPct val="100000"/>
            </a:lnSpc>
            <a:spcBef>
              <a:spcPts val="0"/>
            </a:spcBef>
            <a:spcAft>
              <a:spcPts val="0"/>
            </a:spcAft>
          </a:pPr>
          <a:r>
            <a:rPr lang="es-ES" sz="2000" b="1" noProof="0" dirty="0" smtClean="0">
              <a:solidFill>
                <a:schemeClr val="accent5"/>
              </a:solidFill>
            </a:rPr>
            <a:t>Título e Introducción</a:t>
          </a:r>
          <a:br>
            <a:rPr lang="es-ES" sz="2000" b="1" noProof="0" dirty="0" smtClean="0">
              <a:solidFill>
                <a:schemeClr val="accent5"/>
              </a:solidFill>
            </a:rPr>
          </a:br>
          <a:r>
            <a:rPr lang="es-ES" sz="2400" b="1" noProof="0" dirty="0" smtClean="0">
              <a:solidFill>
                <a:schemeClr val="accent5"/>
              </a:solidFill>
            </a:rPr>
            <a:t>(1 min)</a:t>
          </a:r>
          <a:endParaRPr lang="es-ES" sz="2400" b="1" noProof="0" dirty="0">
            <a:solidFill>
              <a:schemeClr val="accent5"/>
            </a:solidFill>
          </a:endParaRPr>
        </a:p>
      </dgm:t>
    </dgm:pt>
    <dgm:pt modelId="{6E05CA8E-68FF-47BC-B8BF-437E15AF8C35}" type="parTrans" cxnId="{A9186DE7-67A6-4D33-9F5E-129DBAFE3A8A}">
      <dgm:prSet/>
      <dgm:spPr/>
      <dgm:t>
        <a:bodyPr/>
        <a:lstStyle/>
        <a:p>
          <a:pPr>
            <a:lnSpc>
              <a:spcPct val="100000"/>
            </a:lnSpc>
            <a:spcBef>
              <a:spcPts val="0"/>
            </a:spcBef>
            <a:spcAft>
              <a:spcPts val="0"/>
            </a:spcAft>
          </a:pPr>
          <a:endParaRPr lang="en-US" sz="2800" b="0"/>
        </a:p>
      </dgm:t>
    </dgm:pt>
    <dgm:pt modelId="{7A281288-2CCD-4ABA-80F9-8F60808D9F1D}" type="sibTrans" cxnId="{A9186DE7-67A6-4D33-9F5E-129DBAFE3A8A}">
      <dgm:prSet/>
      <dgm:spPr>
        <a:solidFill>
          <a:schemeClr val="bg2">
            <a:lumMod val="90000"/>
          </a:schemeClr>
        </a:solidFill>
        <a:effectLst/>
      </dgm:spPr>
      <dgm:t>
        <a:bodyPr/>
        <a:lstStyle/>
        <a:p>
          <a:pPr>
            <a:lnSpc>
              <a:spcPct val="100000"/>
            </a:lnSpc>
            <a:spcBef>
              <a:spcPts val="0"/>
            </a:spcBef>
            <a:spcAft>
              <a:spcPts val="0"/>
            </a:spcAft>
          </a:pPr>
          <a:endParaRPr lang="en-US" sz="2400" b="0"/>
        </a:p>
      </dgm:t>
    </dgm:pt>
    <dgm:pt modelId="{A7B594D9-A6E0-4B2C-9B24-BC6222CDBBE2}">
      <dgm:prSet phldrT="[Text]" custT="1"/>
      <dgm:spPr>
        <a:solidFill>
          <a:srgbClr val="33C9D1"/>
        </a:solidFill>
        <a:ln>
          <a:solidFill>
            <a:srgbClr val="2375BB"/>
          </a:solidFill>
        </a:ln>
        <a:effectLst/>
      </dgm:spPr>
      <dgm:t>
        <a:bodyPr/>
        <a:lstStyle/>
        <a:p>
          <a:pPr>
            <a:lnSpc>
              <a:spcPct val="100000"/>
            </a:lnSpc>
            <a:spcBef>
              <a:spcPts val="0"/>
            </a:spcBef>
            <a:spcAft>
              <a:spcPts val="0"/>
            </a:spcAft>
          </a:pPr>
          <a:r>
            <a:rPr lang="es-ES" sz="2000" b="1" noProof="0" dirty="0" smtClean="0">
              <a:solidFill>
                <a:schemeClr val="accent5"/>
              </a:solidFill>
            </a:rPr>
            <a:t>Contenido y Generalidad</a:t>
          </a:r>
          <a:br>
            <a:rPr lang="es-ES" sz="2000" b="1" noProof="0" dirty="0" smtClean="0">
              <a:solidFill>
                <a:schemeClr val="accent5"/>
              </a:solidFill>
            </a:rPr>
          </a:br>
          <a:r>
            <a:rPr lang="es-ES" sz="2400" b="1" noProof="0" dirty="0" smtClean="0">
              <a:solidFill>
                <a:schemeClr val="accent5"/>
              </a:solidFill>
            </a:rPr>
            <a:t>(1-2 min)</a:t>
          </a:r>
          <a:endParaRPr lang="es-ES" sz="2400" b="1" noProof="0" dirty="0">
            <a:solidFill>
              <a:schemeClr val="accent5"/>
            </a:solidFill>
          </a:endParaRPr>
        </a:p>
      </dgm:t>
    </dgm:pt>
    <dgm:pt modelId="{5A3A74FF-E54E-414C-92B7-8B6153AC08A6}" type="parTrans" cxnId="{6EAACC59-D5EB-41B0-825F-0E70D522F40F}">
      <dgm:prSet/>
      <dgm:spPr/>
      <dgm:t>
        <a:bodyPr/>
        <a:lstStyle/>
        <a:p>
          <a:pPr>
            <a:lnSpc>
              <a:spcPct val="100000"/>
            </a:lnSpc>
            <a:spcBef>
              <a:spcPts val="0"/>
            </a:spcBef>
            <a:spcAft>
              <a:spcPts val="0"/>
            </a:spcAft>
          </a:pPr>
          <a:endParaRPr lang="en-US" sz="2800" b="0"/>
        </a:p>
      </dgm:t>
    </dgm:pt>
    <dgm:pt modelId="{1662C998-84B3-4440-AE0D-5ECEC03359A9}" type="sibTrans" cxnId="{6EAACC59-D5EB-41B0-825F-0E70D522F40F}">
      <dgm:prSet/>
      <dgm:spPr>
        <a:solidFill>
          <a:schemeClr val="bg2">
            <a:lumMod val="90000"/>
          </a:schemeClr>
        </a:solidFill>
        <a:effectLst/>
      </dgm:spPr>
      <dgm:t>
        <a:bodyPr/>
        <a:lstStyle/>
        <a:p>
          <a:pPr>
            <a:lnSpc>
              <a:spcPct val="100000"/>
            </a:lnSpc>
            <a:spcBef>
              <a:spcPts val="0"/>
            </a:spcBef>
            <a:spcAft>
              <a:spcPts val="0"/>
            </a:spcAft>
          </a:pPr>
          <a:endParaRPr lang="en-US" sz="2400" b="0"/>
        </a:p>
      </dgm:t>
    </dgm:pt>
    <dgm:pt modelId="{AFF82766-235C-4FFC-875E-C85623F4255A}">
      <dgm:prSet phldrT="[Text]" custT="1"/>
      <dgm:spPr>
        <a:solidFill>
          <a:srgbClr val="33C9D1"/>
        </a:solidFill>
        <a:ln>
          <a:solidFill>
            <a:srgbClr val="2375BB"/>
          </a:solidFill>
        </a:ln>
        <a:effectLst/>
      </dgm:spPr>
      <dgm:t>
        <a:bodyPr/>
        <a:lstStyle/>
        <a:p>
          <a:pPr>
            <a:lnSpc>
              <a:spcPct val="100000"/>
            </a:lnSpc>
            <a:spcBef>
              <a:spcPts val="0"/>
            </a:spcBef>
            <a:spcAft>
              <a:spcPts val="0"/>
            </a:spcAft>
          </a:pPr>
          <a:r>
            <a:rPr lang="es-ES" sz="2000" b="1" noProof="0" dirty="0" smtClean="0">
              <a:solidFill>
                <a:schemeClr val="accent5"/>
              </a:solidFill>
            </a:rPr>
            <a:t>Métodos de Investigación </a:t>
          </a:r>
          <a:r>
            <a:rPr lang="es-ES" sz="2400" b="1" noProof="0" dirty="0" smtClean="0">
              <a:solidFill>
                <a:schemeClr val="accent5"/>
              </a:solidFill>
            </a:rPr>
            <a:t>(1-2 min)</a:t>
          </a:r>
          <a:endParaRPr lang="es-ES" sz="2400" b="1" noProof="0" dirty="0">
            <a:solidFill>
              <a:schemeClr val="accent5"/>
            </a:solidFill>
          </a:endParaRPr>
        </a:p>
      </dgm:t>
    </dgm:pt>
    <dgm:pt modelId="{FB932D16-764E-45BE-AC97-FEC39F8D1C55}" type="parTrans" cxnId="{0B881FFE-D912-4CA8-8CDC-4219EC81DF37}">
      <dgm:prSet/>
      <dgm:spPr/>
      <dgm:t>
        <a:bodyPr/>
        <a:lstStyle/>
        <a:p>
          <a:pPr>
            <a:lnSpc>
              <a:spcPct val="100000"/>
            </a:lnSpc>
            <a:spcBef>
              <a:spcPts val="0"/>
            </a:spcBef>
            <a:spcAft>
              <a:spcPts val="0"/>
            </a:spcAft>
          </a:pPr>
          <a:endParaRPr lang="en-US" sz="2800" b="0"/>
        </a:p>
      </dgm:t>
    </dgm:pt>
    <dgm:pt modelId="{19873162-6959-4DA3-9ABF-4D19A4D24CB1}" type="sibTrans" cxnId="{0B881FFE-D912-4CA8-8CDC-4219EC81DF37}">
      <dgm:prSet/>
      <dgm:spPr>
        <a:solidFill>
          <a:schemeClr val="bg2">
            <a:lumMod val="90000"/>
          </a:schemeClr>
        </a:solidFill>
        <a:effectLst/>
      </dgm:spPr>
      <dgm:t>
        <a:bodyPr/>
        <a:lstStyle/>
        <a:p>
          <a:pPr>
            <a:lnSpc>
              <a:spcPct val="100000"/>
            </a:lnSpc>
            <a:spcBef>
              <a:spcPts val="0"/>
            </a:spcBef>
            <a:spcAft>
              <a:spcPts val="0"/>
            </a:spcAft>
          </a:pPr>
          <a:endParaRPr lang="en-US" sz="2400" b="0"/>
        </a:p>
      </dgm:t>
    </dgm:pt>
    <dgm:pt modelId="{609690A1-C0BC-4A2C-B762-DB3585FE3816}">
      <dgm:prSet phldrT="[Text]" custT="1"/>
      <dgm:spPr>
        <a:solidFill>
          <a:srgbClr val="2375BB"/>
        </a:solidFill>
        <a:ln>
          <a:solidFill>
            <a:srgbClr val="33C9D1"/>
          </a:solidFill>
        </a:ln>
        <a:effectLst/>
      </dgm:spPr>
      <dgm:t>
        <a:bodyPr/>
        <a:lstStyle/>
        <a:p>
          <a:pPr>
            <a:lnSpc>
              <a:spcPct val="100000"/>
            </a:lnSpc>
            <a:spcBef>
              <a:spcPts val="0"/>
            </a:spcBef>
            <a:spcAft>
              <a:spcPts val="0"/>
            </a:spcAft>
          </a:pPr>
          <a:r>
            <a:rPr lang="es-ES" sz="2000" b="1" noProof="0" dirty="0" smtClean="0">
              <a:solidFill>
                <a:schemeClr val="accent5"/>
              </a:solidFill>
            </a:rPr>
            <a:t>Resultados Claves</a:t>
          </a:r>
          <a:br>
            <a:rPr lang="es-ES" sz="2000" b="1" noProof="0" dirty="0" smtClean="0">
              <a:solidFill>
                <a:schemeClr val="accent5"/>
              </a:solidFill>
            </a:rPr>
          </a:br>
          <a:r>
            <a:rPr lang="es-ES" sz="2400" b="1" noProof="0" dirty="0" smtClean="0">
              <a:solidFill>
                <a:schemeClr val="accent5"/>
              </a:solidFill>
            </a:rPr>
            <a:t>(3-4 min)</a:t>
          </a:r>
          <a:endParaRPr lang="es-ES" sz="2400" b="1" noProof="0" dirty="0">
            <a:solidFill>
              <a:schemeClr val="accent5"/>
            </a:solidFill>
          </a:endParaRPr>
        </a:p>
      </dgm:t>
    </dgm:pt>
    <dgm:pt modelId="{C24AC822-EBBF-4827-952A-9022AC1237FC}" type="parTrans" cxnId="{F8923013-AA16-4826-AAB2-9920FBE8C667}">
      <dgm:prSet/>
      <dgm:spPr/>
      <dgm:t>
        <a:bodyPr/>
        <a:lstStyle/>
        <a:p>
          <a:pPr>
            <a:lnSpc>
              <a:spcPct val="100000"/>
            </a:lnSpc>
            <a:spcBef>
              <a:spcPts val="0"/>
            </a:spcBef>
            <a:spcAft>
              <a:spcPts val="0"/>
            </a:spcAft>
          </a:pPr>
          <a:endParaRPr lang="en-US" sz="2800" b="0"/>
        </a:p>
      </dgm:t>
    </dgm:pt>
    <dgm:pt modelId="{AE2AE34D-E7CD-4005-8D93-BAB89990A640}" type="sibTrans" cxnId="{F8923013-AA16-4826-AAB2-9920FBE8C667}">
      <dgm:prSet/>
      <dgm:spPr>
        <a:solidFill>
          <a:schemeClr val="bg2">
            <a:lumMod val="90000"/>
          </a:schemeClr>
        </a:solidFill>
        <a:effectLst/>
      </dgm:spPr>
      <dgm:t>
        <a:bodyPr/>
        <a:lstStyle/>
        <a:p>
          <a:pPr>
            <a:lnSpc>
              <a:spcPct val="100000"/>
            </a:lnSpc>
            <a:spcBef>
              <a:spcPts val="0"/>
            </a:spcBef>
            <a:spcAft>
              <a:spcPts val="0"/>
            </a:spcAft>
          </a:pPr>
          <a:endParaRPr lang="en-US" sz="2400" b="0"/>
        </a:p>
      </dgm:t>
    </dgm:pt>
    <dgm:pt modelId="{2D40EE3C-A63C-438C-858A-4022FA87C85E}">
      <dgm:prSet phldrT="[Text]" custT="1"/>
      <dgm:spPr>
        <a:solidFill>
          <a:srgbClr val="2375BB"/>
        </a:solidFill>
        <a:ln>
          <a:solidFill>
            <a:srgbClr val="33C9D1"/>
          </a:solidFill>
        </a:ln>
        <a:effectLst/>
      </dgm:spPr>
      <dgm:t>
        <a:bodyPr/>
        <a:lstStyle/>
        <a:p>
          <a:pPr>
            <a:lnSpc>
              <a:spcPct val="100000"/>
            </a:lnSpc>
            <a:spcBef>
              <a:spcPts val="0"/>
            </a:spcBef>
            <a:spcAft>
              <a:spcPts val="0"/>
            </a:spcAft>
          </a:pPr>
          <a:r>
            <a:rPr lang="es-ES" sz="2000" b="1" noProof="0" dirty="0" smtClean="0">
              <a:solidFill>
                <a:schemeClr val="accent5"/>
              </a:solidFill>
            </a:rPr>
            <a:t>Implicaciones</a:t>
          </a:r>
          <a:br>
            <a:rPr lang="es-ES" sz="2000" b="1" noProof="0" dirty="0" smtClean="0">
              <a:solidFill>
                <a:schemeClr val="accent5"/>
              </a:solidFill>
            </a:rPr>
          </a:br>
          <a:r>
            <a:rPr lang="es-ES" sz="2400" b="1" noProof="0" dirty="0" smtClean="0">
              <a:solidFill>
                <a:schemeClr val="accent5"/>
              </a:solidFill>
            </a:rPr>
            <a:t>(1-2 min)</a:t>
          </a:r>
          <a:endParaRPr lang="es-ES" sz="2400" b="1" noProof="0" dirty="0">
            <a:solidFill>
              <a:schemeClr val="accent5"/>
            </a:solidFill>
          </a:endParaRPr>
        </a:p>
      </dgm:t>
    </dgm:pt>
    <dgm:pt modelId="{F122CFBA-F87B-4D27-AD80-6163DDC260F9}" type="parTrans" cxnId="{FF73106E-BBBF-488F-B6B1-4D55551C9849}">
      <dgm:prSet/>
      <dgm:spPr/>
      <dgm:t>
        <a:bodyPr/>
        <a:lstStyle/>
        <a:p>
          <a:pPr>
            <a:lnSpc>
              <a:spcPct val="100000"/>
            </a:lnSpc>
            <a:spcBef>
              <a:spcPts val="0"/>
            </a:spcBef>
            <a:spcAft>
              <a:spcPts val="0"/>
            </a:spcAft>
          </a:pPr>
          <a:endParaRPr lang="en-US" sz="2800" b="0"/>
        </a:p>
      </dgm:t>
    </dgm:pt>
    <dgm:pt modelId="{7EDB42D5-ACBC-41DE-A915-B92DB470F64F}" type="sibTrans" cxnId="{FF73106E-BBBF-488F-B6B1-4D55551C9849}">
      <dgm:prSet/>
      <dgm:spPr>
        <a:solidFill>
          <a:schemeClr val="bg2">
            <a:lumMod val="90000"/>
          </a:schemeClr>
        </a:solidFill>
        <a:effectLst/>
      </dgm:spPr>
      <dgm:t>
        <a:bodyPr/>
        <a:lstStyle/>
        <a:p>
          <a:pPr>
            <a:lnSpc>
              <a:spcPct val="100000"/>
            </a:lnSpc>
            <a:spcBef>
              <a:spcPts val="0"/>
            </a:spcBef>
            <a:spcAft>
              <a:spcPts val="0"/>
            </a:spcAft>
          </a:pPr>
          <a:endParaRPr lang="en-US" sz="2400" b="0"/>
        </a:p>
      </dgm:t>
    </dgm:pt>
    <dgm:pt modelId="{3F316241-8F83-407C-B6D7-0DCBB264CD06}">
      <dgm:prSet phldrT="[Text]" custT="1"/>
      <dgm:spPr>
        <a:solidFill>
          <a:srgbClr val="2375BB"/>
        </a:solidFill>
        <a:ln>
          <a:solidFill>
            <a:srgbClr val="33C9D1"/>
          </a:solidFill>
        </a:ln>
        <a:effectLst/>
      </dgm:spPr>
      <dgm:t>
        <a:bodyPr/>
        <a:lstStyle/>
        <a:p>
          <a:pPr>
            <a:lnSpc>
              <a:spcPct val="100000"/>
            </a:lnSpc>
            <a:spcBef>
              <a:spcPts val="0"/>
            </a:spcBef>
            <a:spcAft>
              <a:spcPts val="0"/>
            </a:spcAft>
          </a:pPr>
          <a:r>
            <a:rPr lang="es-ES" sz="1600" b="1" noProof="0" dirty="0" smtClean="0">
              <a:solidFill>
                <a:schemeClr val="accent5"/>
              </a:solidFill>
            </a:rPr>
            <a:t>Recomendaciones</a:t>
          </a:r>
          <a:r>
            <a:rPr lang="es-ES" sz="2400" b="1" noProof="0" dirty="0" smtClean="0">
              <a:solidFill>
                <a:schemeClr val="accent5"/>
              </a:solidFill>
            </a:rPr>
            <a:t>(1-2</a:t>
          </a:r>
          <a:r>
            <a:rPr lang="en-US" sz="2400" b="1" dirty="0" smtClean="0">
              <a:solidFill>
                <a:schemeClr val="accent5"/>
              </a:solidFill>
            </a:rPr>
            <a:t> </a:t>
          </a:r>
          <a:r>
            <a:rPr lang="en-US" sz="2400" b="1" dirty="0">
              <a:solidFill>
                <a:schemeClr val="accent5"/>
              </a:solidFill>
            </a:rPr>
            <a:t>min)</a:t>
          </a:r>
        </a:p>
      </dgm:t>
    </dgm:pt>
    <dgm:pt modelId="{24BAFA83-1526-4C50-AF48-167072EFA158}" type="parTrans" cxnId="{1A19A9CD-8048-4A13-B47C-B01991435E2F}">
      <dgm:prSet/>
      <dgm:spPr/>
      <dgm:t>
        <a:bodyPr/>
        <a:lstStyle/>
        <a:p>
          <a:pPr>
            <a:lnSpc>
              <a:spcPct val="100000"/>
            </a:lnSpc>
            <a:spcBef>
              <a:spcPts val="0"/>
            </a:spcBef>
            <a:spcAft>
              <a:spcPts val="0"/>
            </a:spcAft>
          </a:pPr>
          <a:endParaRPr lang="en-US" sz="2800" b="0"/>
        </a:p>
      </dgm:t>
    </dgm:pt>
    <dgm:pt modelId="{608310B1-25F5-4755-BF2C-E5AB78E01193}" type="sibTrans" cxnId="{1A19A9CD-8048-4A13-B47C-B01991435E2F}">
      <dgm:prSet/>
      <dgm:spPr>
        <a:solidFill>
          <a:schemeClr val="bg2">
            <a:lumMod val="90000"/>
          </a:schemeClr>
        </a:solidFill>
        <a:effectLst/>
      </dgm:spPr>
      <dgm:t>
        <a:bodyPr/>
        <a:lstStyle/>
        <a:p>
          <a:pPr>
            <a:lnSpc>
              <a:spcPct val="100000"/>
            </a:lnSpc>
            <a:spcBef>
              <a:spcPts val="0"/>
            </a:spcBef>
            <a:spcAft>
              <a:spcPts val="0"/>
            </a:spcAft>
          </a:pPr>
          <a:endParaRPr lang="en-US" sz="2400" b="0"/>
        </a:p>
      </dgm:t>
    </dgm:pt>
    <dgm:pt modelId="{1D68BB8F-33DA-459B-BD19-46CCF87E05F0}">
      <dgm:prSet phldrT="[Text]" custT="1"/>
      <dgm:spPr>
        <a:solidFill>
          <a:srgbClr val="2375BB"/>
        </a:solidFill>
        <a:ln>
          <a:solidFill>
            <a:srgbClr val="33C9D1"/>
          </a:solidFill>
        </a:ln>
        <a:effectLst/>
      </dgm:spPr>
      <dgm:t>
        <a:bodyPr/>
        <a:lstStyle/>
        <a:p>
          <a:pPr>
            <a:lnSpc>
              <a:spcPct val="100000"/>
            </a:lnSpc>
            <a:spcBef>
              <a:spcPts val="0"/>
            </a:spcBef>
            <a:spcAft>
              <a:spcPts val="0"/>
            </a:spcAft>
          </a:pPr>
          <a:r>
            <a:rPr lang="es-ES" sz="2000" b="1" noProof="0" dirty="0" smtClean="0">
              <a:solidFill>
                <a:schemeClr val="accent5"/>
              </a:solidFill>
            </a:rPr>
            <a:t>Resumen</a:t>
          </a:r>
        </a:p>
        <a:p>
          <a:pPr>
            <a:lnSpc>
              <a:spcPct val="100000"/>
            </a:lnSpc>
            <a:spcBef>
              <a:spcPts val="0"/>
            </a:spcBef>
            <a:spcAft>
              <a:spcPts val="0"/>
            </a:spcAft>
          </a:pPr>
          <a:r>
            <a:rPr lang="es-ES" sz="2400" b="1" noProof="0" dirty="0" smtClean="0">
              <a:solidFill>
                <a:schemeClr val="accent5"/>
              </a:solidFill>
            </a:rPr>
            <a:t>(1 min)</a:t>
          </a:r>
          <a:endParaRPr lang="es-ES" sz="2400" b="1" noProof="0" dirty="0">
            <a:solidFill>
              <a:schemeClr val="accent5"/>
            </a:solidFill>
          </a:endParaRPr>
        </a:p>
      </dgm:t>
    </dgm:pt>
    <dgm:pt modelId="{5EB6E2F7-88FE-4494-AF0C-80E929882179}" type="parTrans" cxnId="{1C18F43F-6882-4659-BAFD-55C95BDDB01B}">
      <dgm:prSet/>
      <dgm:spPr/>
      <dgm:t>
        <a:bodyPr/>
        <a:lstStyle/>
        <a:p>
          <a:pPr>
            <a:lnSpc>
              <a:spcPct val="100000"/>
            </a:lnSpc>
            <a:spcBef>
              <a:spcPts val="0"/>
            </a:spcBef>
            <a:spcAft>
              <a:spcPts val="0"/>
            </a:spcAft>
          </a:pPr>
          <a:endParaRPr lang="en-US" sz="2800" b="0"/>
        </a:p>
      </dgm:t>
    </dgm:pt>
    <dgm:pt modelId="{CAAAB499-BCF4-4AE6-AAE9-832A59DA1242}" type="sibTrans" cxnId="{1C18F43F-6882-4659-BAFD-55C95BDDB01B}">
      <dgm:prSet/>
      <dgm:spPr/>
      <dgm:t>
        <a:bodyPr/>
        <a:lstStyle/>
        <a:p>
          <a:pPr>
            <a:lnSpc>
              <a:spcPct val="100000"/>
            </a:lnSpc>
            <a:spcBef>
              <a:spcPts val="0"/>
            </a:spcBef>
            <a:spcAft>
              <a:spcPts val="0"/>
            </a:spcAft>
          </a:pPr>
          <a:endParaRPr lang="en-US" sz="2800" b="0"/>
        </a:p>
      </dgm:t>
    </dgm:pt>
    <dgm:pt modelId="{33690BDF-C6FA-431B-BA03-E3E337D12A45}" type="pres">
      <dgm:prSet presAssocID="{1283D86E-2466-4585-A9C0-8C60479E81B0}" presName="Name0" presStyleCnt="0">
        <dgm:presLayoutVars>
          <dgm:dir/>
          <dgm:resizeHandles/>
        </dgm:presLayoutVars>
      </dgm:prSet>
      <dgm:spPr/>
      <dgm:t>
        <a:bodyPr/>
        <a:lstStyle/>
        <a:p>
          <a:endParaRPr lang="en-US"/>
        </a:p>
      </dgm:t>
    </dgm:pt>
    <dgm:pt modelId="{4CCB12BC-F23C-48B2-B845-1155251DEF5D}" type="pres">
      <dgm:prSet presAssocID="{BC23EF1E-C263-423C-9C53-691F86B930AB}" presName="compNode" presStyleCnt="0"/>
      <dgm:spPr/>
    </dgm:pt>
    <dgm:pt modelId="{D768B193-BF78-4706-8532-812143E6B672}" type="pres">
      <dgm:prSet presAssocID="{BC23EF1E-C263-423C-9C53-691F86B930AB}" presName="dummyConnPt" presStyleCnt="0"/>
      <dgm:spPr/>
    </dgm:pt>
    <dgm:pt modelId="{54CBFE41-7CAC-4E05-A77B-42E634E94345}" type="pres">
      <dgm:prSet presAssocID="{BC23EF1E-C263-423C-9C53-691F86B930AB}" presName="node" presStyleLbl="node1" presStyleIdx="0" presStyleCnt="7">
        <dgm:presLayoutVars>
          <dgm:bulletEnabled val="1"/>
        </dgm:presLayoutVars>
      </dgm:prSet>
      <dgm:spPr/>
      <dgm:t>
        <a:bodyPr/>
        <a:lstStyle/>
        <a:p>
          <a:endParaRPr lang="en-US"/>
        </a:p>
      </dgm:t>
    </dgm:pt>
    <dgm:pt modelId="{126F8820-E458-4630-AFBF-D85E31544F1B}" type="pres">
      <dgm:prSet presAssocID="{7A281288-2CCD-4ABA-80F9-8F60808D9F1D}" presName="sibTrans" presStyleLbl="bgSibTrans2D1" presStyleIdx="0" presStyleCnt="6" custAng="97983" custLinFactNeighborX="39906" custLinFactNeighborY="37119"/>
      <dgm:spPr/>
      <dgm:t>
        <a:bodyPr/>
        <a:lstStyle/>
        <a:p>
          <a:endParaRPr lang="en-US"/>
        </a:p>
      </dgm:t>
    </dgm:pt>
    <dgm:pt modelId="{68AB8C6C-CC3D-49E8-8EC3-3D1FFDFEB308}" type="pres">
      <dgm:prSet presAssocID="{A7B594D9-A6E0-4B2C-9B24-BC6222CDBBE2}" presName="compNode" presStyleCnt="0"/>
      <dgm:spPr/>
    </dgm:pt>
    <dgm:pt modelId="{F24B918C-BE10-4E57-9854-66B13FC88AB6}" type="pres">
      <dgm:prSet presAssocID="{A7B594D9-A6E0-4B2C-9B24-BC6222CDBBE2}" presName="dummyConnPt" presStyleCnt="0"/>
      <dgm:spPr/>
    </dgm:pt>
    <dgm:pt modelId="{4654316A-DEFD-4F59-884E-3FE5098C7FD5}" type="pres">
      <dgm:prSet presAssocID="{A7B594D9-A6E0-4B2C-9B24-BC6222CDBBE2}" presName="node" presStyleLbl="node1" presStyleIdx="1" presStyleCnt="7" custLinFactNeighborX="2356" custLinFactNeighborY="-495">
        <dgm:presLayoutVars>
          <dgm:bulletEnabled val="1"/>
        </dgm:presLayoutVars>
      </dgm:prSet>
      <dgm:spPr/>
      <dgm:t>
        <a:bodyPr/>
        <a:lstStyle/>
        <a:p>
          <a:endParaRPr lang="en-US"/>
        </a:p>
      </dgm:t>
    </dgm:pt>
    <dgm:pt modelId="{B1352D85-2875-4F40-9574-3EBAC23E3929}" type="pres">
      <dgm:prSet presAssocID="{1662C998-84B3-4440-AE0D-5ECEC03359A9}" presName="sibTrans" presStyleLbl="bgSibTrans2D1" presStyleIdx="1" presStyleCnt="6" custAng="21491801" custLinFactNeighborX="39710" custLinFactNeighborY="37119"/>
      <dgm:spPr/>
      <dgm:t>
        <a:bodyPr/>
        <a:lstStyle/>
        <a:p>
          <a:endParaRPr lang="en-US"/>
        </a:p>
      </dgm:t>
    </dgm:pt>
    <dgm:pt modelId="{4129E725-B75D-492B-840B-61B145B0AE4C}" type="pres">
      <dgm:prSet presAssocID="{AFF82766-235C-4FFC-875E-C85623F4255A}" presName="compNode" presStyleCnt="0"/>
      <dgm:spPr/>
    </dgm:pt>
    <dgm:pt modelId="{43F97F55-E0E3-4942-9325-C17B2D5846C8}" type="pres">
      <dgm:prSet presAssocID="{AFF82766-235C-4FFC-875E-C85623F4255A}" presName="dummyConnPt" presStyleCnt="0"/>
      <dgm:spPr/>
    </dgm:pt>
    <dgm:pt modelId="{D0F158EE-9756-4AC0-B038-170FB1AF6F31}" type="pres">
      <dgm:prSet presAssocID="{AFF82766-235C-4FFC-875E-C85623F4255A}" presName="node" presStyleLbl="node1" presStyleIdx="2" presStyleCnt="7" custLinFactNeighborX="2356" custLinFactNeighborY="2520">
        <dgm:presLayoutVars>
          <dgm:bulletEnabled val="1"/>
        </dgm:presLayoutVars>
      </dgm:prSet>
      <dgm:spPr/>
      <dgm:t>
        <a:bodyPr/>
        <a:lstStyle/>
        <a:p>
          <a:endParaRPr lang="en-US"/>
        </a:p>
      </dgm:t>
    </dgm:pt>
    <dgm:pt modelId="{445637E0-20BB-4B6B-A842-6F5DA99E1400}" type="pres">
      <dgm:prSet presAssocID="{19873162-6959-4DA3-9ABF-4D19A4D24CB1}" presName="sibTrans" presStyleLbl="bgSibTrans2D1" presStyleIdx="2" presStyleCnt="6" custLinFactY="87579" custLinFactNeighborX="406" custLinFactNeighborY="100000"/>
      <dgm:spPr/>
      <dgm:t>
        <a:bodyPr/>
        <a:lstStyle/>
        <a:p>
          <a:endParaRPr lang="en-US"/>
        </a:p>
      </dgm:t>
    </dgm:pt>
    <dgm:pt modelId="{B816E621-CA65-447F-AE83-A00300D766A8}" type="pres">
      <dgm:prSet presAssocID="{609690A1-C0BC-4A2C-B762-DB3585FE3816}" presName="compNode" presStyleCnt="0"/>
      <dgm:spPr/>
    </dgm:pt>
    <dgm:pt modelId="{298D4765-C366-4556-8512-26BF11BE80DD}" type="pres">
      <dgm:prSet presAssocID="{609690A1-C0BC-4A2C-B762-DB3585FE3816}" presName="dummyConnPt" presStyleCnt="0"/>
      <dgm:spPr/>
    </dgm:pt>
    <dgm:pt modelId="{ABD5C9B5-1D16-463F-9CA0-0233D90E2A43}" type="pres">
      <dgm:prSet presAssocID="{609690A1-C0BC-4A2C-B762-DB3585FE3816}" presName="node" presStyleLbl="node1" presStyleIdx="3" presStyleCnt="7" custLinFactNeighborX="8738" custLinFactNeighborY="2520">
        <dgm:presLayoutVars>
          <dgm:bulletEnabled val="1"/>
        </dgm:presLayoutVars>
      </dgm:prSet>
      <dgm:spPr/>
      <dgm:t>
        <a:bodyPr/>
        <a:lstStyle/>
        <a:p>
          <a:endParaRPr lang="en-US"/>
        </a:p>
      </dgm:t>
    </dgm:pt>
    <dgm:pt modelId="{6ED1D120-6934-411F-A918-AF19C8C46319}" type="pres">
      <dgm:prSet presAssocID="{AE2AE34D-E7CD-4005-8D93-BAB89990A640}" presName="sibTrans" presStyleLbl="bgSibTrans2D1" presStyleIdx="3" presStyleCnt="6" custLinFactNeighborX="37612" custLinFactNeighborY="-3726"/>
      <dgm:spPr/>
      <dgm:t>
        <a:bodyPr/>
        <a:lstStyle/>
        <a:p>
          <a:endParaRPr lang="en-US"/>
        </a:p>
      </dgm:t>
    </dgm:pt>
    <dgm:pt modelId="{85C7E7DB-D19E-47C1-B54C-E8FD08122E03}" type="pres">
      <dgm:prSet presAssocID="{2D40EE3C-A63C-438C-858A-4022FA87C85E}" presName="compNode" presStyleCnt="0"/>
      <dgm:spPr/>
    </dgm:pt>
    <dgm:pt modelId="{3CAA6EEA-D8D5-46AA-BE0D-3E0D1163AEDB}" type="pres">
      <dgm:prSet presAssocID="{2D40EE3C-A63C-438C-858A-4022FA87C85E}" presName="dummyConnPt" presStyleCnt="0"/>
      <dgm:spPr/>
    </dgm:pt>
    <dgm:pt modelId="{B61D961F-A646-4F4D-8285-40923D118077}" type="pres">
      <dgm:prSet presAssocID="{2D40EE3C-A63C-438C-858A-4022FA87C85E}" presName="node" presStyleLbl="node1" presStyleIdx="4" presStyleCnt="7" custLinFactNeighborX="8738" custLinFactNeighborY="-495">
        <dgm:presLayoutVars>
          <dgm:bulletEnabled val="1"/>
        </dgm:presLayoutVars>
      </dgm:prSet>
      <dgm:spPr/>
      <dgm:t>
        <a:bodyPr/>
        <a:lstStyle/>
        <a:p>
          <a:endParaRPr lang="en-US"/>
        </a:p>
      </dgm:t>
    </dgm:pt>
    <dgm:pt modelId="{DFC22641-BBE7-4879-9A9F-75F2C8D7F0D2}" type="pres">
      <dgm:prSet presAssocID="{7EDB42D5-ACBC-41DE-A915-B92DB470F64F}" presName="sibTrans" presStyleLbl="bgSibTrans2D1" presStyleIdx="4" presStyleCnt="6" custLinFactNeighborX="38739" custLinFactNeighborY="-3726"/>
      <dgm:spPr/>
      <dgm:t>
        <a:bodyPr/>
        <a:lstStyle/>
        <a:p>
          <a:endParaRPr lang="en-US"/>
        </a:p>
      </dgm:t>
    </dgm:pt>
    <dgm:pt modelId="{05581E88-8046-46FE-A7AE-87DB449B7872}" type="pres">
      <dgm:prSet presAssocID="{3F316241-8F83-407C-B6D7-0DCBB264CD06}" presName="compNode" presStyleCnt="0"/>
      <dgm:spPr/>
    </dgm:pt>
    <dgm:pt modelId="{EBF2A335-0A56-4F7C-8345-D1664B3362C5}" type="pres">
      <dgm:prSet presAssocID="{3F316241-8F83-407C-B6D7-0DCBB264CD06}" presName="dummyConnPt" presStyleCnt="0"/>
      <dgm:spPr/>
    </dgm:pt>
    <dgm:pt modelId="{3776F82A-F55B-4D0C-953C-FAFBA51884BE}" type="pres">
      <dgm:prSet presAssocID="{3F316241-8F83-407C-B6D7-0DCBB264CD06}" presName="node" presStyleLbl="node1" presStyleIdx="5" presStyleCnt="7" custLinFactNeighborX="8738" custLinFactNeighborY="2586">
        <dgm:presLayoutVars>
          <dgm:bulletEnabled val="1"/>
        </dgm:presLayoutVars>
      </dgm:prSet>
      <dgm:spPr/>
      <dgm:t>
        <a:bodyPr/>
        <a:lstStyle/>
        <a:p>
          <a:endParaRPr lang="en-US"/>
        </a:p>
      </dgm:t>
    </dgm:pt>
    <dgm:pt modelId="{B802A1E9-8855-47BE-9B71-D580AA277C15}" type="pres">
      <dgm:prSet presAssocID="{608310B1-25F5-4755-BF2C-E5AB78E01193}" presName="sibTrans" presStyleLbl="bgSibTrans2D1" presStyleIdx="5" presStyleCnt="6" custLinFactY="85429" custLinFactNeighborX="1232" custLinFactNeighborY="100000"/>
      <dgm:spPr/>
      <dgm:t>
        <a:bodyPr/>
        <a:lstStyle/>
        <a:p>
          <a:endParaRPr lang="en-US"/>
        </a:p>
      </dgm:t>
    </dgm:pt>
    <dgm:pt modelId="{C2756B3C-5526-455C-8FC1-CA8185A39DEB}" type="pres">
      <dgm:prSet presAssocID="{1D68BB8F-33DA-459B-BD19-46CCF87E05F0}" presName="compNode" presStyleCnt="0"/>
      <dgm:spPr/>
    </dgm:pt>
    <dgm:pt modelId="{45C15291-C54B-4A92-81D7-444F0B8BFB63}" type="pres">
      <dgm:prSet presAssocID="{1D68BB8F-33DA-459B-BD19-46CCF87E05F0}" presName="dummyConnPt" presStyleCnt="0"/>
      <dgm:spPr/>
    </dgm:pt>
    <dgm:pt modelId="{103D576E-80D2-4010-9971-F799D653CC11}" type="pres">
      <dgm:prSet presAssocID="{1D68BB8F-33DA-459B-BD19-46CCF87E05F0}" presName="node" presStyleLbl="node1" presStyleIdx="6" presStyleCnt="7">
        <dgm:presLayoutVars>
          <dgm:bulletEnabled val="1"/>
        </dgm:presLayoutVars>
      </dgm:prSet>
      <dgm:spPr/>
      <dgm:t>
        <a:bodyPr/>
        <a:lstStyle/>
        <a:p>
          <a:endParaRPr lang="en-US"/>
        </a:p>
      </dgm:t>
    </dgm:pt>
  </dgm:ptLst>
  <dgm:cxnLst>
    <dgm:cxn modelId="{26C4897B-2DD4-411D-8637-3E1402A4781F}" type="presOf" srcId="{A7B594D9-A6E0-4B2C-9B24-BC6222CDBBE2}" destId="{4654316A-DEFD-4F59-884E-3FE5098C7FD5}" srcOrd="0" destOrd="0" presId="urn:microsoft.com/office/officeart/2005/8/layout/bProcess4"/>
    <dgm:cxn modelId="{5DC0FFB5-A301-4FA8-9B16-34023FC92C3D}" type="presOf" srcId="{1283D86E-2466-4585-A9C0-8C60479E81B0}" destId="{33690BDF-C6FA-431B-BA03-E3E337D12A45}" srcOrd="0" destOrd="0" presId="urn:microsoft.com/office/officeart/2005/8/layout/bProcess4"/>
    <dgm:cxn modelId="{0B881FFE-D912-4CA8-8CDC-4219EC81DF37}" srcId="{1283D86E-2466-4585-A9C0-8C60479E81B0}" destId="{AFF82766-235C-4FFC-875E-C85623F4255A}" srcOrd="2" destOrd="0" parTransId="{FB932D16-764E-45BE-AC97-FEC39F8D1C55}" sibTransId="{19873162-6959-4DA3-9ABF-4D19A4D24CB1}"/>
    <dgm:cxn modelId="{F8923013-AA16-4826-AAB2-9920FBE8C667}" srcId="{1283D86E-2466-4585-A9C0-8C60479E81B0}" destId="{609690A1-C0BC-4A2C-B762-DB3585FE3816}" srcOrd="3" destOrd="0" parTransId="{C24AC822-EBBF-4827-952A-9022AC1237FC}" sibTransId="{AE2AE34D-E7CD-4005-8D93-BAB89990A640}"/>
    <dgm:cxn modelId="{4B8B5C1B-2FA0-4357-A628-783A9A15BD31}" type="presOf" srcId="{609690A1-C0BC-4A2C-B762-DB3585FE3816}" destId="{ABD5C9B5-1D16-463F-9CA0-0233D90E2A43}" srcOrd="0" destOrd="0" presId="urn:microsoft.com/office/officeart/2005/8/layout/bProcess4"/>
    <dgm:cxn modelId="{6CB6440B-A543-419C-820F-CA5F5DB8B83B}" type="presOf" srcId="{AE2AE34D-E7CD-4005-8D93-BAB89990A640}" destId="{6ED1D120-6934-411F-A918-AF19C8C46319}" srcOrd="0" destOrd="0" presId="urn:microsoft.com/office/officeart/2005/8/layout/bProcess4"/>
    <dgm:cxn modelId="{D6CC0CB9-C14C-4C83-9796-603DD26B9F1B}" type="presOf" srcId="{3F316241-8F83-407C-B6D7-0DCBB264CD06}" destId="{3776F82A-F55B-4D0C-953C-FAFBA51884BE}" srcOrd="0" destOrd="0" presId="urn:microsoft.com/office/officeart/2005/8/layout/bProcess4"/>
    <dgm:cxn modelId="{C4B55AD9-1938-441F-95AE-6430FF5820E4}" type="presOf" srcId="{7EDB42D5-ACBC-41DE-A915-B92DB470F64F}" destId="{DFC22641-BBE7-4879-9A9F-75F2C8D7F0D2}" srcOrd="0" destOrd="0" presId="urn:microsoft.com/office/officeart/2005/8/layout/bProcess4"/>
    <dgm:cxn modelId="{A9186DE7-67A6-4D33-9F5E-129DBAFE3A8A}" srcId="{1283D86E-2466-4585-A9C0-8C60479E81B0}" destId="{BC23EF1E-C263-423C-9C53-691F86B930AB}" srcOrd="0" destOrd="0" parTransId="{6E05CA8E-68FF-47BC-B8BF-437E15AF8C35}" sibTransId="{7A281288-2CCD-4ABA-80F9-8F60808D9F1D}"/>
    <dgm:cxn modelId="{FF73106E-BBBF-488F-B6B1-4D55551C9849}" srcId="{1283D86E-2466-4585-A9C0-8C60479E81B0}" destId="{2D40EE3C-A63C-438C-858A-4022FA87C85E}" srcOrd="4" destOrd="0" parTransId="{F122CFBA-F87B-4D27-AD80-6163DDC260F9}" sibTransId="{7EDB42D5-ACBC-41DE-A915-B92DB470F64F}"/>
    <dgm:cxn modelId="{D3F730FE-8244-4393-9DF8-DB507B32035B}" type="presOf" srcId="{7A281288-2CCD-4ABA-80F9-8F60808D9F1D}" destId="{126F8820-E458-4630-AFBF-D85E31544F1B}" srcOrd="0" destOrd="0" presId="urn:microsoft.com/office/officeart/2005/8/layout/bProcess4"/>
    <dgm:cxn modelId="{1A19A9CD-8048-4A13-B47C-B01991435E2F}" srcId="{1283D86E-2466-4585-A9C0-8C60479E81B0}" destId="{3F316241-8F83-407C-B6D7-0DCBB264CD06}" srcOrd="5" destOrd="0" parTransId="{24BAFA83-1526-4C50-AF48-167072EFA158}" sibTransId="{608310B1-25F5-4755-BF2C-E5AB78E01193}"/>
    <dgm:cxn modelId="{CA0D4056-93E1-491F-BF53-5CD35DE6D4C3}" type="presOf" srcId="{AFF82766-235C-4FFC-875E-C85623F4255A}" destId="{D0F158EE-9756-4AC0-B038-170FB1AF6F31}" srcOrd="0" destOrd="0" presId="urn:microsoft.com/office/officeart/2005/8/layout/bProcess4"/>
    <dgm:cxn modelId="{1C18F43F-6882-4659-BAFD-55C95BDDB01B}" srcId="{1283D86E-2466-4585-A9C0-8C60479E81B0}" destId="{1D68BB8F-33DA-459B-BD19-46CCF87E05F0}" srcOrd="6" destOrd="0" parTransId="{5EB6E2F7-88FE-4494-AF0C-80E929882179}" sibTransId="{CAAAB499-BCF4-4AE6-AAE9-832A59DA1242}"/>
    <dgm:cxn modelId="{49E5749A-E0C3-410B-ABE4-8DC4A69C1FE4}" type="presOf" srcId="{2D40EE3C-A63C-438C-858A-4022FA87C85E}" destId="{B61D961F-A646-4F4D-8285-40923D118077}" srcOrd="0" destOrd="0" presId="urn:microsoft.com/office/officeart/2005/8/layout/bProcess4"/>
    <dgm:cxn modelId="{28CEFDDF-2CB8-46F4-BA2D-1C95B5F6DD07}" type="presOf" srcId="{608310B1-25F5-4755-BF2C-E5AB78E01193}" destId="{B802A1E9-8855-47BE-9B71-D580AA277C15}" srcOrd="0" destOrd="0" presId="urn:microsoft.com/office/officeart/2005/8/layout/bProcess4"/>
    <dgm:cxn modelId="{3F519ABE-7800-48C5-B9E0-8E0860B4C1C9}" type="presOf" srcId="{19873162-6959-4DA3-9ABF-4D19A4D24CB1}" destId="{445637E0-20BB-4B6B-A842-6F5DA99E1400}" srcOrd="0" destOrd="0" presId="urn:microsoft.com/office/officeart/2005/8/layout/bProcess4"/>
    <dgm:cxn modelId="{6EAACC59-D5EB-41B0-825F-0E70D522F40F}" srcId="{1283D86E-2466-4585-A9C0-8C60479E81B0}" destId="{A7B594D9-A6E0-4B2C-9B24-BC6222CDBBE2}" srcOrd="1" destOrd="0" parTransId="{5A3A74FF-E54E-414C-92B7-8B6153AC08A6}" sibTransId="{1662C998-84B3-4440-AE0D-5ECEC03359A9}"/>
    <dgm:cxn modelId="{C384BCDE-F664-479C-AC90-7CF7C087BEAD}" type="presOf" srcId="{1D68BB8F-33DA-459B-BD19-46CCF87E05F0}" destId="{103D576E-80D2-4010-9971-F799D653CC11}" srcOrd="0" destOrd="0" presId="urn:microsoft.com/office/officeart/2005/8/layout/bProcess4"/>
    <dgm:cxn modelId="{9D1B790D-3480-4EA0-8615-9F840D146F25}" type="presOf" srcId="{BC23EF1E-C263-423C-9C53-691F86B930AB}" destId="{54CBFE41-7CAC-4E05-A77B-42E634E94345}" srcOrd="0" destOrd="0" presId="urn:microsoft.com/office/officeart/2005/8/layout/bProcess4"/>
    <dgm:cxn modelId="{C590F1D3-EFEE-4A76-A5D0-1160C197F1A5}" type="presOf" srcId="{1662C998-84B3-4440-AE0D-5ECEC03359A9}" destId="{B1352D85-2875-4F40-9574-3EBAC23E3929}" srcOrd="0" destOrd="0" presId="urn:microsoft.com/office/officeart/2005/8/layout/bProcess4"/>
    <dgm:cxn modelId="{EE7DE8B5-1811-493F-95AA-3C25DF5860B6}" type="presParOf" srcId="{33690BDF-C6FA-431B-BA03-E3E337D12A45}" destId="{4CCB12BC-F23C-48B2-B845-1155251DEF5D}" srcOrd="0" destOrd="0" presId="urn:microsoft.com/office/officeart/2005/8/layout/bProcess4"/>
    <dgm:cxn modelId="{5F9D6AB3-238E-455C-AB79-97DFB7BAACB6}" type="presParOf" srcId="{4CCB12BC-F23C-48B2-B845-1155251DEF5D}" destId="{D768B193-BF78-4706-8532-812143E6B672}" srcOrd="0" destOrd="0" presId="urn:microsoft.com/office/officeart/2005/8/layout/bProcess4"/>
    <dgm:cxn modelId="{9149552F-175E-495B-9807-2B76C56DDA10}" type="presParOf" srcId="{4CCB12BC-F23C-48B2-B845-1155251DEF5D}" destId="{54CBFE41-7CAC-4E05-A77B-42E634E94345}" srcOrd="1" destOrd="0" presId="urn:microsoft.com/office/officeart/2005/8/layout/bProcess4"/>
    <dgm:cxn modelId="{D5D806F7-4814-4FE5-88F8-16C60C485485}" type="presParOf" srcId="{33690BDF-C6FA-431B-BA03-E3E337D12A45}" destId="{126F8820-E458-4630-AFBF-D85E31544F1B}" srcOrd="1" destOrd="0" presId="urn:microsoft.com/office/officeart/2005/8/layout/bProcess4"/>
    <dgm:cxn modelId="{CF7ABFD5-4D3D-4678-B3F9-9C28DB29F88C}" type="presParOf" srcId="{33690BDF-C6FA-431B-BA03-E3E337D12A45}" destId="{68AB8C6C-CC3D-49E8-8EC3-3D1FFDFEB308}" srcOrd="2" destOrd="0" presId="urn:microsoft.com/office/officeart/2005/8/layout/bProcess4"/>
    <dgm:cxn modelId="{0F49BC7B-AFF9-4988-B7CD-EA2F4A78F390}" type="presParOf" srcId="{68AB8C6C-CC3D-49E8-8EC3-3D1FFDFEB308}" destId="{F24B918C-BE10-4E57-9854-66B13FC88AB6}" srcOrd="0" destOrd="0" presId="urn:microsoft.com/office/officeart/2005/8/layout/bProcess4"/>
    <dgm:cxn modelId="{611A8C6E-3AB2-4F54-AFA1-98D105FA5DDD}" type="presParOf" srcId="{68AB8C6C-CC3D-49E8-8EC3-3D1FFDFEB308}" destId="{4654316A-DEFD-4F59-884E-3FE5098C7FD5}" srcOrd="1" destOrd="0" presId="urn:microsoft.com/office/officeart/2005/8/layout/bProcess4"/>
    <dgm:cxn modelId="{2107737F-55BA-42ED-8B2E-56D064B1A6DE}" type="presParOf" srcId="{33690BDF-C6FA-431B-BA03-E3E337D12A45}" destId="{B1352D85-2875-4F40-9574-3EBAC23E3929}" srcOrd="3" destOrd="0" presId="urn:microsoft.com/office/officeart/2005/8/layout/bProcess4"/>
    <dgm:cxn modelId="{DB80CFF7-450C-491D-B7B1-69A87A9E913F}" type="presParOf" srcId="{33690BDF-C6FA-431B-BA03-E3E337D12A45}" destId="{4129E725-B75D-492B-840B-61B145B0AE4C}" srcOrd="4" destOrd="0" presId="urn:microsoft.com/office/officeart/2005/8/layout/bProcess4"/>
    <dgm:cxn modelId="{27B8A75D-EF46-4A0D-ADAB-5E3D0A75D720}" type="presParOf" srcId="{4129E725-B75D-492B-840B-61B145B0AE4C}" destId="{43F97F55-E0E3-4942-9325-C17B2D5846C8}" srcOrd="0" destOrd="0" presId="urn:microsoft.com/office/officeart/2005/8/layout/bProcess4"/>
    <dgm:cxn modelId="{AD2B168E-2122-47CF-B197-4237B5A69C22}" type="presParOf" srcId="{4129E725-B75D-492B-840B-61B145B0AE4C}" destId="{D0F158EE-9756-4AC0-B038-170FB1AF6F31}" srcOrd="1" destOrd="0" presId="urn:microsoft.com/office/officeart/2005/8/layout/bProcess4"/>
    <dgm:cxn modelId="{8F4E26D0-0828-4AD1-B43D-6FC6966EAEE3}" type="presParOf" srcId="{33690BDF-C6FA-431B-BA03-E3E337D12A45}" destId="{445637E0-20BB-4B6B-A842-6F5DA99E1400}" srcOrd="5" destOrd="0" presId="urn:microsoft.com/office/officeart/2005/8/layout/bProcess4"/>
    <dgm:cxn modelId="{0EBCD8AC-977D-4BEC-BE30-39FCDF5C90F0}" type="presParOf" srcId="{33690BDF-C6FA-431B-BA03-E3E337D12A45}" destId="{B816E621-CA65-447F-AE83-A00300D766A8}" srcOrd="6" destOrd="0" presId="urn:microsoft.com/office/officeart/2005/8/layout/bProcess4"/>
    <dgm:cxn modelId="{09942B2D-4F72-41AE-BA0C-61C8987D507E}" type="presParOf" srcId="{B816E621-CA65-447F-AE83-A00300D766A8}" destId="{298D4765-C366-4556-8512-26BF11BE80DD}" srcOrd="0" destOrd="0" presId="urn:microsoft.com/office/officeart/2005/8/layout/bProcess4"/>
    <dgm:cxn modelId="{A6B8C45D-B868-4056-B3AC-38DE892D9B25}" type="presParOf" srcId="{B816E621-CA65-447F-AE83-A00300D766A8}" destId="{ABD5C9B5-1D16-463F-9CA0-0233D90E2A43}" srcOrd="1" destOrd="0" presId="urn:microsoft.com/office/officeart/2005/8/layout/bProcess4"/>
    <dgm:cxn modelId="{25FD2DCB-6E25-403D-A7DB-953431FBD0D4}" type="presParOf" srcId="{33690BDF-C6FA-431B-BA03-E3E337D12A45}" destId="{6ED1D120-6934-411F-A918-AF19C8C46319}" srcOrd="7" destOrd="0" presId="urn:microsoft.com/office/officeart/2005/8/layout/bProcess4"/>
    <dgm:cxn modelId="{5DD2843A-8961-48E4-9C47-DF8E85A6DA9E}" type="presParOf" srcId="{33690BDF-C6FA-431B-BA03-E3E337D12A45}" destId="{85C7E7DB-D19E-47C1-B54C-E8FD08122E03}" srcOrd="8" destOrd="0" presId="urn:microsoft.com/office/officeart/2005/8/layout/bProcess4"/>
    <dgm:cxn modelId="{6A952FD0-3CCA-4317-8F8E-3233C88E7035}" type="presParOf" srcId="{85C7E7DB-D19E-47C1-B54C-E8FD08122E03}" destId="{3CAA6EEA-D8D5-46AA-BE0D-3E0D1163AEDB}" srcOrd="0" destOrd="0" presId="urn:microsoft.com/office/officeart/2005/8/layout/bProcess4"/>
    <dgm:cxn modelId="{668B2C91-2BE8-4520-B5E4-E1650B15E97D}" type="presParOf" srcId="{85C7E7DB-D19E-47C1-B54C-E8FD08122E03}" destId="{B61D961F-A646-4F4D-8285-40923D118077}" srcOrd="1" destOrd="0" presId="urn:microsoft.com/office/officeart/2005/8/layout/bProcess4"/>
    <dgm:cxn modelId="{93616AAA-CE29-4542-953A-60B4DE18ACED}" type="presParOf" srcId="{33690BDF-C6FA-431B-BA03-E3E337D12A45}" destId="{DFC22641-BBE7-4879-9A9F-75F2C8D7F0D2}" srcOrd="9" destOrd="0" presId="urn:microsoft.com/office/officeart/2005/8/layout/bProcess4"/>
    <dgm:cxn modelId="{0F22CD4A-5B28-473D-B9FE-5C0C11D9E532}" type="presParOf" srcId="{33690BDF-C6FA-431B-BA03-E3E337D12A45}" destId="{05581E88-8046-46FE-A7AE-87DB449B7872}" srcOrd="10" destOrd="0" presId="urn:microsoft.com/office/officeart/2005/8/layout/bProcess4"/>
    <dgm:cxn modelId="{ABFDDEA5-2081-4847-A5A1-C48DAF22BD67}" type="presParOf" srcId="{05581E88-8046-46FE-A7AE-87DB449B7872}" destId="{EBF2A335-0A56-4F7C-8345-D1664B3362C5}" srcOrd="0" destOrd="0" presId="urn:microsoft.com/office/officeart/2005/8/layout/bProcess4"/>
    <dgm:cxn modelId="{5EDB4115-947D-430E-BE82-2FD2CA21DB0B}" type="presParOf" srcId="{05581E88-8046-46FE-A7AE-87DB449B7872}" destId="{3776F82A-F55B-4D0C-953C-FAFBA51884BE}" srcOrd="1" destOrd="0" presId="urn:microsoft.com/office/officeart/2005/8/layout/bProcess4"/>
    <dgm:cxn modelId="{495D6E39-46CE-4B2D-BDE5-7181ED9ED0A8}" type="presParOf" srcId="{33690BDF-C6FA-431B-BA03-E3E337D12A45}" destId="{B802A1E9-8855-47BE-9B71-D580AA277C15}" srcOrd="11" destOrd="0" presId="urn:microsoft.com/office/officeart/2005/8/layout/bProcess4"/>
    <dgm:cxn modelId="{A37BE1F1-154D-48C9-9C5D-1503E9BF726E}" type="presParOf" srcId="{33690BDF-C6FA-431B-BA03-E3E337D12A45}" destId="{C2756B3C-5526-455C-8FC1-CA8185A39DEB}" srcOrd="12" destOrd="0" presId="urn:microsoft.com/office/officeart/2005/8/layout/bProcess4"/>
    <dgm:cxn modelId="{954FB7FD-5B60-4B17-8759-BEFADD5F6DC3}" type="presParOf" srcId="{C2756B3C-5526-455C-8FC1-CA8185A39DEB}" destId="{45C15291-C54B-4A92-81D7-444F0B8BFB63}" srcOrd="0" destOrd="0" presId="urn:microsoft.com/office/officeart/2005/8/layout/bProcess4"/>
    <dgm:cxn modelId="{34739C28-70D6-4CEF-8049-E9C60BB138BE}" type="presParOf" srcId="{C2756B3C-5526-455C-8FC1-CA8185A39DEB}" destId="{103D576E-80D2-4010-9971-F799D653CC11}"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1FCD87-9123-48F1-91E2-944E8D3BF85E}">
      <dsp:nvSpPr>
        <dsp:cNvPr id="0" name=""/>
        <dsp:cNvSpPr/>
      </dsp:nvSpPr>
      <dsp:spPr>
        <a:xfrm>
          <a:off x="2574773" y="0"/>
          <a:ext cx="2787459" cy="2787883"/>
        </a:xfrm>
        <a:prstGeom prst="circularArrow">
          <a:avLst>
            <a:gd name="adj1" fmla="val 10980"/>
            <a:gd name="adj2" fmla="val 1142322"/>
            <a:gd name="adj3" fmla="val 4500000"/>
            <a:gd name="adj4" fmla="val 10800000"/>
            <a:gd name="adj5" fmla="val 12500"/>
          </a:avLst>
        </a:prstGeom>
        <a:solidFill>
          <a:schemeClr val="dk2">
            <a:hueOff val="0"/>
            <a:satOff val="0"/>
            <a:lumOff val="0"/>
            <a:alphaOff val="0"/>
          </a:schemeClr>
        </a:solidFill>
        <a:ln w="38100" cap="flat" cmpd="sng" algn="ctr">
          <a:noFill/>
          <a:prstDash val="solid"/>
        </a:ln>
        <a:effectLst/>
      </dsp:spPr>
      <dsp:style>
        <a:lnRef idx="3">
          <a:scrgbClr r="0" g="0" b="0"/>
        </a:lnRef>
        <a:fillRef idx="1">
          <a:scrgbClr r="0" g="0" b="0"/>
        </a:fillRef>
        <a:effectRef idx="1">
          <a:scrgbClr r="0" g="0" b="0"/>
        </a:effectRef>
        <a:fontRef idx="minor">
          <a:schemeClr val="lt1"/>
        </a:fontRef>
      </dsp:style>
    </dsp:sp>
    <dsp:sp modelId="{3CE203A0-2F6E-46C8-BECF-D4DE3B2459B9}">
      <dsp:nvSpPr>
        <dsp:cNvPr id="0" name=""/>
        <dsp:cNvSpPr/>
      </dsp:nvSpPr>
      <dsp:spPr>
        <a:xfrm>
          <a:off x="3190893" y="1006510"/>
          <a:ext cx="1548937" cy="774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s-ES" sz="2600" b="1" kern="1200" noProof="0" dirty="0" smtClean="0">
              <a:solidFill>
                <a:srgbClr val="717073"/>
              </a:solidFill>
            </a:rPr>
            <a:t>Dilo</a:t>
          </a:r>
          <a:endParaRPr lang="es-ES" sz="2600" b="1" kern="1200" noProof="0" dirty="0">
            <a:solidFill>
              <a:srgbClr val="717073"/>
            </a:solidFill>
          </a:endParaRPr>
        </a:p>
      </dsp:txBody>
      <dsp:txXfrm>
        <a:off x="3190893" y="1006510"/>
        <a:ext cx="1548937" cy="774283"/>
      </dsp:txXfrm>
    </dsp:sp>
    <dsp:sp modelId="{E7DC0D0F-A8A6-4DE1-8E29-5D046B2CA811}">
      <dsp:nvSpPr>
        <dsp:cNvPr id="0" name=""/>
        <dsp:cNvSpPr/>
      </dsp:nvSpPr>
      <dsp:spPr>
        <a:xfrm>
          <a:off x="1800566" y="1601845"/>
          <a:ext cx="2787459" cy="2787883"/>
        </a:xfrm>
        <a:prstGeom prst="leftCircularArrow">
          <a:avLst>
            <a:gd name="adj1" fmla="val 10980"/>
            <a:gd name="adj2" fmla="val 1142322"/>
            <a:gd name="adj3" fmla="val 6300000"/>
            <a:gd name="adj4" fmla="val 18900000"/>
            <a:gd name="adj5" fmla="val 12500"/>
          </a:avLst>
        </a:prstGeom>
        <a:solidFill>
          <a:srgbClr val="33C9D1"/>
        </a:solidFill>
        <a:ln w="38100" cap="flat" cmpd="sng" algn="ctr">
          <a:noFill/>
          <a:prstDash val="solid"/>
        </a:ln>
        <a:effectLst/>
      </dsp:spPr>
      <dsp:style>
        <a:lnRef idx="3">
          <a:scrgbClr r="0" g="0" b="0"/>
        </a:lnRef>
        <a:fillRef idx="1">
          <a:scrgbClr r="0" g="0" b="0"/>
        </a:fillRef>
        <a:effectRef idx="1">
          <a:scrgbClr r="0" g="0" b="0"/>
        </a:effectRef>
        <a:fontRef idx="minor">
          <a:schemeClr val="lt1"/>
        </a:fontRef>
      </dsp:style>
    </dsp:sp>
    <dsp:sp modelId="{6E5E03AC-C69E-429C-A341-D7BF3C8EB851}">
      <dsp:nvSpPr>
        <dsp:cNvPr id="0" name=""/>
        <dsp:cNvSpPr/>
      </dsp:nvSpPr>
      <dsp:spPr>
        <a:xfrm>
          <a:off x="2349993" y="2617622"/>
          <a:ext cx="1688605" cy="774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s-ES" sz="2600" b="1" kern="1200" noProof="0" dirty="0" smtClean="0">
              <a:solidFill>
                <a:srgbClr val="717073"/>
              </a:solidFill>
            </a:rPr>
            <a:t>Explícalo</a:t>
          </a:r>
          <a:endParaRPr lang="es-ES" sz="2600" b="1" kern="1200" noProof="0" dirty="0">
            <a:solidFill>
              <a:srgbClr val="717073"/>
            </a:solidFill>
          </a:endParaRPr>
        </a:p>
      </dsp:txBody>
      <dsp:txXfrm>
        <a:off x="2349993" y="2617622"/>
        <a:ext cx="1688605" cy="774283"/>
      </dsp:txXfrm>
    </dsp:sp>
    <dsp:sp modelId="{00E48194-718B-45BC-AABB-6A2598A7DB7F}">
      <dsp:nvSpPr>
        <dsp:cNvPr id="0" name=""/>
        <dsp:cNvSpPr/>
      </dsp:nvSpPr>
      <dsp:spPr>
        <a:xfrm>
          <a:off x="2773167" y="3395380"/>
          <a:ext cx="2394859" cy="2395819"/>
        </a:xfrm>
        <a:prstGeom prst="blockArc">
          <a:avLst>
            <a:gd name="adj1" fmla="val 13500000"/>
            <a:gd name="adj2" fmla="val 10800000"/>
            <a:gd name="adj3" fmla="val 12740"/>
          </a:avLst>
        </a:prstGeom>
        <a:solidFill>
          <a:schemeClr val="dk2">
            <a:hueOff val="0"/>
            <a:satOff val="0"/>
            <a:lumOff val="0"/>
            <a:alphaOff val="0"/>
          </a:schemeClr>
        </a:solidFill>
        <a:ln w="38100" cap="flat" cmpd="sng" algn="ctr">
          <a:noFill/>
          <a:prstDash val="solid"/>
        </a:ln>
        <a:effectLst/>
      </dsp:spPr>
      <dsp:style>
        <a:lnRef idx="3">
          <a:scrgbClr r="0" g="0" b="0"/>
        </a:lnRef>
        <a:fillRef idx="1">
          <a:scrgbClr r="0" g="0" b="0"/>
        </a:fillRef>
        <a:effectRef idx="1">
          <a:scrgbClr r="0" g="0" b="0"/>
        </a:effectRef>
        <a:fontRef idx="minor">
          <a:schemeClr val="lt1"/>
        </a:fontRef>
      </dsp:style>
    </dsp:sp>
    <dsp:sp modelId="{BAE3EC61-3DBA-4CCA-A692-331B0C335D58}">
      <dsp:nvSpPr>
        <dsp:cNvPr id="0" name=""/>
        <dsp:cNvSpPr/>
      </dsp:nvSpPr>
      <dsp:spPr>
        <a:xfrm>
          <a:off x="3194558" y="4231050"/>
          <a:ext cx="1548937" cy="774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s-ES" sz="2600" b="1" kern="1200" noProof="0" dirty="0" smtClean="0">
              <a:solidFill>
                <a:srgbClr val="717073"/>
              </a:solidFill>
            </a:rPr>
            <a:t>Dilo </a:t>
          </a:r>
          <a:br>
            <a:rPr lang="es-ES" sz="2600" b="1" kern="1200" noProof="0" dirty="0" smtClean="0">
              <a:solidFill>
                <a:srgbClr val="717073"/>
              </a:solidFill>
            </a:rPr>
          </a:br>
          <a:r>
            <a:rPr lang="es-ES" sz="2600" b="1" kern="1200" noProof="0" dirty="0" smtClean="0">
              <a:solidFill>
                <a:srgbClr val="717073"/>
              </a:solidFill>
            </a:rPr>
            <a:t>otra vez</a:t>
          </a:r>
          <a:endParaRPr lang="es-ES" sz="2600" b="1" kern="1200" noProof="0" dirty="0">
            <a:solidFill>
              <a:srgbClr val="717073"/>
            </a:solidFill>
          </a:endParaRPr>
        </a:p>
      </dsp:txBody>
      <dsp:txXfrm>
        <a:off x="3194558" y="4231050"/>
        <a:ext cx="1548937" cy="7742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6F8820-E458-4630-AFBF-D85E31544F1B}">
      <dsp:nvSpPr>
        <dsp:cNvPr id="0" name=""/>
        <dsp:cNvSpPr/>
      </dsp:nvSpPr>
      <dsp:spPr>
        <a:xfrm rot="5400000">
          <a:off x="339203" y="1064061"/>
          <a:ext cx="1552105"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54CBFE41-7CAC-4E05-A77B-42E634E94345}">
      <dsp:nvSpPr>
        <dsp:cNvPr id="0" name=""/>
        <dsp:cNvSpPr/>
      </dsp:nvSpPr>
      <dsp:spPr>
        <a:xfrm>
          <a:off x="52234" y="687"/>
          <a:ext cx="2083351" cy="1250011"/>
        </a:xfrm>
        <a:prstGeom prst="roundRect">
          <a:avLst>
            <a:gd name="adj" fmla="val 10000"/>
          </a:avLst>
        </a:prstGeom>
        <a:solidFill>
          <a:srgbClr val="33C9D1"/>
        </a:solidFill>
        <a:ln>
          <a:solidFill>
            <a:srgbClr val="2375BB"/>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100000"/>
            </a:lnSpc>
            <a:spcBef>
              <a:spcPct val="0"/>
            </a:spcBef>
            <a:spcAft>
              <a:spcPts val="0"/>
            </a:spcAft>
          </a:pPr>
          <a:r>
            <a:rPr lang="es-ES" sz="2000" b="1" kern="1200" noProof="0" dirty="0" smtClean="0">
              <a:solidFill>
                <a:schemeClr val="accent5"/>
              </a:solidFill>
            </a:rPr>
            <a:t>Título e Introducción</a:t>
          </a:r>
          <a:br>
            <a:rPr lang="es-ES" sz="2000" b="1" kern="1200" noProof="0" dirty="0" smtClean="0">
              <a:solidFill>
                <a:schemeClr val="accent5"/>
              </a:solidFill>
            </a:rPr>
          </a:br>
          <a:r>
            <a:rPr lang="es-ES" sz="2400" b="1" kern="1200" noProof="0" dirty="0" smtClean="0">
              <a:solidFill>
                <a:schemeClr val="accent5"/>
              </a:solidFill>
            </a:rPr>
            <a:t>(1 min)</a:t>
          </a:r>
          <a:endParaRPr lang="es-ES" sz="2400" b="1" kern="1200" noProof="0" dirty="0">
            <a:solidFill>
              <a:schemeClr val="accent5"/>
            </a:solidFill>
          </a:endParaRPr>
        </a:p>
      </dsp:txBody>
      <dsp:txXfrm>
        <a:off x="88846" y="37299"/>
        <a:ext cx="2010127" cy="1176787"/>
      </dsp:txXfrm>
    </dsp:sp>
    <dsp:sp modelId="{B1352D85-2875-4F40-9574-3EBAC23E3929}">
      <dsp:nvSpPr>
        <dsp:cNvPr id="0" name=""/>
        <dsp:cNvSpPr/>
      </dsp:nvSpPr>
      <dsp:spPr>
        <a:xfrm rot="5291801">
          <a:off x="362348" y="2624493"/>
          <a:ext cx="1559685"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4654316A-DEFD-4F59-884E-3FE5098C7FD5}">
      <dsp:nvSpPr>
        <dsp:cNvPr id="0" name=""/>
        <dsp:cNvSpPr/>
      </dsp:nvSpPr>
      <dsp:spPr>
        <a:xfrm>
          <a:off x="101318" y="1557013"/>
          <a:ext cx="2083351" cy="1250011"/>
        </a:xfrm>
        <a:prstGeom prst="roundRect">
          <a:avLst>
            <a:gd name="adj" fmla="val 10000"/>
          </a:avLst>
        </a:prstGeom>
        <a:solidFill>
          <a:srgbClr val="33C9D1"/>
        </a:solidFill>
        <a:ln>
          <a:solidFill>
            <a:srgbClr val="2375BB"/>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100000"/>
            </a:lnSpc>
            <a:spcBef>
              <a:spcPct val="0"/>
            </a:spcBef>
            <a:spcAft>
              <a:spcPts val="0"/>
            </a:spcAft>
          </a:pPr>
          <a:r>
            <a:rPr lang="es-ES" sz="2000" b="1" kern="1200" noProof="0" dirty="0" smtClean="0">
              <a:solidFill>
                <a:schemeClr val="accent5"/>
              </a:solidFill>
            </a:rPr>
            <a:t>Contenido y Generalidad</a:t>
          </a:r>
          <a:br>
            <a:rPr lang="es-ES" sz="2000" b="1" kern="1200" noProof="0" dirty="0" smtClean="0">
              <a:solidFill>
                <a:schemeClr val="accent5"/>
              </a:solidFill>
            </a:rPr>
          </a:br>
          <a:r>
            <a:rPr lang="es-ES" sz="2400" b="1" kern="1200" noProof="0" dirty="0" smtClean="0">
              <a:solidFill>
                <a:schemeClr val="accent5"/>
              </a:solidFill>
            </a:rPr>
            <a:t>(1-2 min)</a:t>
          </a:r>
          <a:endParaRPr lang="es-ES" sz="2400" b="1" kern="1200" noProof="0" dirty="0">
            <a:solidFill>
              <a:schemeClr val="accent5"/>
            </a:solidFill>
          </a:endParaRPr>
        </a:p>
      </dsp:txBody>
      <dsp:txXfrm>
        <a:off x="137930" y="1593625"/>
        <a:ext cx="2010127" cy="1176787"/>
      </dsp:txXfrm>
    </dsp:sp>
    <dsp:sp modelId="{445637E0-20BB-4B6B-A842-6F5DA99E1400}">
      <dsp:nvSpPr>
        <dsp:cNvPr id="0" name=""/>
        <dsp:cNvSpPr/>
      </dsp:nvSpPr>
      <dsp:spPr>
        <a:xfrm>
          <a:off x="539442" y="3691302"/>
          <a:ext cx="2894114"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D0F158EE-9756-4AC0-B038-170FB1AF6F31}">
      <dsp:nvSpPr>
        <dsp:cNvPr id="0" name=""/>
        <dsp:cNvSpPr/>
      </dsp:nvSpPr>
      <dsp:spPr>
        <a:xfrm>
          <a:off x="101318" y="3126401"/>
          <a:ext cx="2083351" cy="1250011"/>
        </a:xfrm>
        <a:prstGeom prst="roundRect">
          <a:avLst>
            <a:gd name="adj" fmla="val 10000"/>
          </a:avLst>
        </a:prstGeom>
        <a:solidFill>
          <a:srgbClr val="33C9D1"/>
        </a:solidFill>
        <a:ln>
          <a:solidFill>
            <a:srgbClr val="2375BB"/>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100000"/>
            </a:lnSpc>
            <a:spcBef>
              <a:spcPct val="0"/>
            </a:spcBef>
            <a:spcAft>
              <a:spcPts val="0"/>
            </a:spcAft>
          </a:pPr>
          <a:r>
            <a:rPr lang="es-ES" sz="2000" b="1" kern="1200" noProof="0" dirty="0" smtClean="0">
              <a:solidFill>
                <a:schemeClr val="accent5"/>
              </a:solidFill>
            </a:rPr>
            <a:t>Métodos de Investigación </a:t>
          </a:r>
          <a:r>
            <a:rPr lang="es-ES" sz="2400" b="1" kern="1200" noProof="0" dirty="0" smtClean="0">
              <a:solidFill>
                <a:schemeClr val="accent5"/>
              </a:solidFill>
            </a:rPr>
            <a:t>(1-2 min)</a:t>
          </a:r>
          <a:endParaRPr lang="es-ES" sz="2400" b="1" kern="1200" noProof="0" dirty="0">
            <a:solidFill>
              <a:schemeClr val="accent5"/>
            </a:solidFill>
          </a:endParaRPr>
        </a:p>
      </dsp:txBody>
      <dsp:txXfrm>
        <a:off x="137930" y="3163013"/>
        <a:ext cx="2010127" cy="1176787"/>
      </dsp:txXfrm>
    </dsp:sp>
    <dsp:sp modelId="{6ED1D120-6934-411F-A918-AF19C8C46319}">
      <dsp:nvSpPr>
        <dsp:cNvPr id="0" name=""/>
        <dsp:cNvSpPr/>
      </dsp:nvSpPr>
      <dsp:spPr>
        <a:xfrm rot="16200000">
          <a:off x="3233443" y="2547908"/>
          <a:ext cx="1559685"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ABD5C9B5-1D16-463F-9CA0-0233D90E2A43}">
      <dsp:nvSpPr>
        <dsp:cNvPr id="0" name=""/>
        <dsp:cNvSpPr/>
      </dsp:nvSpPr>
      <dsp:spPr>
        <a:xfrm>
          <a:off x="3005135" y="3126401"/>
          <a:ext cx="2083351" cy="1250011"/>
        </a:xfrm>
        <a:prstGeom prst="roundRect">
          <a:avLst>
            <a:gd name="adj" fmla="val 10000"/>
          </a:avLst>
        </a:prstGeom>
        <a:solidFill>
          <a:srgbClr val="2375BB"/>
        </a:solidFill>
        <a:ln>
          <a:solidFill>
            <a:srgbClr val="33C9D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100000"/>
            </a:lnSpc>
            <a:spcBef>
              <a:spcPct val="0"/>
            </a:spcBef>
            <a:spcAft>
              <a:spcPts val="0"/>
            </a:spcAft>
          </a:pPr>
          <a:r>
            <a:rPr lang="es-ES" sz="2000" b="1" kern="1200" noProof="0" dirty="0" smtClean="0">
              <a:solidFill>
                <a:schemeClr val="accent5"/>
              </a:solidFill>
            </a:rPr>
            <a:t>Resultados Claves</a:t>
          </a:r>
          <a:br>
            <a:rPr lang="es-ES" sz="2000" b="1" kern="1200" noProof="0" dirty="0" smtClean="0">
              <a:solidFill>
                <a:schemeClr val="accent5"/>
              </a:solidFill>
            </a:rPr>
          </a:br>
          <a:r>
            <a:rPr lang="es-ES" sz="2400" b="1" kern="1200" noProof="0" dirty="0" smtClean="0">
              <a:solidFill>
                <a:schemeClr val="accent5"/>
              </a:solidFill>
            </a:rPr>
            <a:t>(3-4 min)</a:t>
          </a:r>
          <a:endParaRPr lang="es-ES" sz="2400" b="1" kern="1200" noProof="0" dirty="0">
            <a:solidFill>
              <a:schemeClr val="accent5"/>
            </a:solidFill>
          </a:endParaRPr>
        </a:p>
      </dsp:txBody>
      <dsp:txXfrm>
        <a:off x="3041747" y="3163013"/>
        <a:ext cx="2010127" cy="1176787"/>
      </dsp:txXfrm>
    </dsp:sp>
    <dsp:sp modelId="{DFC22641-BBE7-4879-9A9F-75F2C8D7F0D2}">
      <dsp:nvSpPr>
        <dsp:cNvPr id="0" name=""/>
        <dsp:cNvSpPr/>
      </dsp:nvSpPr>
      <dsp:spPr>
        <a:xfrm rot="16200000">
          <a:off x="3256132" y="1001213"/>
          <a:ext cx="1514297"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B61D961F-A646-4F4D-8285-40923D118077}">
      <dsp:nvSpPr>
        <dsp:cNvPr id="0" name=""/>
        <dsp:cNvSpPr/>
      </dsp:nvSpPr>
      <dsp:spPr>
        <a:xfrm>
          <a:off x="3005135" y="1557013"/>
          <a:ext cx="2083351" cy="1250011"/>
        </a:xfrm>
        <a:prstGeom prst="roundRect">
          <a:avLst>
            <a:gd name="adj" fmla="val 10000"/>
          </a:avLst>
        </a:prstGeom>
        <a:solidFill>
          <a:srgbClr val="2375BB"/>
        </a:solidFill>
        <a:ln>
          <a:solidFill>
            <a:srgbClr val="33C9D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100000"/>
            </a:lnSpc>
            <a:spcBef>
              <a:spcPct val="0"/>
            </a:spcBef>
            <a:spcAft>
              <a:spcPts val="0"/>
            </a:spcAft>
          </a:pPr>
          <a:r>
            <a:rPr lang="es-ES" sz="2000" b="1" kern="1200" noProof="0" dirty="0" smtClean="0">
              <a:solidFill>
                <a:schemeClr val="accent5"/>
              </a:solidFill>
            </a:rPr>
            <a:t>Implicaciones</a:t>
          </a:r>
          <a:br>
            <a:rPr lang="es-ES" sz="2000" b="1" kern="1200" noProof="0" dirty="0" smtClean="0">
              <a:solidFill>
                <a:schemeClr val="accent5"/>
              </a:solidFill>
            </a:rPr>
          </a:br>
          <a:r>
            <a:rPr lang="es-ES" sz="2400" b="1" kern="1200" noProof="0" dirty="0" smtClean="0">
              <a:solidFill>
                <a:schemeClr val="accent5"/>
              </a:solidFill>
            </a:rPr>
            <a:t>(1-2 min)</a:t>
          </a:r>
          <a:endParaRPr lang="es-ES" sz="2400" b="1" kern="1200" noProof="0" dirty="0">
            <a:solidFill>
              <a:schemeClr val="accent5"/>
            </a:solidFill>
          </a:endParaRPr>
        </a:p>
      </dsp:txBody>
      <dsp:txXfrm>
        <a:off x="3041747" y="1593625"/>
        <a:ext cx="2010127" cy="1176787"/>
      </dsp:txXfrm>
    </dsp:sp>
    <dsp:sp modelId="{B802A1E9-8855-47BE-9B71-D580AA277C15}">
      <dsp:nvSpPr>
        <dsp:cNvPr id="0" name=""/>
        <dsp:cNvSpPr/>
      </dsp:nvSpPr>
      <dsp:spPr>
        <a:xfrm rot="21563450">
          <a:off x="3463272" y="580144"/>
          <a:ext cx="2584109"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3776F82A-F55B-4D0C-953C-FAFBA51884BE}">
      <dsp:nvSpPr>
        <dsp:cNvPr id="0" name=""/>
        <dsp:cNvSpPr/>
      </dsp:nvSpPr>
      <dsp:spPr>
        <a:xfrm>
          <a:off x="3005135" y="33012"/>
          <a:ext cx="2083351" cy="1250011"/>
        </a:xfrm>
        <a:prstGeom prst="roundRect">
          <a:avLst>
            <a:gd name="adj" fmla="val 10000"/>
          </a:avLst>
        </a:prstGeom>
        <a:solidFill>
          <a:srgbClr val="2375BB"/>
        </a:solidFill>
        <a:ln>
          <a:solidFill>
            <a:srgbClr val="33C9D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ts val="0"/>
            </a:spcAft>
          </a:pPr>
          <a:r>
            <a:rPr lang="es-ES" sz="1600" b="1" kern="1200" noProof="0" dirty="0" smtClean="0">
              <a:solidFill>
                <a:schemeClr val="accent5"/>
              </a:solidFill>
            </a:rPr>
            <a:t>Recomendaciones</a:t>
          </a:r>
          <a:r>
            <a:rPr lang="es-ES" sz="2400" b="1" kern="1200" noProof="0" dirty="0" smtClean="0">
              <a:solidFill>
                <a:schemeClr val="accent5"/>
              </a:solidFill>
            </a:rPr>
            <a:t>(1-2</a:t>
          </a:r>
          <a:r>
            <a:rPr lang="en-US" sz="2400" b="1" kern="1200" dirty="0" smtClean="0">
              <a:solidFill>
                <a:schemeClr val="accent5"/>
              </a:solidFill>
            </a:rPr>
            <a:t> </a:t>
          </a:r>
          <a:r>
            <a:rPr lang="en-US" sz="2400" b="1" kern="1200" dirty="0">
              <a:solidFill>
                <a:schemeClr val="accent5"/>
              </a:solidFill>
            </a:rPr>
            <a:t>min)</a:t>
          </a:r>
        </a:p>
      </dsp:txBody>
      <dsp:txXfrm>
        <a:off x="3041747" y="69624"/>
        <a:ext cx="2010127" cy="1176787"/>
      </dsp:txXfrm>
    </dsp:sp>
    <dsp:sp modelId="{103D576E-80D2-4010-9971-F799D653CC11}">
      <dsp:nvSpPr>
        <dsp:cNvPr id="0" name=""/>
        <dsp:cNvSpPr/>
      </dsp:nvSpPr>
      <dsp:spPr>
        <a:xfrm>
          <a:off x="5593950" y="687"/>
          <a:ext cx="2083351" cy="1250011"/>
        </a:xfrm>
        <a:prstGeom prst="roundRect">
          <a:avLst>
            <a:gd name="adj" fmla="val 10000"/>
          </a:avLst>
        </a:prstGeom>
        <a:solidFill>
          <a:srgbClr val="2375BB"/>
        </a:solidFill>
        <a:ln>
          <a:solidFill>
            <a:srgbClr val="33C9D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100000"/>
            </a:lnSpc>
            <a:spcBef>
              <a:spcPct val="0"/>
            </a:spcBef>
            <a:spcAft>
              <a:spcPts val="0"/>
            </a:spcAft>
          </a:pPr>
          <a:r>
            <a:rPr lang="es-ES" sz="2000" b="1" kern="1200" noProof="0" dirty="0" smtClean="0">
              <a:solidFill>
                <a:schemeClr val="accent5"/>
              </a:solidFill>
            </a:rPr>
            <a:t>Resumen</a:t>
          </a:r>
        </a:p>
        <a:p>
          <a:pPr lvl="0" algn="ctr" defTabSz="889000">
            <a:lnSpc>
              <a:spcPct val="100000"/>
            </a:lnSpc>
            <a:spcBef>
              <a:spcPct val="0"/>
            </a:spcBef>
            <a:spcAft>
              <a:spcPts val="0"/>
            </a:spcAft>
          </a:pPr>
          <a:r>
            <a:rPr lang="es-ES" sz="2400" b="1" kern="1200" noProof="0" dirty="0" smtClean="0">
              <a:solidFill>
                <a:schemeClr val="accent5"/>
              </a:solidFill>
            </a:rPr>
            <a:t>(1 min)</a:t>
          </a:r>
          <a:endParaRPr lang="es-ES" sz="2400" b="1" kern="1200" noProof="0" dirty="0">
            <a:solidFill>
              <a:schemeClr val="accent5"/>
            </a:solidFill>
          </a:endParaRPr>
        </a:p>
      </dsp:txBody>
      <dsp:txXfrm>
        <a:off x="5630562" y="37299"/>
        <a:ext cx="2010127" cy="1176787"/>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3037840" cy="464820"/>
          </a:xfrm>
          <a:prstGeom prst="rect">
            <a:avLst/>
          </a:prstGeom>
          <a:noFill/>
          <a:ln w="9525">
            <a:noFill/>
            <a:miter lim="800000"/>
            <a:headEnd/>
            <a:tailEnd/>
          </a:ln>
        </p:spPr>
        <p:txBody>
          <a:bodyPr vert="horz" wrap="square" lIns="93172" tIns="46587" rIns="93172" bIns="46587"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1027" name="Rectangle 3"/>
          <p:cNvSpPr>
            <a:spLocks noGrp="1" noChangeArrowheads="1"/>
          </p:cNvSpPr>
          <p:nvPr>
            <p:ph type="dt" sz="quarter" idx="1"/>
          </p:nvPr>
        </p:nvSpPr>
        <p:spPr bwMode="auto">
          <a:xfrm>
            <a:off x="3972560" y="0"/>
            <a:ext cx="3037840" cy="464820"/>
          </a:xfrm>
          <a:prstGeom prst="rect">
            <a:avLst/>
          </a:prstGeom>
          <a:noFill/>
          <a:ln w="9525">
            <a:noFill/>
            <a:miter lim="800000"/>
            <a:headEnd/>
            <a:tailEnd/>
          </a:ln>
        </p:spPr>
        <p:txBody>
          <a:bodyPr vert="horz" wrap="square" lIns="93172" tIns="46587" rIns="93172" bIns="46587"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dirty="0"/>
          </a:p>
        </p:txBody>
      </p:sp>
      <p:sp>
        <p:nvSpPr>
          <p:cNvPr id="1028" name="Rectangle 4"/>
          <p:cNvSpPr>
            <a:spLocks noGrp="1" noChangeArrowheads="1"/>
          </p:cNvSpPr>
          <p:nvPr>
            <p:ph type="ftr" sz="quarter" idx="2"/>
          </p:nvPr>
        </p:nvSpPr>
        <p:spPr bwMode="auto">
          <a:xfrm>
            <a:off x="0" y="8831580"/>
            <a:ext cx="3037840" cy="464820"/>
          </a:xfrm>
          <a:prstGeom prst="rect">
            <a:avLst/>
          </a:prstGeom>
          <a:noFill/>
          <a:ln w="9525">
            <a:noFill/>
            <a:miter lim="800000"/>
            <a:headEnd/>
            <a:tailEnd/>
          </a:ln>
        </p:spPr>
        <p:txBody>
          <a:bodyPr vert="horz" wrap="square" lIns="93172" tIns="46587" rIns="93172" bIns="46587"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1029" name="Rectangle 5"/>
          <p:cNvSpPr>
            <a:spLocks noGrp="1" noChangeArrowheads="1"/>
          </p:cNvSpPr>
          <p:nvPr>
            <p:ph type="sldNum" sz="quarter" idx="3"/>
          </p:nvPr>
        </p:nvSpPr>
        <p:spPr bwMode="auto">
          <a:xfrm>
            <a:off x="3972560" y="8831580"/>
            <a:ext cx="3037840" cy="464820"/>
          </a:xfrm>
          <a:prstGeom prst="rect">
            <a:avLst/>
          </a:prstGeom>
          <a:noFill/>
          <a:ln w="9525">
            <a:noFill/>
            <a:miter lim="800000"/>
            <a:headEnd/>
            <a:tailEnd/>
          </a:ln>
        </p:spPr>
        <p:txBody>
          <a:bodyPr vert="horz" wrap="square" lIns="93172" tIns="46587" rIns="93172" bIns="46587" numCol="1" anchor="b" anchorCtr="0" compatLnSpc="1">
            <a:prstTxWarp prst="textNoShape">
              <a:avLst/>
            </a:prstTxWarp>
          </a:bodyPr>
          <a:lstStyle>
            <a:lvl1pPr algn="r">
              <a:defRPr sz="1200">
                <a:ea typeface="MS PGothic" panose="020B0600070205080204" pitchFamily="34" charset="-128"/>
              </a:defRPr>
            </a:lvl1pPr>
          </a:lstStyle>
          <a:p>
            <a:pPr>
              <a:defRPr/>
            </a:pPr>
            <a:fld id="{D097013A-BC1C-443D-813C-981B7493E13C}" type="slidenum">
              <a:rPr lang="en-US" altLang="en-US"/>
              <a:pPr>
                <a:defRPr/>
              </a:pPr>
              <a:t>‹#›</a:t>
            </a:fld>
            <a:endParaRPr lang="en-US" altLang="en-US" dirty="0"/>
          </a:p>
        </p:txBody>
      </p:sp>
    </p:spTree>
    <p:extLst>
      <p:ext uri="{BB962C8B-B14F-4D97-AF65-F5344CB8AC3E}">
        <p14:creationId xmlns:p14="http://schemas.microsoft.com/office/powerpoint/2010/main" val="12067977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3037840" cy="464820"/>
          </a:xfrm>
          <a:prstGeom prst="rect">
            <a:avLst/>
          </a:prstGeom>
          <a:noFill/>
          <a:ln w="9525">
            <a:noFill/>
            <a:miter lim="800000"/>
            <a:headEnd/>
            <a:tailEnd/>
          </a:ln>
        </p:spPr>
        <p:txBody>
          <a:bodyPr vert="horz" wrap="square" lIns="93172" tIns="46587" rIns="93172" bIns="46587"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79875" name="Rectangle 3"/>
          <p:cNvSpPr>
            <a:spLocks noGrp="1" noChangeArrowheads="1"/>
          </p:cNvSpPr>
          <p:nvPr>
            <p:ph type="dt" idx="1"/>
          </p:nvPr>
        </p:nvSpPr>
        <p:spPr bwMode="auto">
          <a:xfrm>
            <a:off x="3972560" y="0"/>
            <a:ext cx="3037840" cy="464820"/>
          </a:xfrm>
          <a:prstGeom prst="rect">
            <a:avLst/>
          </a:prstGeom>
          <a:noFill/>
          <a:ln w="9525">
            <a:noFill/>
            <a:miter lim="800000"/>
            <a:headEnd/>
            <a:tailEnd/>
          </a:ln>
        </p:spPr>
        <p:txBody>
          <a:bodyPr vert="horz" wrap="square" lIns="93172" tIns="46587" rIns="93172" bIns="46587"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dirty="0"/>
          </a:p>
        </p:txBody>
      </p:sp>
      <p:sp>
        <p:nvSpPr>
          <p:cNvPr id="410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5"/>
          <p:cNvSpPr>
            <a:spLocks noGrp="1" noChangeArrowheads="1"/>
          </p:cNvSpPr>
          <p:nvPr>
            <p:ph type="body" sz="quarter" idx="3"/>
          </p:nvPr>
        </p:nvSpPr>
        <p:spPr bwMode="auto">
          <a:xfrm>
            <a:off x="389468" y="4415790"/>
            <a:ext cx="6231467" cy="4183380"/>
          </a:xfrm>
          <a:prstGeom prst="rect">
            <a:avLst/>
          </a:prstGeom>
          <a:noFill/>
          <a:ln w="9525">
            <a:noFill/>
            <a:miter lim="800000"/>
            <a:headEnd/>
            <a:tailEnd/>
          </a:ln>
        </p:spPr>
        <p:txBody>
          <a:bodyPr vert="horz" wrap="square" lIns="93172" tIns="46587" rIns="93172" bIns="465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831580"/>
            <a:ext cx="3037840" cy="464820"/>
          </a:xfrm>
          <a:prstGeom prst="rect">
            <a:avLst/>
          </a:prstGeom>
          <a:noFill/>
          <a:ln w="9525">
            <a:noFill/>
            <a:miter lim="800000"/>
            <a:headEnd/>
            <a:tailEnd/>
          </a:ln>
        </p:spPr>
        <p:txBody>
          <a:bodyPr vert="horz" wrap="square" lIns="93172" tIns="46587" rIns="93172" bIns="46587"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79879" name="Rectangle 7"/>
          <p:cNvSpPr>
            <a:spLocks noGrp="1" noChangeArrowheads="1"/>
          </p:cNvSpPr>
          <p:nvPr>
            <p:ph type="sldNum" sz="quarter" idx="5"/>
          </p:nvPr>
        </p:nvSpPr>
        <p:spPr bwMode="auto">
          <a:xfrm>
            <a:off x="3972560" y="8831580"/>
            <a:ext cx="3037840" cy="464820"/>
          </a:xfrm>
          <a:prstGeom prst="rect">
            <a:avLst/>
          </a:prstGeom>
          <a:noFill/>
          <a:ln w="9525">
            <a:noFill/>
            <a:miter lim="800000"/>
            <a:headEnd/>
            <a:tailEnd/>
          </a:ln>
        </p:spPr>
        <p:txBody>
          <a:bodyPr vert="horz" wrap="square" lIns="93172" tIns="46587" rIns="93172" bIns="46587" numCol="1" anchor="b" anchorCtr="0" compatLnSpc="1">
            <a:prstTxWarp prst="textNoShape">
              <a:avLst/>
            </a:prstTxWarp>
          </a:bodyPr>
          <a:lstStyle>
            <a:lvl1pPr algn="r">
              <a:defRPr sz="1200">
                <a:ea typeface="MS PGothic" panose="020B0600070205080204" pitchFamily="34" charset="-128"/>
              </a:defRPr>
            </a:lvl1pPr>
          </a:lstStyle>
          <a:p>
            <a:pPr>
              <a:defRPr/>
            </a:pPr>
            <a:fld id="{E39F3125-622A-4D3B-A8FC-6788DCE26F47}" type="slidenum">
              <a:rPr lang="en-US" altLang="en-US"/>
              <a:pPr>
                <a:defRPr/>
              </a:pPr>
              <a:t>‹#›</a:t>
            </a:fld>
            <a:endParaRPr lang="en-US" altLang="en-US" dirty="0"/>
          </a:p>
        </p:txBody>
      </p:sp>
    </p:spTree>
    <p:extLst>
      <p:ext uri="{BB962C8B-B14F-4D97-AF65-F5344CB8AC3E}">
        <p14:creationId xmlns:p14="http://schemas.microsoft.com/office/powerpoint/2010/main" val="22368246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ＭＳ Ｐゴシック" charset="-128"/>
      </a:defRPr>
    </a:lvl1pPr>
    <a:lvl2pPr marL="4572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2pPr>
    <a:lvl3pPr marL="9144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3pPr>
    <a:lvl4pPr marL="13716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4pPr>
    <a:lvl5pPr marL="18288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57024" indent="-291163">
              <a:defRPr sz="2400">
                <a:solidFill>
                  <a:schemeClr val="tx1"/>
                </a:solidFill>
                <a:latin typeface="Arial" panose="020B0604020202020204" pitchFamily="34" charset="0"/>
                <a:ea typeface="ＭＳ Ｐゴシック" panose="020B0600070205080204" pitchFamily="34" charset="-128"/>
              </a:defRPr>
            </a:lvl2pPr>
            <a:lvl3pPr marL="1164653" indent="-232930">
              <a:defRPr sz="2400">
                <a:solidFill>
                  <a:schemeClr val="tx1"/>
                </a:solidFill>
                <a:latin typeface="Arial" panose="020B0604020202020204" pitchFamily="34" charset="0"/>
                <a:ea typeface="ＭＳ Ｐゴシック" panose="020B0600070205080204" pitchFamily="34" charset="-128"/>
              </a:defRPr>
            </a:lvl3pPr>
            <a:lvl4pPr marL="1630514" indent="-232930">
              <a:defRPr sz="2400">
                <a:solidFill>
                  <a:schemeClr val="tx1"/>
                </a:solidFill>
                <a:latin typeface="Arial" panose="020B0604020202020204" pitchFamily="34" charset="0"/>
                <a:ea typeface="ＭＳ Ｐゴシック" panose="020B0600070205080204" pitchFamily="34" charset="-128"/>
              </a:defRPr>
            </a:lvl4pPr>
            <a:lvl5pPr marL="2096375" indent="-232930">
              <a:defRPr sz="2400">
                <a:solidFill>
                  <a:schemeClr val="tx1"/>
                </a:solidFill>
                <a:latin typeface="Arial" panose="020B0604020202020204" pitchFamily="34" charset="0"/>
                <a:ea typeface="ＭＳ Ｐゴシック" panose="020B0600070205080204" pitchFamily="34" charset="-128"/>
              </a:defRPr>
            </a:lvl5pPr>
            <a:lvl6pPr marL="2562236" indent="-23293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28096" indent="-23293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93957" indent="-23293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59819" indent="-23293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19F73F5-507A-4404-8B14-2070C354BAE4}" type="slidenum">
              <a:rPr lang="en-US" altLang="en-US" sz="1200"/>
              <a:pPr/>
              <a:t>1</a:t>
            </a:fld>
            <a:endParaRPr lang="en-US" altLang="en-US" sz="1200" dirty="0"/>
          </a:p>
        </p:txBody>
      </p:sp>
    </p:spTree>
    <p:extLst>
      <p:ext uri="{BB962C8B-B14F-4D97-AF65-F5344CB8AC3E}">
        <p14:creationId xmlns:p14="http://schemas.microsoft.com/office/powerpoint/2010/main" val="196116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ts val="600"/>
              </a:spcBef>
              <a:spcAft>
                <a:spcPts val="1200"/>
              </a:spcAft>
            </a:pPr>
            <a:endParaRPr lang="en-U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4174054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5253" y="3176270"/>
            <a:ext cx="5842000" cy="573278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0"/>
              </a:spcBef>
              <a:spcAft>
                <a:spcPts val="1223"/>
              </a:spcAft>
              <a:defRPr/>
            </a:pPr>
            <a:r>
              <a:rPr lang="es-NI" sz="1200" smtClean="0">
                <a:ea typeface="MS PGothic" pitchFamily="34" charset="-128"/>
              </a:rPr>
              <a:t>El paso 3 es determinar los contenidos específicos:</a:t>
            </a:r>
          </a:p>
          <a:p>
            <a:pPr>
              <a:spcBef>
                <a:spcPts val="0"/>
              </a:spcBef>
              <a:spcAft>
                <a:spcPts val="1223"/>
              </a:spcAft>
              <a:defRPr/>
            </a:pPr>
            <a:endParaRPr lang="es-NI" sz="1200" smtClean="0">
              <a:ea typeface="MS PGothic" pitchFamily="34" charset="-128"/>
            </a:endParaRPr>
          </a:p>
          <a:p>
            <a:pPr>
              <a:spcBef>
                <a:spcPts val="0"/>
              </a:spcBef>
              <a:spcAft>
                <a:spcPts val="1223"/>
              </a:spcAft>
              <a:defRPr/>
            </a:pPr>
            <a:r>
              <a:rPr lang="es-NI" sz="1200" smtClean="0">
                <a:ea typeface="MS PGothic" pitchFamily="34" charset="-128"/>
              </a:rPr>
              <a:t>No importa cuántas presentaciones </a:t>
            </a:r>
            <a:r>
              <a:rPr lang="es-NI" sz="1200" smtClean="0">
                <a:ea typeface="MS PGothic" pitchFamily="34" charset="-128"/>
              </a:rPr>
              <a:t>hagas </a:t>
            </a:r>
            <a:r>
              <a:rPr lang="es-NI" sz="1200" smtClean="0">
                <a:ea typeface="MS PGothic" pitchFamily="34" charset="-128"/>
              </a:rPr>
              <a:t>sobre un tema - siempre es necesario modificarlo un poco para cada audiencia nueva.</a:t>
            </a:r>
          </a:p>
          <a:p>
            <a:pPr>
              <a:spcBef>
                <a:spcPts val="0"/>
              </a:spcBef>
              <a:spcAft>
                <a:spcPts val="1223"/>
              </a:spcAft>
              <a:defRPr/>
            </a:pPr>
            <a:r>
              <a:rPr lang="es-NI" sz="1200" smtClean="0">
                <a:ea typeface="MS PGothic" pitchFamily="34" charset="-128"/>
              </a:rPr>
              <a:t>Comienza </a:t>
            </a:r>
            <a:r>
              <a:rPr lang="es-NI" sz="1200" smtClean="0">
                <a:ea typeface="MS PGothic" pitchFamily="34" charset="-128"/>
              </a:rPr>
              <a:t>con uno a tres puntos claves de datos que </a:t>
            </a:r>
            <a:r>
              <a:rPr lang="es-NI" sz="1200" smtClean="0">
                <a:ea typeface="MS PGothic" pitchFamily="34" charset="-128"/>
              </a:rPr>
              <a:t>deseas </a:t>
            </a:r>
            <a:r>
              <a:rPr lang="es-NI" sz="1200" smtClean="0">
                <a:ea typeface="MS PGothic" pitchFamily="34" charset="-128"/>
              </a:rPr>
              <a:t>que la audiencia recuerde. </a:t>
            </a:r>
            <a:r>
              <a:rPr lang="es-NI" sz="1200" smtClean="0">
                <a:ea typeface="MS PGothic" pitchFamily="34" charset="-128"/>
              </a:rPr>
              <a:t>Explica</a:t>
            </a:r>
            <a:r>
              <a:rPr lang="es-NI" sz="1200" baseline="0" smtClean="0">
                <a:ea typeface="MS PGothic" pitchFamily="34" charset="-128"/>
              </a:rPr>
              <a:t> </a:t>
            </a:r>
            <a:r>
              <a:rPr lang="es-NI" sz="1200" smtClean="0">
                <a:ea typeface="MS PGothic" pitchFamily="34" charset="-128"/>
              </a:rPr>
              <a:t>las </a:t>
            </a:r>
            <a:r>
              <a:rPr lang="es-NI" sz="1200" smtClean="0">
                <a:ea typeface="MS PGothic" pitchFamily="34" charset="-128"/>
              </a:rPr>
              <a:t>implicaciones de los datos y </a:t>
            </a:r>
            <a:r>
              <a:rPr lang="es-NI" sz="1200" smtClean="0">
                <a:ea typeface="MS PGothic" pitchFamily="34" charset="-128"/>
              </a:rPr>
              <a:t>construye </a:t>
            </a:r>
            <a:r>
              <a:rPr lang="es-NI" sz="1200" smtClean="0">
                <a:ea typeface="MS PGothic" pitchFamily="34" charset="-128"/>
              </a:rPr>
              <a:t>el caso para las recomendaciones que </a:t>
            </a:r>
            <a:r>
              <a:rPr lang="es-NI" sz="1200" smtClean="0">
                <a:ea typeface="MS PGothic" pitchFamily="34" charset="-128"/>
              </a:rPr>
              <a:t>harás </a:t>
            </a:r>
            <a:r>
              <a:rPr lang="es-NI" sz="1200" smtClean="0">
                <a:ea typeface="MS PGothic" pitchFamily="34" charset="-128"/>
              </a:rPr>
              <a:t>al final.</a:t>
            </a:r>
          </a:p>
          <a:p>
            <a:pPr>
              <a:spcBef>
                <a:spcPts val="0"/>
              </a:spcBef>
              <a:spcAft>
                <a:spcPts val="1223"/>
              </a:spcAft>
              <a:defRPr/>
            </a:pPr>
            <a:endParaRPr lang="es-NI" sz="1200" smtClean="0">
              <a:ea typeface="MS PGothic" pitchFamily="34" charset="-128"/>
            </a:endParaRPr>
          </a:p>
          <a:p>
            <a:pPr>
              <a:spcBef>
                <a:spcPts val="0"/>
              </a:spcBef>
              <a:spcAft>
                <a:spcPts val="1223"/>
              </a:spcAft>
              <a:defRPr/>
            </a:pPr>
            <a:r>
              <a:rPr lang="es-NI" sz="1200" smtClean="0">
                <a:ea typeface="MS PGothic" pitchFamily="34" charset="-128"/>
              </a:rPr>
              <a:t>A lo largo de la presentación, </a:t>
            </a:r>
            <a:r>
              <a:rPr lang="es-NI" sz="1200" smtClean="0">
                <a:ea typeface="MS PGothic" pitchFamily="34" charset="-128"/>
              </a:rPr>
              <a:t>usa </a:t>
            </a:r>
            <a:r>
              <a:rPr lang="es-NI" sz="1200" smtClean="0">
                <a:ea typeface="MS PGothic" pitchFamily="34" charset="-128"/>
              </a:rPr>
              <a:t>un lenguaje que la audiencia comprenda. </a:t>
            </a:r>
            <a:r>
              <a:rPr lang="es-NI" sz="1200" smtClean="0">
                <a:ea typeface="MS PGothic" pitchFamily="34" charset="-128"/>
              </a:rPr>
              <a:t>Asegúrate</a:t>
            </a:r>
            <a:r>
              <a:rPr lang="es-NI" sz="1200" baseline="0" smtClean="0">
                <a:ea typeface="MS PGothic" pitchFamily="34" charset="-128"/>
              </a:rPr>
              <a:t> de </a:t>
            </a:r>
            <a:r>
              <a:rPr lang="es-NI" sz="1200" smtClean="0">
                <a:ea typeface="MS PGothic" pitchFamily="34" charset="-128"/>
              </a:rPr>
              <a:t>que puedas </a:t>
            </a:r>
            <a:r>
              <a:rPr lang="es-NI" sz="1200" smtClean="0">
                <a:ea typeface="MS PGothic" pitchFamily="34" charset="-128"/>
              </a:rPr>
              <a:t>explicar cada punto en un lenguaje simple: siempre </a:t>
            </a:r>
            <a:r>
              <a:rPr lang="es-NI" sz="1200" smtClean="0">
                <a:ea typeface="MS PGothic" pitchFamily="34" charset="-128"/>
              </a:rPr>
              <a:t>puedes </a:t>
            </a:r>
            <a:r>
              <a:rPr lang="es-NI" sz="1200" smtClean="0">
                <a:ea typeface="MS PGothic" pitchFamily="34" charset="-128"/>
              </a:rPr>
              <a:t>agregar detalles o complejidad de nuevo si parece que </a:t>
            </a:r>
            <a:r>
              <a:rPr lang="es-NI" sz="1200" smtClean="0">
                <a:ea typeface="MS PGothic" pitchFamily="34" charset="-128"/>
              </a:rPr>
              <a:t>tu audiencia </a:t>
            </a:r>
            <a:r>
              <a:rPr lang="es-NI" sz="1200" smtClean="0">
                <a:ea typeface="MS PGothic" pitchFamily="34" charset="-128"/>
              </a:rPr>
              <a:t>lo </a:t>
            </a:r>
            <a:r>
              <a:rPr lang="es-NI" sz="1200" smtClean="0">
                <a:ea typeface="MS PGothic" pitchFamily="34" charset="-128"/>
              </a:rPr>
              <a:t>quiere</a:t>
            </a:r>
            <a:r>
              <a:rPr lang="es-NI" sz="1200" smtClean="0">
                <a:ea typeface="MS PGothic" pitchFamily="34" charset="-128"/>
              </a:rPr>
              <a:t>. Lo que es realmente difícil es explicar ideas complejas de forma rápida y clara, entonces hay que </a:t>
            </a:r>
            <a:r>
              <a:rPr lang="es-NI" sz="1200" smtClean="0">
                <a:ea typeface="MS PGothic" pitchFamily="34" charset="-128"/>
              </a:rPr>
              <a:t>invertir </a:t>
            </a:r>
            <a:r>
              <a:rPr lang="es-NI" sz="1200" smtClean="0">
                <a:ea typeface="MS PGothic" pitchFamily="34" charset="-128"/>
              </a:rPr>
              <a:t>tiempo en eso.</a:t>
            </a:r>
          </a:p>
          <a:p>
            <a:pPr>
              <a:spcBef>
                <a:spcPts val="0"/>
              </a:spcBef>
              <a:spcAft>
                <a:spcPts val="1223"/>
              </a:spcAft>
              <a:defRPr/>
            </a:pPr>
            <a:endParaRPr lang="es-NI" sz="1200" smtClean="0">
              <a:ea typeface="MS PGothic" pitchFamily="34" charset="-128"/>
            </a:endParaRPr>
          </a:p>
          <a:p>
            <a:pPr>
              <a:spcBef>
                <a:spcPts val="0"/>
              </a:spcBef>
              <a:spcAft>
                <a:spcPts val="1223"/>
              </a:spcAft>
              <a:defRPr/>
            </a:pPr>
            <a:r>
              <a:rPr lang="es-NI" sz="1200" smtClean="0">
                <a:ea typeface="MS PGothic" pitchFamily="34" charset="-128"/>
              </a:rPr>
              <a:t>Uno de los defectos que mencionamos al principio era demasiada o muy poca información. ¡Esto es un desafío! Pero la investigación muestra que una presentación concisa permite a la audiencia enfocarse en los elementos claves y organizarlos de una manera que tenga sentido. Esto significa que la audiencia en realidad aprende MÁS cuando se presenta MENOS - demasiada información los abruma y no aprenden nada. PERO, por supuesto, </a:t>
            </a:r>
            <a:r>
              <a:rPr lang="es-NI" sz="1200" smtClean="0">
                <a:ea typeface="MS PGothic" pitchFamily="34" charset="-128"/>
              </a:rPr>
              <a:t>ten cuidado </a:t>
            </a:r>
            <a:r>
              <a:rPr lang="es-NI" sz="1200" smtClean="0">
                <a:ea typeface="MS PGothic" pitchFamily="34" charset="-128"/>
              </a:rPr>
              <a:t>de no simplificar demasiado o crear brechas en la lógica al excluir </a:t>
            </a:r>
            <a:r>
              <a:rPr lang="es-NI" sz="1200" smtClean="0">
                <a:ea typeface="MS PGothic" pitchFamily="34" charset="-128"/>
              </a:rPr>
              <a:t>información </a:t>
            </a:r>
            <a:r>
              <a:rPr lang="es-NI" sz="1200" smtClean="0">
                <a:ea typeface="MS PGothic" pitchFamily="34" charset="-128"/>
              </a:rPr>
              <a:t>necesaria.</a:t>
            </a:r>
          </a:p>
          <a:p>
            <a:pPr>
              <a:spcBef>
                <a:spcPts val="0"/>
              </a:spcBef>
              <a:spcAft>
                <a:spcPts val="1223"/>
              </a:spcAft>
              <a:defRPr/>
            </a:pPr>
            <a:endParaRPr lang="es-NI" sz="1200" smtClean="0">
              <a:ea typeface="MS PGothic" pitchFamily="34" charset="-128"/>
            </a:endParaRPr>
          </a:p>
          <a:p>
            <a:pPr>
              <a:spcBef>
                <a:spcPts val="0"/>
              </a:spcBef>
              <a:spcAft>
                <a:spcPts val="1223"/>
              </a:spcAft>
              <a:defRPr/>
            </a:pPr>
            <a:r>
              <a:rPr lang="es-NI" sz="1200" smtClean="0">
                <a:ea typeface="MS PGothic" pitchFamily="34" charset="-128"/>
              </a:rPr>
              <a:t>Y luego, </a:t>
            </a:r>
            <a:r>
              <a:rPr lang="es-NI" sz="1200" smtClean="0">
                <a:ea typeface="MS PGothic" pitchFamily="34" charset="-128"/>
              </a:rPr>
              <a:t>asegúrate </a:t>
            </a:r>
            <a:r>
              <a:rPr lang="es-NI" sz="1200" smtClean="0">
                <a:ea typeface="MS PGothic" pitchFamily="34" charset="-128"/>
              </a:rPr>
              <a:t>de que el contenido que </a:t>
            </a:r>
            <a:r>
              <a:rPr lang="es-NI" sz="1200" smtClean="0">
                <a:ea typeface="MS PGothic" pitchFamily="34" charset="-128"/>
              </a:rPr>
              <a:t>has </a:t>
            </a:r>
            <a:r>
              <a:rPr lang="es-NI" sz="1200" smtClean="0">
                <a:ea typeface="MS PGothic" pitchFamily="34" charset="-128"/>
              </a:rPr>
              <a:t>identificado sea apropiado para el tiempo que </a:t>
            </a:r>
            <a:r>
              <a:rPr lang="es-NI" sz="1200" smtClean="0">
                <a:ea typeface="MS PGothic" pitchFamily="34" charset="-128"/>
              </a:rPr>
              <a:t>tienes. </a:t>
            </a:r>
            <a:r>
              <a:rPr lang="es-NI" sz="1200" smtClean="0">
                <a:ea typeface="MS PGothic" pitchFamily="34" charset="-128"/>
              </a:rPr>
              <a:t>15 - 20 minutos es el </a:t>
            </a:r>
            <a:r>
              <a:rPr lang="es-NI" sz="1200" smtClean="0">
                <a:ea typeface="MS PGothic" pitchFamily="34" charset="-128"/>
              </a:rPr>
              <a:t>tope para </a:t>
            </a:r>
            <a:r>
              <a:rPr lang="es-NI" sz="1200" smtClean="0">
                <a:ea typeface="MS PGothic" pitchFamily="34" charset="-128"/>
              </a:rPr>
              <a:t>llamar la atención de las audiencias</a:t>
            </a:r>
            <a:r>
              <a:rPr lang="es-NI" sz="1200" baseline="0" smtClean="0">
                <a:ea typeface="MS PGothic" pitchFamily="34" charset="-128"/>
              </a:rPr>
              <a:t> -</a:t>
            </a:r>
            <a:r>
              <a:rPr lang="es-NI" sz="1200" smtClean="0">
                <a:ea typeface="MS PGothic" pitchFamily="34" charset="-128"/>
              </a:rPr>
              <a:t> ¡para los responsables de políticas es probable que sea menos! Para </a:t>
            </a:r>
            <a:r>
              <a:rPr lang="es-NI" sz="1200" smtClean="0">
                <a:ea typeface="MS PGothic" pitchFamily="34" charset="-128"/>
              </a:rPr>
              <a:t>tus </a:t>
            </a:r>
            <a:r>
              <a:rPr lang="es-NI" sz="1200" smtClean="0">
                <a:ea typeface="MS PGothic" pitchFamily="34" charset="-128"/>
              </a:rPr>
              <a:t>diapositivas, una regla práctica es tener aproximadamente una diapositiva por minuto, por lo que una presentación de 10-12 minutos sería de aproximadamente 12 diapositivas como máximo, pero depende de </a:t>
            </a:r>
            <a:r>
              <a:rPr lang="es-NI" sz="1200" smtClean="0">
                <a:ea typeface="MS PGothic" pitchFamily="34" charset="-128"/>
              </a:rPr>
              <a:t>tu </a:t>
            </a:r>
            <a:r>
              <a:rPr lang="es-NI" sz="1200" smtClean="0">
                <a:ea typeface="MS PGothic" pitchFamily="34" charset="-128"/>
              </a:rPr>
              <a:t>ritmo. Es probable que exista variabilidad en cuánto tiempo </a:t>
            </a:r>
            <a:r>
              <a:rPr lang="es-NI" sz="1200" smtClean="0">
                <a:ea typeface="MS PGothic" pitchFamily="34" charset="-128"/>
              </a:rPr>
              <a:t>tendrás </a:t>
            </a:r>
            <a:r>
              <a:rPr lang="es-NI" sz="1200" smtClean="0">
                <a:ea typeface="MS PGothic" pitchFamily="34" charset="-128"/>
              </a:rPr>
              <a:t>que </a:t>
            </a:r>
            <a:r>
              <a:rPr lang="es-NI" sz="1200" smtClean="0">
                <a:ea typeface="MS PGothic" pitchFamily="34" charset="-128"/>
              </a:rPr>
              <a:t>pasar</a:t>
            </a:r>
            <a:r>
              <a:rPr lang="es-NI" sz="1200" baseline="0" smtClean="0">
                <a:ea typeface="MS PGothic" pitchFamily="34" charset="-128"/>
              </a:rPr>
              <a:t> </a:t>
            </a:r>
            <a:r>
              <a:rPr lang="es-NI" sz="1200" smtClean="0">
                <a:ea typeface="MS PGothic" pitchFamily="34" charset="-128"/>
              </a:rPr>
              <a:t>en </a:t>
            </a:r>
            <a:r>
              <a:rPr lang="es-NI" sz="1200" smtClean="0">
                <a:ea typeface="MS PGothic" pitchFamily="34" charset="-128"/>
              </a:rPr>
              <a:t>cada diapositiva.</a:t>
            </a:r>
          </a:p>
          <a:p>
            <a:pPr>
              <a:spcBef>
                <a:spcPts val="0"/>
              </a:spcBef>
              <a:spcAft>
                <a:spcPts val="1223"/>
              </a:spcAft>
              <a:defRPr/>
            </a:pPr>
            <a:r>
              <a:rPr lang="es-NI" sz="1200" smtClean="0">
                <a:ea typeface="MS PGothic" pitchFamily="34" charset="-128"/>
              </a:rPr>
              <a:t>Asegúrate </a:t>
            </a:r>
            <a:r>
              <a:rPr lang="es-NI" sz="1200" smtClean="0">
                <a:ea typeface="MS PGothic" pitchFamily="34" charset="-128"/>
              </a:rPr>
              <a:t>de practicar y </a:t>
            </a:r>
            <a:r>
              <a:rPr lang="es-NI" sz="1200" smtClean="0">
                <a:ea typeface="MS PGothic" pitchFamily="34" charset="-128"/>
              </a:rPr>
              <a:t>medir el tiempo de tu </a:t>
            </a:r>
            <a:r>
              <a:rPr lang="es-NI" sz="1200" smtClean="0">
                <a:ea typeface="MS PGothic" pitchFamily="34" charset="-128"/>
              </a:rPr>
              <a:t>presentación.</a:t>
            </a:r>
            <a:r>
              <a:rPr lang="en-US" sz="1200" dirty="0" smtClean="0">
                <a:ea typeface="MS PGothic" pitchFamily="34" charset="-128"/>
              </a:rPr>
              <a:t> </a:t>
            </a:r>
            <a:endParaRPr lang="en-US" sz="1200" dirty="0">
              <a:ea typeface="MS PGothic" pitchFamily="34" charset="-128"/>
            </a:endParaRPr>
          </a:p>
        </p:txBody>
      </p:sp>
      <p:sp>
        <p:nvSpPr>
          <p:cNvPr id="21507" name="Rectangle 3"/>
          <p:cNvSpPr>
            <a:spLocks noGrp="1" noRot="1" noChangeAspect="1" noChangeArrowheads="1" noTextEdit="1"/>
          </p:cNvSpPr>
          <p:nvPr>
            <p:ph type="sldImg"/>
          </p:nvPr>
        </p:nvSpPr>
        <p:spPr>
          <a:xfrm>
            <a:off x="1255713" y="309563"/>
            <a:ext cx="3719512" cy="2789237"/>
          </a:xfrm>
          <a:ln cap="flat"/>
        </p:spPr>
      </p:sp>
    </p:spTree>
    <p:extLst>
      <p:ext uri="{BB962C8B-B14F-4D97-AF65-F5344CB8AC3E}">
        <p14:creationId xmlns:p14="http://schemas.microsoft.com/office/powerpoint/2010/main" val="1781989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ts val="600"/>
              </a:spcBef>
              <a:spcAft>
                <a:spcPts val="1200"/>
              </a:spcAft>
            </a:pPr>
            <a:endParaRPr lang="en-U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767640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NI" altLang="en-US" smtClean="0">
                <a:latin typeface="Arial" panose="020B0604020202020204" pitchFamily="34" charset="0"/>
              </a:rPr>
              <a:t>El paso 4 es quizás el paso más importante</a:t>
            </a:r>
            <a:r>
              <a:rPr lang="es-NI" altLang="en-US" baseline="0" smtClean="0">
                <a:latin typeface="Arial" panose="020B0604020202020204" pitchFamily="34" charset="0"/>
              </a:rPr>
              <a:t> </a:t>
            </a:r>
            <a:r>
              <a:rPr lang="es-NI" altLang="en-US" baseline="0" smtClean="0">
                <a:latin typeface="Arial" panose="020B0604020202020204" pitchFamily="34" charset="0"/>
              </a:rPr>
              <a:t>–</a:t>
            </a:r>
            <a:r>
              <a:rPr lang="es-NI" altLang="en-US" smtClean="0">
                <a:latin typeface="Arial" panose="020B0604020202020204" pitchFamily="34" charset="0"/>
              </a:rPr>
              <a:t> organiza</a:t>
            </a:r>
            <a:r>
              <a:rPr lang="es-NI" altLang="en-US" baseline="0" smtClean="0">
                <a:latin typeface="Arial" panose="020B0604020202020204" pitchFamily="34" charset="0"/>
              </a:rPr>
              <a:t> t</a:t>
            </a:r>
            <a:r>
              <a:rPr lang="es-NI" altLang="en-US" smtClean="0">
                <a:latin typeface="Arial" panose="020B0604020202020204" pitchFamily="34" charset="0"/>
              </a:rPr>
              <a:t>u </a:t>
            </a:r>
            <a:r>
              <a:rPr lang="es-NI" altLang="en-US" smtClean="0">
                <a:latin typeface="Arial" panose="020B0604020202020204" pitchFamily="34" charset="0"/>
              </a:rPr>
              <a:t>información: </a:t>
            </a:r>
            <a:r>
              <a:rPr lang="es-NI" altLang="en-US" smtClean="0">
                <a:latin typeface="Arial" panose="020B0604020202020204" pitchFamily="34" charset="0"/>
              </a:rPr>
              <a:t>Establece </a:t>
            </a:r>
            <a:r>
              <a:rPr lang="es-NI" altLang="en-US" smtClean="0">
                <a:latin typeface="Arial" panose="020B0604020202020204" pitchFamily="34" charset="0"/>
              </a:rPr>
              <a:t>un esquema que coincida con </a:t>
            </a:r>
            <a:r>
              <a:rPr lang="es-NI" altLang="en-US" smtClean="0">
                <a:latin typeface="Arial" panose="020B0604020202020204" pitchFamily="34" charset="0"/>
              </a:rPr>
              <a:t>tus </a:t>
            </a:r>
            <a:r>
              <a:rPr lang="es-NI" altLang="en-US" smtClean="0">
                <a:latin typeface="Arial" panose="020B0604020202020204" pitchFamily="34" charset="0"/>
              </a:rPr>
              <a:t>objetivos.</a:t>
            </a:r>
          </a:p>
          <a:p>
            <a:endParaRPr lang="es-NI" altLang="en-US" smtClean="0">
              <a:latin typeface="Arial" panose="020B0604020202020204" pitchFamily="34" charset="0"/>
            </a:endParaRPr>
          </a:p>
          <a:p>
            <a:r>
              <a:rPr lang="es-NI" altLang="en-US" smtClean="0">
                <a:latin typeface="Arial" panose="020B0604020202020204" pitchFamily="34" charset="0"/>
              </a:rPr>
              <a:t>Ten </a:t>
            </a:r>
            <a:r>
              <a:rPr lang="es-NI" altLang="en-US" smtClean="0">
                <a:latin typeface="Arial" panose="020B0604020202020204" pitchFamily="34" charset="0"/>
              </a:rPr>
              <a:t>en mente que </a:t>
            </a:r>
            <a:r>
              <a:rPr lang="es-NI" altLang="en-US" smtClean="0">
                <a:latin typeface="Arial" panose="020B0604020202020204" pitchFamily="34" charset="0"/>
              </a:rPr>
              <a:t>tu </a:t>
            </a:r>
            <a:r>
              <a:rPr lang="es-NI" altLang="en-US" smtClean="0">
                <a:latin typeface="Arial" panose="020B0604020202020204" pitchFamily="34" charset="0"/>
              </a:rPr>
              <a:t>presentación será para una audiencia de política. Una forma sencilla en que describimos la organización de este tipo de presentación es: dilo, explícalo y dilo otra vez.</a:t>
            </a:r>
          </a:p>
          <a:p>
            <a:endParaRPr lang="es-NI" altLang="en-US" smtClean="0">
              <a:latin typeface="Arial" panose="020B0604020202020204" pitchFamily="34" charset="0"/>
            </a:endParaRPr>
          </a:p>
          <a:p>
            <a:r>
              <a:rPr lang="es-NI" altLang="en-US" smtClean="0">
                <a:latin typeface="Arial" panose="020B0604020202020204" pitchFamily="34" charset="0"/>
              </a:rPr>
              <a:t>“Dilo": introduce el problema (y posiblemente la solución) para proporcionar la idea principal</a:t>
            </a:r>
            <a:r>
              <a:rPr lang="es-NI" altLang="en-US" baseline="0" smtClean="0">
                <a:latin typeface="Arial" panose="020B0604020202020204" pitchFamily="34" charset="0"/>
              </a:rPr>
              <a:t> </a:t>
            </a:r>
            <a:r>
              <a:rPr lang="es-NI" altLang="en-US" smtClean="0">
                <a:latin typeface="Arial" panose="020B0604020202020204" pitchFamily="34" charset="0"/>
              </a:rPr>
              <a:t>desde el principio.</a:t>
            </a:r>
          </a:p>
          <a:p>
            <a:r>
              <a:rPr lang="es-NI" altLang="en-US" smtClean="0">
                <a:latin typeface="Arial" panose="020B0604020202020204" pitchFamily="34" charset="0"/>
              </a:rPr>
              <a:t>"Explícalo": ilumina el problema con los datos de tu investigación. Este es el grueso de la presentación.</a:t>
            </a:r>
          </a:p>
          <a:p>
            <a:r>
              <a:rPr lang="es-NI" altLang="en-US" smtClean="0">
                <a:latin typeface="Arial" panose="020B0604020202020204" pitchFamily="34" charset="0"/>
              </a:rPr>
              <a:t>"Dilo otra</a:t>
            </a:r>
            <a:r>
              <a:rPr lang="es-NI" altLang="en-US" baseline="0" smtClean="0">
                <a:latin typeface="Arial" panose="020B0604020202020204" pitchFamily="34" charset="0"/>
              </a:rPr>
              <a:t> vez</a:t>
            </a:r>
            <a:r>
              <a:rPr lang="es-NI" altLang="en-US" smtClean="0">
                <a:latin typeface="Arial" panose="020B0604020202020204" pitchFamily="34" charset="0"/>
              </a:rPr>
              <a:t>": </a:t>
            </a:r>
            <a:r>
              <a:rPr lang="es-NI" altLang="en-US" smtClean="0">
                <a:latin typeface="Arial" panose="020B0604020202020204" pitchFamily="34" charset="0"/>
              </a:rPr>
              <a:t>termina </a:t>
            </a:r>
            <a:r>
              <a:rPr lang="es-NI" altLang="en-US" smtClean="0">
                <a:latin typeface="Arial" panose="020B0604020202020204" pitchFamily="34" charset="0"/>
              </a:rPr>
              <a:t>con un resumen rápido del problema y </a:t>
            </a:r>
            <a:r>
              <a:rPr lang="es-NI" altLang="en-US" smtClean="0">
                <a:latin typeface="Arial" panose="020B0604020202020204" pitchFamily="34" charset="0"/>
              </a:rPr>
              <a:t>tus recomendaciones </a:t>
            </a:r>
            <a:r>
              <a:rPr lang="es-NI" altLang="en-US" smtClean="0">
                <a:latin typeface="Arial" panose="020B0604020202020204" pitchFamily="34" charset="0"/>
              </a:rPr>
              <a:t>para abordarlo.</a:t>
            </a:r>
          </a:p>
          <a:p>
            <a:endParaRPr lang="es-NI" altLang="en-US" smtClean="0">
              <a:latin typeface="Arial" panose="020B0604020202020204" pitchFamily="34" charset="0"/>
            </a:endParaRPr>
          </a:p>
          <a:p>
            <a:r>
              <a:rPr lang="es-NI" altLang="en-US" smtClean="0">
                <a:latin typeface="Arial" panose="020B0604020202020204" pitchFamily="34" charset="0"/>
              </a:rPr>
              <a:t>No literalmente igual, pero presente los mismos puntos básicos utilizando diferentes palabras para ayudar </a:t>
            </a:r>
            <a:r>
              <a:rPr lang="es-NI" altLang="en-US" smtClean="0">
                <a:latin typeface="Arial" panose="020B0604020202020204" pitchFamily="34" charset="0"/>
              </a:rPr>
              <a:t>a</a:t>
            </a:r>
            <a:r>
              <a:rPr lang="hr-HR" altLang="en-US" dirty="0" smtClean="0">
                <a:latin typeface="Arial" panose="020B0604020202020204" pitchFamily="34" charset="0"/>
              </a:rPr>
              <a:t> tu </a:t>
            </a:r>
            <a:r>
              <a:rPr lang="es-NI" altLang="en-US" smtClean="0">
                <a:latin typeface="Arial" panose="020B0604020202020204" pitchFamily="34" charset="0"/>
              </a:rPr>
              <a:t>audiencia </a:t>
            </a:r>
            <a:r>
              <a:rPr lang="es-NI" altLang="en-US" smtClean="0">
                <a:latin typeface="Arial" panose="020B0604020202020204" pitchFamily="34" charset="0"/>
              </a:rPr>
              <a:t>a profundizar en </a:t>
            </a:r>
            <a:r>
              <a:rPr lang="es-NI" altLang="en-US" u="sng" smtClean="0">
                <a:latin typeface="Arial" panose="020B0604020202020204" pitchFamily="34" charset="0"/>
              </a:rPr>
              <a:t>lo que </a:t>
            </a:r>
            <a:r>
              <a:rPr lang="es-NI" altLang="en-US" u="sng" smtClean="0">
                <a:latin typeface="Arial" panose="020B0604020202020204" pitchFamily="34" charset="0"/>
              </a:rPr>
              <a:t>tu sabes</a:t>
            </a:r>
            <a:r>
              <a:rPr lang="es-NI" altLang="en-US" smtClean="0">
                <a:latin typeface="Arial" panose="020B0604020202020204" pitchFamily="34" charset="0"/>
              </a:rPr>
              <a:t> </a:t>
            </a:r>
            <a:r>
              <a:rPr lang="es-NI" altLang="en-US" smtClean="0">
                <a:latin typeface="Arial" panose="020B0604020202020204" pitchFamily="34" charset="0"/>
              </a:rPr>
              <a:t>y </a:t>
            </a:r>
            <a:r>
              <a:rPr lang="es-NI" altLang="en-US" u="sng" smtClean="0">
                <a:latin typeface="Arial" panose="020B0604020202020204" pitchFamily="34" charset="0"/>
              </a:rPr>
              <a:t>lo que ellos pueden hacer</a:t>
            </a:r>
            <a:r>
              <a:rPr lang="es-NI" altLang="en-US" smtClean="0">
                <a:latin typeface="Arial" panose="020B0604020202020204" pitchFamily="34" charset="0"/>
              </a:rPr>
              <a:t> al respecto.</a:t>
            </a:r>
          </a:p>
          <a:p>
            <a:endParaRPr lang="en-US" altLang="en-US" dirty="0">
              <a:latin typeface="Arial" panose="020B0604020202020204" pitchFamily="34" charset="0"/>
            </a:endParaRPr>
          </a:p>
        </p:txBody>
      </p:sp>
      <p:sp>
        <p:nvSpPr>
          <p:cNvPr id="23555"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898679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xfrm>
            <a:off x="701040" y="4415790"/>
            <a:ext cx="5608320" cy="45707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31723">
              <a:defRPr/>
            </a:pPr>
            <a:r>
              <a:rPr lang="es-NI" dirty="0" smtClean="0">
                <a:ea typeface="ＭＳ Ｐゴシック" pitchFamily="-107" charset="-128"/>
                <a:cs typeface="ＭＳ Ｐゴシック" pitchFamily="-107" charset="-128"/>
              </a:rPr>
              <a:t>Cuando se trata de </a:t>
            </a:r>
            <a:r>
              <a:rPr lang="es-NI" dirty="0" smtClean="0">
                <a:ea typeface="ＭＳ Ｐゴシック" pitchFamily="-107" charset="-128"/>
                <a:cs typeface="ＭＳ Ｐゴシック" pitchFamily="-107" charset="-128"/>
              </a:rPr>
              <a:t>organizar tu información </a:t>
            </a:r>
            <a:r>
              <a:rPr lang="es-NI" dirty="0" smtClean="0">
                <a:ea typeface="ＭＳ Ｐゴシック" pitchFamily="-107" charset="-128"/>
                <a:cs typeface="ＭＳ Ｐゴシック" pitchFamily="-107" charset="-128"/>
              </a:rPr>
              <a:t>y mensajes claves para una presentación de políticas, existen algunas diferencias claras en comparación con lo que </a:t>
            </a:r>
            <a:r>
              <a:rPr lang="es-NI" dirty="0" smtClean="0">
                <a:ea typeface="ＭＳ Ｐゴシック" pitchFamily="-107" charset="-128"/>
                <a:cs typeface="ＭＳ Ｐゴシック" pitchFamily="-107" charset="-128"/>
              </a:rPr>
              <a:t>harías </a:t>
            </a:r>
            <a:r>
              <a:rPr lang="es-NI" dirty="0" smtClean="0">
                <a:ea typeface="ＭＳ Ｐゴシック" pitchFamily="-107" charset="-128"/>
                <a:cs typeface="ＭＳ Ｐゴシック" pitchFamily="-107" charset="-128"/>
              </a:rPr>
              <a:t>en una presentación académica. La organización de presentaciones académicas parece seguir el proceso de </a:t>
            </a:r>
            <a:r>
              <a:rPr lang="es-NI" dirty="0" smtClean="0">
                <a:ea typeface="ＭＳ Ｐゴシック" pitchFamily="-107" charset="-128"/>
                <a:cs typeface="ＭＳ Ｐゴシック" pitchFamily="-107" charset="-128"/>
              </a:rPr>
              <a:t>tu </a:t>
            </a:r>
            <a:r>
              <a:rPr lang="es-NI" dirty="0" smtClean="0">
                <a:ea typeface="ＭＳ Ｐゴシック" pitchFamily="-107" charset="-128"/>
                <a:cs typeface="ＭＳ Ｐゴシック" pitchFamily="-107" charset="-128"/>
              </a:rPr>
              <a:t>investigación. </a:t>
            </a:r>
            <a:r>
              <a:rPr lang="es-NI" dirty="0" smtClean="0">
                <a:ea typeface="ＭＳ Ｐゴシック" pitchFamily="-107" charset="-128"/>
                <a:cs typeface="ＭＳ Ｐゴシック" pitchFamily="-107" charset="-128"/>
              </a:rPr>
              <a:t>Debes </a:t>
            </a:r>
            <a:r>
              <a:rPr lang="es-NI" dirty="0" smtClean="0">
                <a:ea typeface="ＭＳ Ｐゴシック" pitchFamily="-107" charset="-128"/>
                <a:cs typeface="ＭＳ Ｐゴシック" pitchFamily="-107" charset="-128"/>
              </a:rPr>
              <a:t>presentar </a:t>
            </a:r>
            <a:r>
              <a:rPr lang="es-NI" dirty="0" smtClean="0">
                <a:ea typeface="ＭＳ Ｐゴシック" pitchFamily="-107" charset="-128"/>
                <a:cs typeface="ＭＳ Ｐゴシック" pitchFamily="-107" charset="-128"/>
              </a:rPr>
              <a:t>tu marco </a:t>
            </a:r>
            <a:r>
              <a:rPr lang="es-NI" dirty="0" smtClean="0">
                <a:ea typeface="ＭＳ Ｐゴシック" pitchFamily="-107" charset="-128"/>
                <a:cs typeface="ＭＳ Ｐゴシック" pitchFamily="-107" charset="-128"/>
              </a:rPr>
              <a:t>teórico primero. Luego, describir </a:t>
            </a:r>
            <a:r>
              <a:rPr lang="es-NI" dirty="0" smtClean="0">
                <a:ea typeface="ＭＳ Ｐゴシック" pitchFamily="-107" charset="-128"/>
                <a:cs typeface="ＭＳ Ｐゴシック" pitchFamily="-107" charset="-128"/>
              </a:rPr>
              <a:t>tu metodología</a:t>
            </a:r>
            <a:r>
              <a:rPr lang="es-NI" baseline="0" dirty="0" smtClean="0">
                <a:ea typeface="ＭＳ Ｐゴシック" pitchFamily="-107" charset="-128"/>
                <a:cs typeface="ＭＳ Ｐゴシック" pitchFamily="-107" charset="-128"/>
              </a:rPr>
              <a:t> -</a:t>
            </a:r>
            <a:r>
              <a:rPr lang="es-NI" dirty="0" smtClean="0">
                <a:ea typeface="ＭＳ Ｐゴシック" pitchFamily="-107" charset="-128"/>
                <a:cs typeface="ＭＳ Ｐゴシック" pitchFamily="-107" charset="-128"/>
              </a:rPr>
              <a:t>en </a:t>
            </a:r>
            <a:r>
              <a:rPr lang="es-NI" dirty="0" smtClean="0">
                <a:ea typeface="ＭＳ Ｐゴシック" pitchFamily="-107" charset="-128"/>
                <a:cs typeface="ＭＳ Ｐゴシック" pitchFamily="-107" charset="-128"/>
              </a:rPr>
              <a:t>gran detalle para establecer </a:t>
            </a:r>
            <a:r>
              <a:rPr lang="es-NI" dirty="0" smtClean="0">
                <a:ea typeface="ＭＳ Ｐゴシック" pitchFamily="-107" charset="-128"/>
                <a:cs typeface="ＭＳ Ｐゴシック" pitchFamily="-107" charset="-128"/>
              </a:rPr>
              <a:t>tu</a:t>
            </a:r>
            <a:r>
              <a:rPr lang="es-NI" baseline="0" dirty="0" smtClean="0">
                <a:ea typeface="ＭＳ Ｐゴシック" pitchFamily="-107" charset="-128"/>
                <a:cs typeface="ＭＳ Ｐゴシック" pitchFamily="-107" charset="-128"/>
              </a:rPr>
              <a:t> </a:t>
            </a:r>
            <a:r>
              <a:rPr lang="es-NI" dirty="0" smtClean="0">
                <a:ea typeface="ＭＳ Ｐゴシック" pitchFamily="-107" charset="-128"/>
                <a:cs typeface="ＭＳ Ｐゴシック" pitchFamily="-107" charset="-128"/>
              </a:rPr>
              <a:t>credibilidad</a:t>
            </a:r>
            <a:r>
              <a:rPr lang="es-NI" dirty="0" smtClean="0">
                <a:ea typeface="ＭＳ Ｐゴシック" pitchFamily="-107" charset="-128"/>
                <a:cs typeface="ＭＳ Ｐゴシック" pitchFamily="-107" charset="-128"/>
              </a:rPr>
              <a:t>. Y </a:t>
            </a:r>
            <a:r>
              <a:rPr lang="es-NI" dirty="0" smtClean="0">
                <a:ea typeface="ＭＳ Ｐゴシック" pitchFamily="-107" charset="-128"/>
                <a:cs typeface="ＭＳ Ｐゴシック" pitchFamily="-107" charset="-128"/>
              </a:rPr>
              <a:t>s</a:t>
            </a:r>
            <a:r>
              <a:rPr lang="es-ES" dirty="0" smtClean="0">
                <a:ea typeface="ＭＳ Ｐゴシック" pitchFamily="-107" charset="-128"/>
                <a:cs typeface="ＭＳ Ｐゴシック" pitchFamily="-107" charset="-128"/>
              </a:rPr>
              <a:t>ó</a:t>
            </a:r>
            <a:r>
              <a:rPr lang="es-NI" dirty="0" smtClean="0">
                <a:ea typeface="ＭＳ Ｐゴシック" pitchFamily="-107" charset="-128"/>
                <a:cs typeface="ＭＳ Ｐゴシック" pitchFamily="-107" charset="-128"/>
              </a:rPr>
              <a:t>lo </a:t>
            </a:r>
            <a:r>
              <a:rPr lang="es-NI" dirty="0" smtClean="0">
                <a:ea typeface="ＭＳ Ｐゴシック" pitchFamily="-107" charset="-128"/>
                <a:cs typeface="ＭＳ Ｐゴシック" pitchFamily="-107" charset="-128"/>
              </a:rPr>
              <a:t>entonces </a:t>
            </a:r>
            <a:r>
              <a:rPr lang="es-NI" dirty="0" smtClean="0">
                <a:ea typeface="ＭＳ Ｐゴシック" pitchFamily="-107" charset="-128"/>
                <a:cs typeface="ＭＳ Ｐゴシック" pitchFamily="-107" charset="-128"/>
              </a:rPr>
              <a:t>presentas </a:t>
            </a:r>
            <a:r>
              <a:rPr lang="es-NI" dirty="0" smtClean="0">
                <a:ea typeface="ＭＳ Ｐゴシック" pitchFamily="-107" charset="-128"/>
                <a:cs typeface="ＭＳ Ｐゴシック" pitchFamily="-107" charset="-128"/>
              </a:rPr>
              <a:t>los resultados reales y luego </a:t>
            </a:r>
            <a:r>
              <a:rPr lang="es-NI" dirty="0" smtClean="0">
                <a:ea typeface="ＭＳ Ｐゴシック" pitchFamily="-107" charset="-128"/>
                <a:cs typeface="ＭＳ Ｐゴシック" pitchFamily="-107" charset="-128"/>
              </a:rPr>
              <a:t>discutes </a:t>
            </a:r>
            <a:r>
              <a:rPr lang="es-NI" dirty="0" smtClean="0">
                <a:ea typeface="ＭＳ Ｐゴシック" pitchFamily="-107" charset="-128"/>
                <a:cs typeface="ＭＳ Ｐゴシック" pitchFamily="-107" charset="-128"/>
              </a:rPr>
              <a:t>rápidamente por qué estos resultados pueden tener significado en el mundo real.</a:t>
            </a:r>
          </a:p>
          <a:p>
            <a:pPr defTabSz="931723">
              <a:defRPr/>
            </a:pPr>
            <a:endParaRPr lang="es-NI" dirty="0" smtClean="0">
              <a:ea typeface="ＭＳ Ｐゴシック" pitchFamily="-107" charset="-128"/>
              <a:cs typeface="ＭＳ Ｐゴシック" pitchFamily="-107" charset="-128"/>
            </a:endParaRPr>
          </a:p>
          <a:p>
            <a:pPr defTabSz="931723">
              <a:defRPr/>
            </a:pPr>
            <a:r>
              <a:rPr lang="es-NI" dirty="0" smtClean="0">
                <a:ea typeface="ＭＳ Ｐゴシック" pitchFamily="-107" charset="-128"/>
                <a:cs typeface="ＭＳ Ｐゴシック" pitchFamily="-107" charset="-128"/>
              </a:rPr>
              <a:t>[HAGA CLIC] Bien, para los responsables políticas, ellos están más interesados ​​en el</a:t>
            </a:r>
            <a:r>
              <a:rPr lang="es-NI" baseline="0" dirty="0" smtClean="0">
                <a:ea typeface="ＭＳ Ｐゴシック" pitchFamily="-107" charset="-128"/>
                <a:cs typeface="ＭＳ Ｐゴシック" pitchFamily="-107" charset="-128"/>
              </a:rPr>
              <a:t> mensaje principal</a:t>
            </a:r>
            <a:r>
              <a:rPr lang="es-NI" dirty="0" smtClean="0">
                <a:ea typeface="ＭＳ Ｐゴシック" pitchFamily="-107" charset="-128"/>
                <a:cs typeface="ＭＳ Ｐゴシック" pitchFamily="-107" charset="-128"/>
              </a:rPr>
              <a:t>. Quieren saber por adelantado por qué estás hablando con ellos y qué quieres que hagan. Debe tener de 3 a 4 mensajes claves para que se los lleven consigo.</a:t>
            </a:r>
          </a:p>
          <a:p>
            <a:pPr defTabSz="931723">
              <a:defRPr/>
            </a:pPr>
            <a:endParaRPr lang="es-NI" dirty="0" smtClean="0">
              <a:ea typeface="ＭＳ Ｐゴシック" pitchFamily="-107" charset="-128"/>
              <a:cs typeface="ＭＳ Ｐゴシック" pitchFamily="-107" charset="-128"/>
            </a:endParaRPr>
          </a:p>
          <a:p>
            <a:pPr defTabSz="931723">
              <a:defRPr/>
            </a:pPr>
            <a:r>
              <a:rPr lang="es-NI" dirty="0" smtClean="0">
                <a:ea typeface="ＭＳ Ｐゴシック" pitchFamily="-107" charset="-128"/>
                <a:cs typeface="ＭＳ Ｐゴシック" pitchFamily="-107" charset="-128"/>
              </a:rPr>
              <a:t>Luego </a:t>
            </a:r>
            <a:r>
              <a:rPr lang="es-NI" dirty="0" smtClean="0">
                <a:ea typeface="ＭＳ Ｐゴシック" pitchFamily="-107" charset="-128"/>
                <a:cs typeface="ＭＳ Ｐゴシック" pitchFamily="-107" charset="-128"/>
              </a:rPr>
              <a:t>proporciona </a:t>
            </a:r>
            <a:r>
              <a:rPr lang="es-NI" dirty="0" smtClean="0">
                <a:ea typeface="ＭＳ Ｐゴシック" pitchFamily="-107" charset="-128"/>
                <a:cs typeface="ＭＳ Ｐゴシック" pitchFamily="-107" charset="-128"/>
              </a:rPr>
              <a:t>los datos relacionados con las inquietudes de la audiencia (que respalden </a:t>
            </a:r>
            <a:r>
              <a:rPr lang="es-NI" dirty="0" smtClean="0">
                <a:ea typeface="ＭＳ Ｐゴシック" pitchFamily="-107" charset="-128"/>
                <a:cs typeface="ＭＳ Ｐゴシック" pitchFamily="-107" charset="-128"/>
              </a:rPr>
              <a:t>tu tema </a:t>
            </a:r>
            <a:r>
              <a:rPr lang="es-NI" dirty="0" smtClean="0">
                <a:ea typeface="ＭＳ Ｐゴシック" pitchFamily="-107" charset="-128"/>
                <a:cs typeface="ＭＳ Ｐゴシック" pitchFamily="-107" charset="-128"/>
              </a:rPr>
              <a:t>y objetivo). Pensando en el paso 1 </a:t>
            </a:r>
            <a:r>
              <a:rPr lang="es-NI" dirty="0" smtClean="0">
                <a:ea typeface="ＭＳ Ｐゴシック" pitchFamily="-107" charset="-128"/>
                <a:cs typeface="ＭＳ Ｐゴシック" pitchFamily="-107" charset="-128"/>
              </a:rPr>
              <a:t>y</a:t>
            </a:r>
            <a:r>
              <a:rPr lang="hr-HR" dirty="0" smtClean="0">
                <a:ea typeface="ＭＳ Ｐゴシック" pitchFamily="-107" charset="-128"/>
                <a:cs typeface="ＭＳ Ｐゴシック" pitchFamily="-107" charset="-128"/>
              </a:rPr>
              <a:t> tu </a:t>
            </a:r>
            <a:r>
              <a:rPr lang="es-NI" dirty="0" smtClean="0">
                <a:ea typeface="ＭＳ Ｐゴシック" pitchFamily="-107" charset="-128"/>
                <a:cs typeface="ＭＳ Ｐゴシック" pitchFamily="-107" charset="-128"/>
              </a:rPr>
              <a:t>audiencia </a:t>
            </a:r>
            <a:r>
              <a:rPr lang="es-NI" dirty="0" smtClean="0">
                <a:ea typeface="ＭＳ Ｐゴシック" pitchFamily="-107" charset="-128"/>
                <a:cs typeface="ＭＳ Ｐゴシック" pitchFamily="-107" charset="-128"/>
              </a:rPr>
              <a:t>- ¿Qué datos necesitan escuchar? ¿Qué información los inspirará a tomar medidas?</a:t>
            </a:r>
          </a:p>
          <a:p>
            <a:pPr defTabSz="931723">
              <a:defRPr/>
            </a:pPr>
            <a:endParaRPr lang="es-NI" dirty="0" smtClean="0">
              <a:ea typeface="ＭＳ Ｐゴシック" pitchFamily="-107" charset="-128"/>
              <a:cs typeface="ＭＳ Ｐゴシック" pitchFamily="-107" charset="-128"/>
            </a:endParaRPr>
          </a:p>
          <a:p>
            <a:pPr defTabSz="931723">
              <a:defRPr/>
            </a:pPr>
            <a:r>
              <a:rPr lang="es-NI" dirty="0" smtClean="0">
                <a:ea typeface="ＭＳ Ｐゴシック" pitchFamily="-107" charset="-128"/>
                <a:cs typeface="ＭＳ Ｐゴシック" pitchFamily="-107" charset="-128"/>
              </a:rPr>
              <a:t>Y </a:t>
            </a:r>
            <a:r>
              <a:rPr lang="es-NI" dirty="0" smtClean="0">
                <a:ea typeface="ＭＳ Ｐゴシック" pitchFamily="-107" charset="-128"/>
                <a:cs typeface="ＭＳ Ｐゴシック" pitchFamily="-107" charset="-128"/>
              </a:rPr>
              <a:t>concluye </a:t>
            </a:r>
            <a:r>
              <a:rPr lang="es-NI" dirty="0" smtClean="0">
                <a:ea typeface="ＭＳ Ｐゴシック" pitchFamily="-107" charset="-128"/>
                <a:cs typeface="ＭＳ Ｐゴシック" pitchFamily="-107" charset="-128"/>
              </a:rPr>
              <a:t>proporcionando sus recomendaciones sin calificación excesiva</a:t>
            </a:r>
            <a:r>
              <a:rPr lang="es-NI" baseline="0" dirty="0" smtClean="0">
                <a:ea typeface="ＭＳ Ｐゴシック" pitchFamily="-107" charset="-128"/>
                <a:cs typeface="ＭＳ Ｐゴシック" pitchFamily="-107" charset="-128"/>
              </a:rPr>
              <a:t> -</a:t>
            </a:r>
            <a:r>
              <a:rPr lang="es-NI" dirty="0" smtClean="0">
                <a:ea typeface="ＭＳ Ｐゴシック" pitchFamily="-107" charset="-128"/>
                <a:cs typeface="ＭＳ Ｐゴシック" pitchFamily="-107" charset="-128"/>
              </a:rPr>
              <a:t> esta es otra diferencia importante de las presentaciones académicas.</a:t>
            </a:r>
            <a:endParaRPr lang="en-US" dirty="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3667456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701040" y="3331210"/>
            <a:ext cx="5608320" cy="550198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es-NI" altLang="en-US" dirty="0" smtClean="0">
                <a:latin typeface="Arial" panose="020B0604020202020204" pitchFamily="34" charset="0"/>
              </a:rPr>
              <a:t>Esta secuencia motivada, desarrollada por Alan H. Monroe, es una estructura de presentación de cinco pasos que sigue los patrones normales de pensamiento de las personas, motivando a la audiencia a responder al propósito del hablante.</a:t>
            </a:r>
          </a:p>
          <a:p>
            <a:r>
              <a:rPr lang="es-NI" altLang="en-US" dirty="0" smtClean="0">
                <a:latin typeface="Arial" panose="020B0604020202020204" pitchFamily="34" charset="0"/>
              </a:rPr>
              <a:t> </a:t>
            </a:r>
          </a:p>
          <a:p>
            <a:r>
              <a:rPr lang="es-NI" altLang="en-US" u="sng" dirty="0" smtClean="0">
                <a:latin typeface="Arial" panose="020B0604020202020204" pitchFamily="34" charset="0"/>
              </a:rPr>
              <a:t>Atención</a:t>
            </a:r>
            <a:r>
              <a:rPr lang="es-NI" altLang="en-US" dirty="0" smtClean="0">
                <a:latin typeface="Arial" panose="020B0604020202020204" pitchFamily="34" charset="0"/>
              </a:rPr>
              <a:t>: La apertura debe captar la atención de la audiencia, dirigir esa atención hacia su tema y hacer que la audiencia quiera escuchar lo que sigue: Por ejemplo, un médico podría decir: "3 de cada 5 personas en esta sala morirán de enfermedad cardíaca". </a:t>
            </a:r>
          </a:p>
          <a:p>
            <a:endParaRPr lang="es-NI" altLang="en-US" dirty="0" smtClean="0">
              <a:latin typeface="Arial" panose="020B0604020202020204" pitchFamily="34" charset="0"/>
            </a:endParaRPr>
          </a:p>
          <a:p>
            <a:r>
              <a:rPr lang="es-NI" altLang="en-US" u="sng" dirty="0" smtClean="0">
                <a:latin typeface="Arial" panose="020B0604020202020204" pitchFamily="34" charset="0"/>
              </a:rPr>
              <a:t>Necesidad</a:t>
            </a:r>
            <a:r>
              <a:rPr lang="es-NI" altLang="en-US" dirty="0" smtClean="0">
                <a:latin typeface="Arial" panose="020B0604020202020204" pitchFamily="34" charset="0"/>
              </a:rPr>
              <a:t>: </a:t>
            </a:r>
            <a:r>
              <a:rPr lang="es-NI" altLang="en-US" dirty="0" smtClean="0">
                <a:latin typeface="Arial" panose="020B0604020202020204" pitchFamily="34" charset="0"/>
              </a:rPr>
              <a:t>Indica </a:t>
            </a:r>
            <a:r>
              <a:rPr lang="es-NI" altLang="en-US" dirty="0" smtClean="0">
                <a:latin typeface="Arial" panose="020B0604020202020204" pitchFamily="34" charset="0"/>
              </a:rPr>
              <a:t>la necesidad / problema que existe, explicando por qué es importante para </a:t>
            </a:r>
            <a:r>
              <a:rPr lang="es-NI" altLang="en-US" dirty="0" smtClean="0">
                <a:latin typeface="Arial" panose="020B0604020202020204" pitchFamily="34" charset="0"/>
              </a:rPr>
              <a:t>tus </a:t>
            </a:r>
            <a:r>
              <a:rPr lang="es-NI" altLang="en-US" dirty="0" smtClean="0">
                <a:latin typeface="Arial" panose="020B0604020202020204" pitchFamily="34" charset="0"/>
              </a:rPr>
              <a:t>oyentes. Aquí está el cuerpo de la presentación. Puede incluir </a:t>
            </a:r>
            <a:r>
              <a:rPr lang="es-NI" altLang="en-US" dirty="0" smtClean="0">
                <a:latin typeface="Arial" panose="020B0604020202020204" pitchFamily="34" charset="0"/>
              </a:rPr>
              <a:t>resultados, </a:t>
            </a:r>
            <a:r>
              <a:rPr lang="es-NI" altLang="en-US" dirty="0" smtClean="0">
                <a:latin typeface="Arial" panose="020B0604020202020204" pitchFamily="34" charset="0"/>
              </a:rPr>
              <a:t>citas, ejemplos o cualquier ilustración que </a:t>
            </a:r>
            <a:r>
              <a:rPr lang="es-NI" altLang="en-US" dirty="0" smtClean="0">
                <a:latin typeface="Arial" panose="020B0604020202020204" pitchFamily="34" charset="0"/>
              </a:rPr>
              <a:t>describan </a:t>
            </a:r>
            <a:r>
              <a:rPr lang="es-NI" altLang="en-US" dirty="0" smtClean="0">
                <a:latin typeface="Arial" panose="020B0604020202020204" pitchFamily="34" charset="0"/>
              </a:rPr>
              <a:t>la necesidad y construir una base sólida y lógica para la solución que </a:t>
            </a:r>
            <a:r>
              <a:rPr lang="es-NI" altLang="en-US" dirty="0" smtClean="0">
                <a:latin typeface="Arial" panose="020B0604020202020204" pitchFamily="34" charset="0"/>
              </a:rPr>
              <a:t>presentarás.</a:t>
            </a:r>
            <a:endParaRPr lang="es-NI" altLang="en-US" dirty="0" smtClean="0">
              <a:latin typeface="Arial" panose="020B0604020202020204" pitchFamily="34" charset="0"/>
            </a:endParaRPr>
          </a:p>
          <a:p>
            <a:endParaRPr lang="es-NI" altLang="en-US" dirty="0" smtClean="0">
              <a:latin typeface="Arial" panose="020B0604020202020204" pitchFamily="34" charset="0"/>
            </a:endParaRPr>
          </a:p>
          <a:p>
            <a:r>
              <a:rPr lang="es-NI" altLang="en-US" u="sng" dirty="0" smtClean="0">
                <a:latin typeface="Arial" panose="020B0604020202020204" pitchFamily="34" charset="0"/>
              </a:rPr>
              <a:t>Satisfacción</a:t>
            </a:r>
            <a:r>
              <a:rPr lang="es-NI" altLang="en-US" dirty="0" smtClean="0">
                <a:latin typeface="Arial" panose="020B0604020202020204" pitchFamily="34" charset="0"/>
              </a:rPr>
              <a:t>: Viene con presentar soluciones a la necesidad / problema. </a:t>
            </a:r>
            <a:r>
              <a:rPr lang="en-US" sz="1000" b="0" i="0" u="none" strike="noStrike" kern="1200" dirty="0" smtClean="0">
                <a:solidFill>
                  <a:schemeClr val="tx1"/>
                </a:solidFill>
                <a:effectLst/>
                <a:latin typeface="Arial" charset="0"/>
                <a:ea typeface="ＭＳ Ｐゴシック" panose="020B0600070205080204" pitchFamily="34" charset="-128"/>
                <a:cs typeface="ＭＳ Ｐゴシック" charset="-128"/>
              </a:rPr>
              <a:t>¿</a:t>
            </a:r>
            <a:r>
              <a:rPr lang="es-NI" altLang="en-US" dirty="0" smtClean="0">
                <a:latin typeface="Arial" panose="020B0604020202020204" pitchFamily="34" charset="0"/>
              </a:rPr>
              <a:t>Qué se puede hacer?. </a:t>
            </a:r>
            <a:r>
              <a:rPr lang="es-NI" altLang="en-US" dirty="0" smtClean="0">
                <a:latin typeface="Arial" panose="020B0604020202020204" pitchFamily="34" charset="0"/>
              </a:rPr>
              <a:t>Apoya</a:t>
            </a:r>
            <a:r>
              <a:rPr lang="es-NI" altLang="en-US" baseline="0" dirty="0" smtClean="0">
                <a:latin typeface="Arial" panose="020B0604020202020204" pitchFamily="34" charset="0"/>
              </a:rPr>
              <a:t> t</a:t>
            </a:r>
            <a:r>
              <a:rPr lang="es-NI" altLang="en-US" dirty="0" smtClean="0">
                <a:latin typeface="Arial" panose="020B0604020202020204" pitchFamily="34" charset="0"/>
              </a:rPr>
              <a:t>u </a:t>
            </a:r>
            <a:r>
              <a:rPr lang="es-NI" altLang="en-US" dirty="0" smtClean="0">
                <a:latin typeface="Arial" panose="020B0604020202020204" pitchFamily="34" charset="0"/>
              </a:rPr>
              <a:t>posición con evidencia si existe. Si es necesario, </a:t>
            </a:r>
            <a:r>
              <a:rPr lang="es-NI" altLang="en-US" dirty="0" smtClean="0">
                <a:latin typeface="Arial" panose="020B0604020202020204" pitchFamily="34" charset="0"/>
              </a:rPr>
              <a:t>supera </a:t>
            </a:r>
            <a:r>
              <a:rPr lang="es-NI" altLang="en-US" dirty="0" smtClean="0">
                <a:latin typeface="Arial" panose="020B0604020202020204" pitchFamily="34" charset="0"/>
              </a:rPr>
              <a:t>las objeciones.</a:t>
            </a:r>
          </a:p>
          <a:p>
            <a:endParaRPr lang="es-NI" altLang="en-US" dirty="0" smtClean="0">
              <a:latin typeface="Arial" panose="020B0604020202020204" pitchFamily="34" charset="0"/>
            </a:endParaRPr>
          </a:p>
          <a:p>
            <a:r>
              <a:rPr lang="es-NI" altLang="en-US" u="sng" dirty="0" smtClean="0">
                <a:latin typeface="Arial" panose="020B0604020202020204" pitchFamily="34" charset="0"/>
              </a:rPr>
              <a:t>Visualización</a:t>
            </a:r>
            <a:r>
              <a:rPr lang="es-NI" altLang="en-US" dirty="0" smtClean="0">
                <a:latin typeface="Arial" panose="020B0604020202020204" pitchFamily="34" charset="0"/>
              </a:rPr>
              <a:t>: La evidencia puede </a:t>
            </a:r>
            <a:r>
              <a:rPr lang="es-NI" altLang="en-US" dirty="0" smtClean="0">
                <a:latin typeface="Arial" panose="020B0604020202020204" pitchFamily="34" charset="0"/>
              </a:rPr>
              <a:t>ayudarte </a:t>
            </a:r>
            <a:r>
              <a:rPr lang="es-NI" altLang="en-US" dirty="0" smtClean="0">
                <a:latin typeface="Arial" panose="020B0604020202020204" pitchFamily="34" charset="0"/>
              </a:rPr>
              <a:t>a hacer esto. La evidencia </a:t>
            </a:r>
            <a:r>
              <a:rPr lang="es-NI" altLang="en-US" dirty="0" smtClean="0">
                <a:latin typeface="Arial" panose="020B0604020202020204" pitchFamily="34" charset="0"/>
              </a:rPr>
              <a:t>pueden </a:t>
            </a:r>
            <a:r>
              <a:rPr lang="es-NI" altLang="en-US" dirty="0" smtClean="0">
                <a:latin typeface="Arial" panose="020B0604020202020204" pitchFamily="34" charset="0"/>
              </a:rPr>
              <a:t>ser datos, historias/citas de personas con experiencias vividas. La visualización puede ser respaldada</a:t>
            </a:r>
            <a:r>
              <a:rPr lang="es-NI" altLang="en-US" baseline="0" dirty="0" smtClean="0">
                <a:latin typeface="Arial" panose="020B0604020202020204" pitchFamily="34" charset="0"/>
              </a:rPr>
              <a:t> </a:t>
            </a:r>
            <a:r>
              <a:rPr lang="es-NI" altLang="en-US" dirty="0" smtClean="0">
                <a:latin typeface="Arial" panose="020B0604020202020204" pitchFamily="34" charset="0"/>
              </a:rPr>
              <a:t>con imágenes reales cuando corresponda.</a:t>
            </a:r>
          </a:p>
          <a:p>
            <a:endParaRPr lang="es-NI" altLang="en-US" dirty="0" smtClean="0">
              <a:latin typeface="Arial" panose="020B0604020202020204" pitchFamily="34" charset="0"/>
            </a:endParaRPr>
          </a:p>
          <a:p>
            <a:r>
              <a:rPr lang="es-NI" altLang="en-US" u="sng" dirty="0" smtClean="0">
                <a:latin typeface="Arial" panose="020B0604020202020204" pitchFamily="34" charset="0"/>
              </a:rPr>
              <a:t>Acción</a:t>
            </a:r>
            <a:r>
              <a:rPr lang="es-NI" altLang="en-US" dirty="0" smtClean="0">
                <a:latin typeface="Arial" panose="020B0604020202020204" pitchFamily="34" charset="0"/>
              </a:rPr>
              <a:t>: </a:t>
            </a:r>
            <a:r>
              <a:rPr lang="es-NI" altLang="en-US" dirty="0" smtClean="0">
                <a:latin typeface="Arial" panose="020B0604020202020204" pitchFamily="34" charset="0"/>
              </a:rPr>
              <a:t>Mueve </a:t>
            </a:r>
            <a:r>
              <a:rPr lang="es-NI" altLang="en-US" dirty="0" smtClean="0">
                <a:latin typeface="Arial" panose="020B0604020202020204" pitchFamily="34" charset="0"/>
              </a:rPr>
              <a:t>al público a la acción positiva. Aquí es donde entran </a:t>
            </a:r>
            <a:r>
              <a:rPr lang="es-NI" altLang="en-US" dirty="0" smtClean="0">
                <a:latin typeface="Arial" panose="020B0604020202020204" pitchFamily="34" charset="0"/>
              </a:rPr>
              <a:t>tus recomendaciones </a:t>
            </a:r>
            <a:r>
              <a:rPr lang="es-NI" altLang="en-US" dirty="0" smtClean="0">
                <a:latin typeface="Arial" panose="020B0604020202020204" pitchFamily="34" charset="0"/>
              </a:rPr>
              <a:t>- y </a:t>
            </a:r>
            <a:r>
              <a:rPr lang="es-NI" altLang="en-US" dirty="0" smtClean="0">
                <a:latin typeface="Arial" panose="020B0604020202020204" pitchFamily="34" charset="0"/>
              </a:rPr>
              <a:t>recuerda </a:t>
            </a:r>
            <a:r>
              <a:rPr lang="es-NI" altLang="en-US" dirty="0" smtClean="0">
                <a:latin typeface="Arial" panose="020B0604020202020204" pitchFamily="34" charset="0"/>
              </a:rPr>
              <a:t>que </a:t>
            </a:r>
            <a:r>
              <a:rPr lang="es-NI" altLang="en-US" dirty="0" smtClean="0">
                <a:latin typeface="Arial" panose="020B0604020202020204" pitchFamily="34" charset="0"/>
              </a:rPr>
              <a:t>debes </a:t>
            </a:r>
            <a:r>
              <a:rPr lang="es-NI" altLang="en-US" dirty="0" smtClean="0">
                <a:latin typeface="Arial" panose="020B0604020202020204" pitchFamily="34" charset="0"/>
              </a:rPr>
              <a:t>estar pensando en estas recomendaciones finales desde el principio.</a:t>
            </a:r>
            <a:endParaRPr lang="en-US" altLang="en-US" dirty="0">
              <a:latin typeface="Arial" panose="020B0604020202020204" pitchFamily="34" charset="0"/>
            </a:endParaRPr>
          </a:p>
        </p:txBody>
      </p:sp>
      <p:sp>
        <p:nvSpPr>
          <p:cNvPr id="27651" name="Rectangle 3"/>
          <p:cNvSpPr>
            <a:spLocks noGrp="1" noRot="1" noChangeAspect="1" noChangeArrowheads="1" noTextEdit="1"/>
          </p:cNvSpPr>
          <p:nvPr>
            <p:ph type="sldImg"/>
          </p:nvPr>
        </p:nvSpPr>
        <p:spPr>
          <a:xfrm>
            <a:off x="1704975" y="703263"/>
            <a:ext cx="3298825" cy="2473325"/>
          </a:xfrm>
          <a:noFill/>
          <a:ln cap="flat"/>
        </p:spPr>
      </p:sp>
    </p:spTree>
    <p:extLst>
      <p:ext uri="{BB962C8B-B14F-4D97-AF65-F5344CB8AC3E}">
        <p14:creationId xmlns:p14="http://schemas.microsoft.com/office/powerpoint/2010/main" val="2092271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NI" altLang="en-US" dirty="0" smtClean="0">
                <a:latin typeface="Arial" panose="020B0604020202020204" pitchFamily="34" charset="0"/>
              </a:rPr>
              <a:t>Siguiendo en esta secuencia, primero fue Atención, y </a:t>
            </a:r>
            <a:r>
              <a:rPr lang="es-NI" altLang="en-US" dirty="0" smtClean="0">
                <a:latin typeface="Arial" panose="020B0604020202020204" pitchFamily="34" charset="0"/>
              </a:rPr>
              <a:t>tu apertura </a:t>
            </a:r>
            <a:r>
              <a:rPr lang="es-NI" altLang="en-US" dirty="0" smtClean="0">
                <a:latin typeface="Arial" panose="020B0604020202020204" pitchFamily="34" charset="0"/>
              </a:rPr>
              <a:t>es cuando </a:t>
            </a:r>
            <a:r>
              <a:rPr lang="es-NI" altLang="en-US" dirty="0" smtClean="0">
                <a:latin typeface="Arial" panose="020B0604020202020204" pitchFamily="34" charset="0"/>
              </a:rPr>
              <a:t>debes </a:t>
            </a:r>
            <a:r>
              <a:rPr lang="es-NI" altLang="en-US" dirty="0" smtClean="0">
                <a:latin typeface="Arial" panose="020B0604020202020204" pitchFamily="34" charset="0"/>
              </a:rPr>
              <a:t>captar la atención de </a:t>
            </a:r>
            <a:r>
              <a:rPr lang="es-NI" altLang="en-US" dirty="0" smtClean="0">
                <a:latin typeface="Arial" panose="020B0604020202020204" pitchFamily="34" charset="0"/>
              </a:rPr>
              <a:t>tu </a:t>
            </a:r>
            <a:r>
              <a:rPr lang="es-NI" altLang="en-US" dirty="0" smtClean="0">
                <a:latin typeface="Arial" panose="020B0604020202020204" pitchFamily="34" charset="0"/>
              </a:rPr>
              <a:t>audiencia.</a:t>
            </a:r>
          </a:p>
          <a:p>
            <a:endParaRPr lang="es-NI" altLang="en-US" dirty="0" smtClean="0">
              <a:latin typeface="Arial" panose="020B0604020202020204" pitchFamily="34" charset="0"/>
            </a:endParaRPr>
          </a:p>
          <a:p>
            <a:r>
              <a:rPr lang="es-NI" altLang="en-US" dirty="0" smtClean="0">
                <a:latin typeface="Arial" panose="020B0604020202020204" pitchFamily="34" charset="0"/>
              </a:rPr>
              <a:t>Debido a que las primeras palabras que </a:t>
            </a:r>
            <a:r>
              <a:rPr lang="es-NI" altLang="en-US" dirty="0" smtClean="0">
                <a:latin typeface="Arial" panose="020B0604020202020204" pitchFamily="34" charset="0"/>
              </a:rPr>
              <a:t>pronuncies </a:t>
            </a:r>
            <a:r>
              <a:rPr lang="es-NI" altLang="en-US" dirty="0" smtClean="0">
                <a:latin typeface="Arial" panose="020B0604020202020204" pitchFamily="34" charset="0"/>
              </a:rPr>
              <a:t>establecerán el tono para toda </a:t>
            </a:r>
            <a:r>
              <a:rPr lang="es-NI" altLang="en-US" dirty="0" smtClean="0">
                <a:latin typeface="Arial" panose="020B0604020202020204" pitchFamily="34" charset="0"/>
              </a:rPr>
              <a:t>tu </a:t>
            </a:r>
            <a:r>
              <a:rPr lang="es-NI" altLang="en-US" dirty="0" smtClean="0">
                <a:latin typeface="Arial" panose="020B0604020202020204" pitchFamily="34" charset="0"/>
              </a:rPr>
              <a:t>presentación, es imperativo que </a:t>
            </a:r>
            <a:r>
              <a:rPr lang="es-NI" altLang="en-US" dirty="0" smtClean="0">
                <a:latin typeface="Arial" panose="020B0604020202020204" pitchFamily="34" charset="0"/>
              </a:rPr>
              <a:t>digas </a:t>
            </a:r>
            <a:r>
              <a:rPr lang="es-NI" altLang="en-US" dirty="0" smtClean="0">
                <a:latin typeface="Arial" panose="020B0604020202020204" pitchFamily="34" charset="0"/>
              </a:rPr>
              <a:t>algo que capture la atención de </a:t>
            </a:r>
            <a:r>
              <a:rPr lang="es-NI" altLang="en-US" dirty="0" smtClean="0">
                <a:latin typeface="Arial" panose="020B0604020202020204" pitchFamily="34" charset="0"/>
              </a:rPr>
              <a:t>tu </a:t>
            </a:r>
            <a:r>
              <a:rPr lang="es-NI" altLang="en-US" dirty="0" smtClean="0">
                <a:latin typeface="Arial" panose="020B0604020202020204" pitchFamily="34" charset="0"/>
              </a:rPr>
              <a:t>audiencia y lo relacione con ellos. Algunos expertos creen que </a:t>
            </a:r>
            <a:r>
              <a:rPr lang="es-NI" altLang="en-US" dirty="0" smtClean="0">
                <a:latin typeface="Arial" panose="020B0604020202020204" pitchFamily="34" charset="0"/>
              </a:rPr>
              <a:t>s</a:t>
            </a:r>
            <a:r>
              <a:rPr lang="es-ES" altLang="en-US" dirty="0" smtClean="0">
                <a:latin typeface="Arial" panose="020B0604020202020204" pitchFamily="34" charset="0"/>
              </a:rPr>
              <a:t>ó</a:t>
            </a:r>
            <a:r>
              <a:rPr lang="es-NI" altLang="en-US" dirty="0" smtClean="0">
                <a:latin typeface="Arial" panose="020B0604020202020204" pitchFamily="34" charset="0"/>
              </a:rPr>
              <a:t>lo </a:t>
            </a:r>
            <a:r>
              <a:rPr lang="es-NI" altLang="en-US" dirty="0" smtClean="0">
                <a:latin typeface="Arial" panose="020B0604020202020204" pitchFamily="34" charset="0"/>
              </a:rPr>
              <a:t>tienes de 10 a 30 segundos para captar la atención de tu audiencia - Si no comienzas con fuerza, se desconectarán desde el principio.</a:t>
            </a:r>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r>
              <a:rPr lang="en-US" altLang="en-US" dirty="0">
                <a:latin typeface="Arial" panose="020B0604020202020204" pitchFamily="34" charset="0"/>
              </a:rPr>
              <a:t> </a:t>
            </a:r>
          </a:p>
        </p:txBody>
      </p:sp>
    </p:spTree>
    <p:extLst>
      <p:ext uri="{BB962C8B-B14F-4D97-AF65-F5344CB8AC3E}">
        <p14:creationId xmlns:p14="http://schemas.microsoft.com/office/powerpoint/2010/main" val="1974222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96913"/>
            <a:ext cx="4027487" cy="3021012"/>
          </a:xfrm>
          <a:ln/>
        </p:spPr>
      </p:sp>
      <p:sp>
        <p:nvSpPr>
          <p:cNvPr id="31747" name="Rectangle 3"/>
          <p:cNvSpPr>
            <a:spLocks noGrp="1" noChangeArrowheads="1"/>
          </p:cNvSpPr>
          <p:nvPr>
            <p:ph type="body" idx="1"/>
          </p:nvPr>
        </p:nvSpPr>
        <p:spPr>
          <a:xfrm>
            <a:off x="467361" y="3718560"/>
            <a:ext cx="5997787" cy="4648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NI" altLang="en-US" smtClean="0">
                <a:latin typeface="Arial" panose="020B0604020202020204" pitchFamily="34" charset="0"/>
              </a:rPr>
              <a:t>Hay varias maneras de abrir </a:t>
            </a:r>
            <a:r>
              <a:rPr lang="es-NI" altLang="en-US" smtClean="0">
                <a:latin typeface="Arial" panose="020B0604020202020204" pitchFamily="34" charset="0"/>
              </a:rPr>
              <a:t>tu charla</a:t>
            </a:r>
            <a:r>
              <a:rPr lang="es-NI" altLang="en-US" smtClean="0">
                <a:latin typeface="Arial" panose="020B0604020202020204" pitchFamily="34" charset="0"/>
              </a:rPr>
              <a:t>. El tipo de apertura que </a:t>
            </a:r>
            <a:r>
              <a:rPr lang="es-NI" altLang="en-US" smtClean="0">
                <a:latin typeface="Arial" panose="020B0604020202020204" pitchFamily="34" charset="0"/>
              </a:rPr>
              <a:t>elijas </a:t>
            </a:r>
            <a:r>
              <a:rPr lang="es-NI" altLang="en-US" smtClean="0">
                <a:latin typeface="Arial" panose="020B0604020202020204" pitchFamily="34" charset="0"/>
              </a:rPr>
              <a:t>depende de </a:t>
            </a:r>
            <a:r>
              <a:rPr lang="es-NI" altLang="en-US" smtClean="0">
                <a:latin typeface="Arial" panose="020B0604020202020204" pitchFamily="34" charset="0"/>
              </a:rPr>
              <a:t>ti</a:t>
            </a:r>
            <a:r>
              <a:rPr lang="es-NI" altLang="en-US" baseline="0" smtClean="0">
                <a:latin typeface="Arial" panose="020B0604020202020204" pitchFamily="34" charset="0"/>
              </a:rPr>
              <a:t> </a:t>
            </a:r>
            <a:r>
              <a:rPr lang="es-NI" altLang="en-US" smtClean="0">
                <a:latin typeface="Arial" panose="020B0604020202020204" pitchFamily="34" charset="0"/>
              </a:rPr>
              <a:t>y tu audiencia</a:t>
            </a:r>
            <a:r>
              <a:rPr lang="es-NI" altLang="en-US" smtClean="0">
                <a:latin typeface="Arial" panose="020B0604020202020204" pitchFamily="34" charset="0"/>
              </a:rPr>
              <a:t>.</a:t>
            </a:r>
            <a:endParaRPr lang="en-US" altLang="en-US" dirty="0">
              <a:latin typeface="Arial" panose="020B0604020202020204" pitchFamily="34" charset="0"/>
            </a:endParaRPr>
          </a:p>
          <a:p>
            <a:endParaRPr lang="en-US" altLang="en-US" dirty="0">
              <a:latin typeface="Arial" panose="020B0604020202020204" pitchFamily="34" charset="0"/>
            </a:endParaRPr>
          </a:p>
          <a:p>
            <a:r>
              <a:rPr lang="es-NI" altLang="en-US" smtClean="0">
                <a:latin typeface="Arial" panose="020B0604020202020204" pitchFamily="34" charset="0"/>
              </a:rPr>
              <a:t>[HACER CLICK PARA CADA PUNTO]</a:t>
            </a:r>
          </a:p>
          <a:p>
            <a:endParaRPr lang="en-US" altLang="en-US" dirty="0" smtClean="0">
              <a:latin typeface="Arial" panose="020B0604020202020204" pitchFamily="34" charset="0"/>
            </a:endParaRPr>
          </a:p>
          <a:p>
            <a:pPr>
              <a:lnSpc>
                <a:spcPct val="90000"/>
              </a:lnSpc>
              <a:spcBef>
                <a:spcPct val="0"/>
              </a:spcBef>
              <a:spcAft>
                <a:spcPts val="1223"/>
              </a:spcAft>
            </a:pPr>
            <a:r>
              <a:rPr lang="es-NI" altLang="en-US" b="1" smtClean="0">
                <a:latin typeface="Arial" panose="020B0604020202020204" pitchFamily="34" charset="0"/>
              </a:rPr>
              <a:t>Saludar</a:t>
            </a:r>
            <a:r>
              <a:rPr lang="es-NI" altLang="en-US" b="1" baseline="0" smtClean="0">
                <a:latin typeface="Arial" panose="020B0604020202020204" pitchFamily="34" charset="0"/>
              </a:rPr>
              <a:t> </a:t>
            </a:r>
            <a:r>
              <a:rPr lang="es-NI" altLang="en-US" b="1" smtClean="0">
                <a:latin typeface="Arial" panose="020B0604020202020204" pitchFamily="34" charset="0"/>
              </a:rPr>
              <a:t>&amp; Soprender: </a:t>
            </a:r>
            <a:r>
              <a:rPr lang="es-NI" altLang="en-US" b="0" smtClean="0">
                <a:latin typeface="Arial" panose="020B0604020202020204" pitchFamily="34" charset="0"/>
              </a:rPr>
              <a:t>Caminas hacia el podio, te quedas parado un minuto entero mientras miras</a:t>
            </a:r>
            <a:r>
              <a:rPr lang="es-NI" altLang="en-US" b="0" baseline="0" smtClean="0">
                <a:latin typeface="Arial" panose="020B0604020202020204" pitchFamily="34" charset="0"/>
              </a:rPr>
              <a:t> </a:t>
            </a:r>
            <a:r>
              <a:rPr lang="es-NI" altLang="en-US" b="0" smtClean="0">
                <a:latin typeface="Arial" panose="020B0604020202020204" pitchFamily="34" charset="0"/>
              </a:rPr>
              <a:t>a la audiencia y luego, con voz solemne, dices: "Buenos días. En el tiempo que me llevó caminar desde mi silla hasta el podio, 350 personas murieron de SIDA en Zaire. Cuando nos vayamos esta tarde, 7.500 más habrán muerto." Es probable que la audiencia no </a:t>
            </a:r>
            <a:r>
              <a:rPr lang="es-NI" altLang="en-US" b="0" smtClean="0">
                <a:latin typeface="Arial" panose="020B0604020202020204" pitchFamily="34" charset="0"/>
              </a:rPr>
              <a:t>olvidar</a:t>
            </a:r>
            <a:r>
              <a:rPr lang="es-NI" altLang="en-US" smtClean="0">
                <a:latin typeface="Arial" panose="020B0604020202020204" pitchFamily="34" charset="0"/>
              </a:rPr>
              <a:t>á</a:t>
            </a:r>
            <a:r>
              <a:rPr lang="hr-HR" altLang="en-US" b="0" dirty="0" smtClean="0">
                <a:latin typeface="Arial" panose="020B0604020202020204" pitchFamily="34" charset="0"/>
              </a:rPr>
              <a:t> tu </a:t>
            </a:r>
            <a:r>
              <a:rPr lang="es-NI" altLang="en-US" b="0" smtClean="0">
                <a:latin typeface="Arial" panose="020B0604020202020204" pitchFamily="34" charset="0"/>
              </a:rPr>
              <a:t>mensaje</a:t>
            </a:r>
            <a:r>
              <a:rPr lang="es-NI" altLang="en-US" b="0" smtClean="0">
                <a:latin typeface="Arial" panose="020B0604020202020204" pitchFamily="34" charset="0"/>
              </a:rPr>
              <a:t>.</a:t>
            </a:r>
            <a:endParaRPr lang="en-US" altLang="en-US" b="0" dirty="0">
              <a:latin typeface="Arial" panose="020B0604020202020204" pitchFamily="34" charset="0"/>
            </a:endParaRPr>
          </a:p>
          <a:p>
            <a:pPr>
              <a:lnSpc>
                <a:spcPct val="90000"/>
              </a:lnSpc>
              <a:spcBef>
                <a:spcPct val="0"/>
              </a:spcBef>
              <a:spcAft>
                <a:spcPts val="1223"/>
              </a:spcAft>
            </a:pPr>
            <a:endParaRPr lang="en-US" altLang="en-US" b="1" dirty="0">
              <a:latin typeface="Arial" panose="020B0604020202020204" pitchFamily="34" charset="0"/>
            </a:endParaRPr>
          </a:p>
          <a:p>
            <a:pPr>
              <a:lnSpc>
                <a:spcPct val="90000"/>
              </a:lnSpc>
              <a:spcBef>
                <a:spcPct val="0"/>
              </a:spcBef>
              <a:spcAft>
                <a:spcPts val="1223"/>
              </a:spcAft>
            </a:pPr>
            <a:r>
              <a:rPr lang="es-NI" altLang="en-US" b="1" smtClean="0">
                <a:latin typeface="Arial" panose="020B0604020202020204" pitchFamily="34" charset="0"/>
              </a:rPr>
              <a:t>Humor</a:t>
            </a:r>
            <a:r>
              <a:rPr lang="es-NI" altLang="en-US" smtClean="0">
                <a:latin typeface="Arial" panose="020B0604020202020204" pitchFamily="34" charset="0"/>
              </a:rPr>
              <a:t>: Esta es probablemente la forma más difícil de abrir tu charla. </a:t>
            </a:r>
            <a:r>
              <a:rPr lang="es-NI" altLang="en-US" smtClean="0">
                <a:latin typeface="Arial" panose="020B0604020202020204" pitchFamily="34" charset="0"/>
              </a:rPr>
              <a:t>Usalo únicamente </a:t>
            </a:r>
            <a:r>
              <a:rPr lang="es-NI" altLang="en-US" smtClean="0">
                <a:latin typeface="Arial" panose="020B0604020202020204" pitchFamily="34" charset="0"/>
              </a:rPr>
              <a:t>cuando </a:t>
            </a:r>
            <a:r>
              <a:rPr lang="es-NI" altLang="en-US" smtClean="0">
                <a:latin typeface="Arial" panose="020B0604020202020204" pitchFamily="34" charset="0"/>
              </a:rPr>
              <a:t>estés </a:t>
            </a:r>
            <a:r>
              <a:rPr lang="es-NI" altLang="en-US" smtClean="0">
                <a:latin typeface="Arial" panose="020B0604020202020204" pitchFamily="34" charset="0"/>
              </a:rPr>
              <a:t>absolutamente seguro de que es apropiado, de </a:t>
            </a:r>
            <a:r>
              <a:rPr lang="es-NI" altLang="en-US" smtClean="0">
                <a:latin typeface="Arial" panose="020B0604020202020204" pitchFamily="34" charset="0"/>
              </a:rPr>
              <a:t>que</a:t>
            </a:r>
            <a:r>
              <a:rPr lang="hr-HR" altLang="en-US" dirty="0" smtClean="0">
                <a:latin typeface="Arial" panose="020B0604020202020204" pitchFamily="34" charset="0"/>
              </a:rPr>
              <a:t> tu </a:t>
            </a:r>
            <a:r>
              <a:rPr lang="es-NI" altLang="en-US" smtClean="0">
                <a:latin typeface="Arial" panose="020B0604020202020204" pitchFamily="34" charset="0"/>
              </a:rPr>
              <a:t>entrega </a:t>
            </a:r>
            <a:r>
              <a:rPr lang="es-NI" altLang="en-US" smtClean="0">
                <a:latin typeface="Arial" panose="020B0604020202020204" pitchFamily="34" charset="0"/>
              </a:rPr>
              <a:t>es impecable y de que es realmente divertida </a:t>
            </a:r>
            <a:r>
              <a:rPr lang="es-NI" altLang="en-US" smtClean="0">
                <a:latin typeface="Arial" panose="020B0604020202020204" pitchFamily="34" charset="0"/>
              </a:rPr>
              <a:t>para</a:t>
            </a:r>
            <a:r>
              <a:rPr lang="hr-HR" altLang="en-US" dirty="0" smtClean="0">
                <a:latin typeface="Arial" panose="020B0604020202020204" pitchFamily="34" charset="0"/>
              </a:rPr>
              <a:t> tu </a:t>
            </a:r>
            <a:r>
              <a:rPr lang="es-NI" altLang="en-US" smtClean="0">
                <a:latin typeface="Arial" panose="020B0604020202020204" pitchFamily="34" charset="0"/>
              </a:rPr>
              <a:t>audiencia</a:t>
            </a:r>
            <a:r>
              <a:rPr lang="es-NI" altLang="en-US" smtClean="0">
                <a:latin typeface="Arial" panose="020B0604020202020204" pitchFamily="34" charset="0"/>
              </a:rPr>
              <a:t>. El humor estadístico puede funcionar muy bien en una conferencia científica, pero no tanto si estás hablando con un grupo de periodistas.</a:t>
            </a:r>
            <a:endParaRPr lang="en-US" altLang="en-US" dirty="0">
              <a:latin typeface="Arial" panose="020B0604020202020204" pitchFamily="34" charset="0"/>
            </a:endParaRPr>
          </a:p>
          <a:p>
            <a:pPr>
              <a:lnSpc>
                <a:spcPct val="90000"/>
              </a:lnSpc>
              <a:spcBef>
                <a:spcPct val="0"/>
              </a:spcBef>
              <a:spcAft>
                <a:spcPts val="1223"/>
              </a:spcAft>
            </a:pPr>
            <a:endParaRPr lang="en-US" altLang="en-US" b="1" dirty="0">
              <a:latin typeface="Arial" panose="020B0604020202020204" pitchFamily="34" charset="0"/>
            </a:endParaRPr>
          </a:p>
          <a:p>
            <a:pPr>
              <a:lnSpc>
                <a:spcPct val="90000"/>
              </a:lnSpc>
              <a:spcBef>
                <a:spcPct val="0"/>
              </a:spcBef>
              <a:spcAft>
                <a:spcPts val="1223"/>
              </a:spcAft>
            </a:pPr>
            <a:r>
              <a:rPr lang="es-NI" altLang="en-US" b="1" smtClean="0">
                <a:latin typeface="Arial" panose="020B0604020202020204" pitchFamily="34" charset="0"/>
              </a:rPr>
              <a:t>Cálido y Amistoso:</a:t>
            </a:r>
            <a:r>
              <a:rPr lang="es-NI" altLang="en-US" smtClean="0">
                <a:latin typeface="Arial" panose="020B0604020202020204" pitchFamily="34" charset="0"/>
              </a:rPr>
              <a:t> </a:t>
            </a:r>
            <a:r>
              <a:rPr lang="es-NI" altLang="en-US" smtClean="0">
                <a:latin typeface="Arial" panose="020B0604020202020204" pitchFamily="34" charset="0"/>
              </a:rPr>
              <a:t>Podrías </a:t>
            </a:r>
            <a:r>
              <a:rPr lang="es-NI" altLang="en-US" smtClean="0">
                <a:latin typeface="Arial" panose="020B0604020202020204" pitchFamily="34" charset="0"/>
              </a:rPr>
              <a:t>preguntarle a la audiencia cómo están o hablar más personalmente con una o dos personas.</a:t>
            </a:r>
            <a:endParaRPr lang="en-US" altLang="en-US" dirty="0">
              <a:latin typeface="Arial" panose="020B0604020202020204" pitchFamily="34" charset="0"/>
            </a:endParaRPr>
          </a:p>
          <a:p>
            <a:pPr>
              <a:lnSpc>
                <a:spcPct val="90000"/>
              </a:lnSpc>
              <a:spcBef>
                <a:spcPct val="0"/>
              </a:spcBef>
              <a:spcAft>
                <a:spcPts val="1223"/>
              </a:spcAft>
            </a:pPr>
            <a:endParaRPr lang="en-US" altLang="en-US" b="1" dirty="0">
              <a:latin typeface="Arial" panose="020B0604020202020204" pitchFamily="34" charset="0"/>
            </a:endParaRPr>
          </a:p>
          <a:p>
            <a:pPr>
              <a:lnSpc>
                <a:spcPct val="90000"/>
              </a:lnSpc>
              <a:spcBef>
                <a:spcPct val="0"/>
              </a:spcBef>
              <a:spcAft>
                <a:spcPts val="1223"/>
              </a:spcAft>
            </a:pPr>
            <a:r>
              <a:rPr lang="es-NI" altLang="en-US" b="1" smtClean="0">
                <a:latin typeface="Arial" panose="020B0604020202020204" pitchFamily="34" charset="0"/>
              </a:rPr>
              <a:t>Imágenes Verbales:</a:t>
            </a:r>
            <a:r>
              <a:rPr lang="es-NI" altLang="en-US" smtClean="0">
                <a:latin typeface="Arial" panose="020B0604020202020204" pitchFamily="34" charset="0"/>
              </a:rPr>
              <a:t> Si eres bueno con las palabras, puedes crear algunas imágenes verbales. </a:t>
            </a:r>
            <a:r>
              <a:rPr lang="es-NI" altLang="en-US" smtClean="0">
                <a:latin typeface="Arial" panose="020B0604020202020204" pitchFamily="34" charset="0"/>
              </a:rPr>
              <a:t>Pinta </a:t>
            </a:r>
            <a:r>
              <a:rPr lang="es-NI" altLang="en-US" smtClean="0">
                <a:latin typeface="Arial" panose="020B0604020202020204" pitchFamily="34" charset="0"/>
              </a:rPr>
              <a:t>una imagen con palabras para </a:t>
            </a:r>
            <a:r>
              <a:rPr lang="es-NI" altLang="en-US" smtClean="0">
                <a:latin typeface="Arial" panose="020B0604020202020204" pitchFamily="34" charset="0"/>
              </a:rPr>
              <a:t>que</a:t>
            </a:r>
            <a:r>
              <a:rPr lang="hr-HR" altLang="en-US" dirty="0" smtClean="0">
                <a:latin typeface="Arial" panose="020B0604020202020204" pitchFamily="34" charset="0"/>
              </a:rPr>
              <a:t> tu </a:t>
            </a:r>
            <a:r>
              <a:rPr lang="es-NI" altLang="en-US" smtClean="0">
                <a:latin typeface="Arial" panose="020B0604020202020204" pitchFamily="34" charset="0"/>
              </a:rPr>
              <a:t>público </a:t>
            </a:r>
            <a:r>
              <a:rPr lang="es-NI" altLang="en-US" smtClean="0">
                <a:latin typeface="Arial" panose="020B0604020202020204" pitchFamily="34" charset="0"/>
              </a:rPr>
              <a:t>pueda </a:t>
            </a:r>
            <a:r>
              <a:rPr lang="es-NI" altLang="en-US" i="1" smtClean="0">
                <a:latin typeface="Arial" panose="020B0604020202020204" pitchFamily="34" charset="0"/>
              </a:rPr>
              <a:t>ver</a:t>
            </a:r>
            <a:r>
              <a:rPr lang="es-NI" altLang="en-US" smtClean="0">
                <a:latin typeface="Arial" panose="020B0604020202020204" pitchFamily="34" charset="0"/>
              </a:rPr>
              <a:t>, no </a:t>
            </a:r>
            <a:r>
              <a:rPr lang="es-NI" altLang="en-US" smtClean="0">
                <a:latin typeface="Arial" panose="020B0604020202020204" pitchFamily="34" charset="0"/>
              </a:rPr>
              <a:t>s</a:t>
            </a:r>
            <a:r>
              <a:rPr lang="es-ES" altLang="en-US" dirty="0" smtClean="0">
                <a:latin typeface="Arial" panose="020B0604020202020204" pitchFamily="34" charset="0"/>
              </a:rPr>
              <a:t>ó</a:t>
            </a:r>
            <a:r>
              <a:rPr lang="es-NI" altLang="en-US" smtClean="0">
                <a:latin typeface="Arial" panose="020B0604020202020204" pitchFamily="34" charset="0"/>
              </a:rPr>
              <a:t>lo </a:t>
            </a:r>
            <a:r>
              <a:rPr lang="es-NI" altLang="en-US" smtClean="0">
                <a:latin typeface="Arial" panose="020B0604020202020204" pitchFamily="34" charset="0"/>
              </a:rPr>
              <a:t>escuchar, lo que </a:t>
            </a:r>
            <a:r>
              <a:rPr lang="es-NI" altLang="en-US" smtClean="0">
                <a:latin typeface="Arial" panose="020B0604020202020204" pitchFamily="34" charset="0"/>
              </a:rPr>
              <a:t>estás </a:t>
            </a:r>
            <a:r>
              <a:rPr lang="es-NI" altLang="en-US" smtClean="0">
                <a:latin typeface="Arial" panose="020B0604020202020204" pitchFamily="34" charset="0"/>
              </a:rPr>
              <a:t>diciendo. Esto requiere habilidad, </a:t>
            </a:r>
            <a:r>
              <a:rPr lang="es-NI" altLang="en-US" smtClean="0">
                <a:latin typeface="Arial" panose="020B0604020202020204" pitchFamily="34" charset="0"/>
              </a:rPr>
              <a:t>pero </a:t>
            </a:r>
            <a:r>
              <a:rPr lang="es-NI" altLang="en-US" smtClean="0">
                <a:latin typeface="Arial" panose="020B0604020202020204" pitchFamily="34" charset="0"/>
              </a:rPr>
              <a:t>puede ser muy efectivo. </a:t>
            </a:r>
            <a:r>
              <a:rPr lang="es-NI" altLang="en-US" smtClean="0">
                <a:latin typeface="Arial" panose="020B0604020202020204" pitchFamily="34" charset="0"/>
              </a:rPr>
              <a:t>Puedes </a:t>
            </a:r>
            <a:r>
              <a:rPr lang="es-NI" altLang="en-US" smtClean="0">
                <a:latin typeface="Arial" panose="020B0604020202020204" pitchFamily="34" charset="0"/>
              </a:rPr>
              <a:t>pedirle a la audiencia que cierre los ojos e imagine a un paciente típico y la clínica de salud del pueblo donde se </a:t>
            </a:r>
            <a:r>
              <a:rPr lang="es-NI" altLang="en-US" smtClean="0">
                <a:latin typeface="Arial" panose="020B0604020202020204" pitchFamily="34" charset="0"/>
              </a:rPr>
              <a:t>realizó</a:t>
            </a:r>
            <a:r>
              <a:rPr lang="hr-HR" altLang="en-US" dirty="0" smtClean="0">
                <a:latin typeface="Arial" panose="020B0604020202020204" pitchFamily="34" charset="0"/>
              </a:rPr>
              <a:t> tu </a:t>
            </a:r>
            <a:r>
              <a:rPr lang="es-NI" altLang="en-US" smtClean="0">
                <a:latin typeface="Arial" panose="020B0604020202020204" pitchFamily="34" charset="0"/>
              </a:rPr>
              <a:t>investigación</a:t>
            </a:r>
            <a:r>
              <a:rPr lang="es-NI" altLang="en-US" smtClean="0">
                <a:latin typeface="Arial" panose="020B0604020202020204" pitchFamily="34" charset="0"/>
              </a:rPr>
              <a:t>.</a:t>
            </a:r>
            <a:endParaRPr lang="en-US" altLang="en-US" dirty="0">
              <a:latin typeface="Arial" panose="020B0604020202020204" pitchFamily="34" charset="0"/>
            </a:endParaRPr>
          </a:p>
          <a:p>
            <a:pPr>
              <a:lnSpc>
                <a:spcPct val="90000"/>
              </a:lnSpc>
              <a:spcBef>
                <a:spcPct val="0"/>
              </a:spcBef>
              <a:spcAft>
                <a:spcPts val="1223"/>
              </a:spcAft>
            </a:pPr>
            <a:endParaRPr lang="en-US" altLang="en-US" b="1" dirty="0">
              <a:latin typeface="Arial" panose="020B0604020202020204" pitchFamily="34" charset="0"/>
            </a:endParaRPr>
          </a:p>
          <a:p>
            <a:pPr>
              <a:lnSpc>
                <a:spcPct val="90000"/>
              </a:lnSpc>
              <a:spcBef>
                <a:spcPct val="0"/>
              </a:spcBef>
              <a:spcAft>
                <a:spcPts val="1223"/>
              </a:spcAft>
            </a:pPr>
            <a:r>
              <a:rPr lang="es-NI" altLang="en-US" b="1" smtClean="0">
                <a:latin typeface="Arial" panose="020B0604020202020204" pitchFamily="34" charset="0"/>
              </a:rPr>
              <a:t>Plantea </a:t>
            </a:r>
            <a:r>
              <a:rPr lang="es-NI" altLang="en-US" b="1" smtClean="0">
                <a:latin typeface="Arial" panose="020B0604020202020204" pitchFamily="34" charset="0"/>
              </a:rPr>
              <a:t>un desafío: </a:t>
            </a:r>
            <a:r>
              <a:rPr lang="es-NI" altLang="en-US" b="0" smtClean="0">
                <a:latin typeface="Arial" panose="020B0604020202020204" pitchFamily="34" charset="0"/>
              </a:rPr>
              <a:t>Puedes </a:t>
            </a:r>
            <a:r>
              <a:rPr lang="es-NI" altLang="en-US" b="0" smtClean="0">
                <a:latin typeface="Arial" panose="020B0604020202020204" pitchFamily="34" charset="0"/>
              </a:rPr>
              <a:t>desafiar a la audiencia para que tome una posición sobre la salud de la mujer -</a:t>
            </a:r>
            <a:r>
              <a:rPr lang="es-NI" altLang="en-US" b="0" baseline="0" smtClean="0">
                <a:latin typeface="Arial" panose="020B0604020202020204" pitchFamily="34" charset="0"/>
              </a:rPr>
              <a:t> </a:t>
            </a:r>
            <a:r>
              <a:rPr lang="es-NI" altLang="en-US" b="0" smtClean="0">
                <a:latin typeface="Arial" panose="020B0604020202020204" pitchFamily="34" charset="0"/>
              </a:rPr>
              <a:t>suponiendo, por supuesto, </a:t>
            </a:r>
            <a:r>
              <a:rPr lang="es-NI" altLang="en-US" b="0" smtClean="0">
                <a:latin typeface="Arial" panose="020B0604020202020204" pitchFamily="34" charset="0"/>
              </a:rPr>
              <a:t>que</a:t>
            </a:r>
            <a:r>
              <a:rPr lang="hr-HR" altLang="en-US" b="0" dirty="0" smtClean="0">
                <a:latin typeface="Arial" panose="020B0604020202020204" pitchFamily="34" charset="0"/>
              </a:rPr>
              <a:t> tu </a:t>
            </a:r>
            <a:r>
              <a:rPr lang="es-NI" altLang="en-US" b="0" smtClean="0">
                <a:latin typeface="Arial" panose="020B0604020202020204" pitchFamily="34" charset="0"/>
              </a:rPr>
              <a:t>presentación </a:t>
            </a:r>
            <a:r>
              <a:rPr lang="es-NI" altLang="en-US" b="0" smtClean="0">
                <a:latin typeface="Arial" panose="020B0604020202020204" pitchFamily="34" charset="0"/>
              </a:rPr>
              <a:t>cubra por qué debería importarles, y </a:t>
            </a:r>
            <a:r>
              <a:rPr lang="es-NI" altLang="en-US" b="0" smtClean="0">
                <a:latin typeface="Arial" panose="020B0604020202020204" pitchFamily="34" charset="0"/>
              </a:rPr>
              <a:t>tu les des </a:t>
            </a:r>
            <a:r>
              <a:rPr lang="es-NI" altLang="en-US" b="0" smtClean="0">
                <a:latin typeface="Arial" panose="020B0604020202020204" pitchFamily="34" charset="0"/>
              </a:rPr>
              <a:t>consejos sobre cómo hacerlo.</a:t>
            </a:r>
            <a:endParaRPr lang="en-US" altLang="en-US" b="0" dirty="0">
              <a:latin typeface="Arial" panose="020B0604020202020204" pitchFamily="34" charset="0"/>
            </a:endParaRPr>
          </a:p>
          <a:p>
            <a:pPr>
              <a:lnSpc>
                <a:spcPct val="90000"/>
              </a:lnSpc>
              <a:spcBef>
                <a:spcPct val="0"/>
              </a:spcBef>
              <a:spcAft>
                <a:spcPts val="1223"/>
              </a:spcAft>
            </a:pPr>
            <a:endParaRPr lang="en-US" altLang="en-US" b="1" dirty="0">
              <a:latin typeface="Arial" panose="020B0604020202020204" pitchFamily="34" charset="0"/>
            </a:endParaRPr>
          </a:p>
          <a:p>
            <a:pPr>
              <a:lnSpc>
                <a:spcPct val="90000"/>
              </a:lnSpc>
              <a:spcBef>
                <a:spcPct val="0"/>
              </a:spcBef>
              <a:spcAft>
                <a:spcPts val="1223"/>
              </a:spcAft>
            </a:pPr>
            <a:r>
              <a:rPr lang="es-NI" altLang="en-US" b="1" smtClean="0">
                <a:latin typeface="Arial" panose="020B0604020202020204" pitchFamily="34" charset="0"/>
              </a:rPr>
              <a:t>Utiliza </a:t>
            </a:r>
            <a:r>
              <a:rPr lang="es-NI" altLang="en-US" b="1" smtClean="0">
                <a:latin typeface="Arial" panose="020B0604020202020204" pitchFamily="34" charset="0"/>
              </a:rPr>
              <a:t>una cita: </a:t>
            </a:r>
            <a:r>
              <a:rPr lang="es-NI" altLang="en-US" b="0" smtClean="0">
                <a:latin typeface="Arial" panose="020B0604020202020204" pitchFamily="34" charset="0"/>
              </a:rPr>
              <a:t>Por ejemplo, </a:t>
            </a:r>
            <a:r>
              <a:rPr lang="es-NI" altLang="en-US" b="0" smtClean="0">
                <a:latin typeface="Arial" panose="020B0604020202020204" pitchFamily="34" charset="0"/>
              </a:rPr>
              <a:t>si</a:t>
            </a:r>
            <a:r>
              <a:rPr lang="hr-HR" altLang="en-US" b="0" dirty="0" smtClean="0">
                <a:latin typeface="Arial" panose="020B0604020202020204" pitchFamily="34" charset="0"/>
              </a:rPr>
              <a:t> tu </a:t>
            </a:r>
            <a:r>
              <a:rPr lang="es-NI" altLang="en-US" b="0" smtClean="0">
                <a:latin typeface="Arial" panose="020B0604020202020204" pitchFamily="34" charset="0"/>
              </a:rPr>
              <a:t>presentación </a:t>
            </a:r>
            <a:r>
              <a:rPr lang="es-NI" altLang="en-US" b="0" smtClean="0">
                <a:latin typeface="Arial" panose="020B0604020202020204" pitchFamily="34" charset="0"/>
              </a:rPr>
              <a:t>es sobre equidad en salud, </a:t>
            </a:r>
            <a:r>
              <a:rPr lang="es-NI" altLang="en-US" b="0" smtClean="0">
                <a:latin typeface="Arial" panose="020B0604020202020204" pitchFamily="34" charset="0"/>
              </a:rPr>
              <a:t>puedes </a:t>
            </a:r>
            <a:r>
              <a:rPr lang="es-NI" altLang="en-US" b="0" smtClean="0">
                <a:latin typeface="Arial" panose="020B0604020202020204" pitchFamily="34" charset="0"/>
              </a:rPr>
              <a:t>abrir con "Lo que afecte a uno directamente, afecta a todos indirectamente. Nunca podré ser lo que debería ser hasta que seas lo que deberías ser ". -Martin Luther King Jr. Por supuesto, la cita debe relacionarse con el tema.</a:t>
            </a:r>
            <a:endParaRPr lang="en-US" altLang="en-US" b="0" dirty="0">
              <a:latin typeface="Arial" panose="020B0604020202020204" pitchFamily="34" charset="0"/>
            </a:endParaRPr>
          </a:p>
          <a:p>
            <a:pPr>
              <a:lnSpc>
                <a:spcPct val="90000"/>
              </a:lnSpc>
              <a:spcBef>
                <a:spcPct val="0"/>
              </a:spcBef>
              <a:spcAft>
                <a:spcPts val="1223"/>
              </a:spcAft>
            </a:pPr>
            <a:endParaRPr lang="en-US" altLang="en-US" b="1" dirty="0">
              <a:latin typeface="Arial" panose="020B0604020202020204" pitchFamily="34" charset="0"/>
            </a:endParaRPr>
          </a:p>
          <a:p>
            <a:pPr>
              <a:lnSpc>
                <a:spcPct val="90000"/>
              </a:lnSpc>
              <a:spcBef>
                <a:spcPct val="0"/>
              </a:spcBef>
              <a:spcAft>
                <a:spcPts val="1223"/>
              </a:spcAft>
            </a:pPr>
            <a:r>
              <a:rPr lang="es-NI" altLang="en-US" b="1" smtClean="0">
                <a:latin typeface="Arial" panose="020B0604020202020204" pitchFamily="34" charset="0"/>
              </a:rPr>
              <a:t>Datos:</a:t>
            </a:r>
            <a:r>
              <a:rPr lang="es-NI" altLang="en-US" smtClean="0">
                <a:latin typeface="Arial" panose="020B0604020202020204" pitchFamily="34" charset="0"/>
              </a:rPr>
              <a:t> En los Estados Unidos, los bebés nacidos de madres afroamericanas tienen 2 veces más probabilidad de morir que bebés nacidos de madres europeas estadounidenses.</a:t>
            </a:r>
            <a:endParaRPr lang="en-US" altLang="en-US" dirty="0">
              <a:latin typeface="Arial" panose="020B0604020202020204" pitchFamily="34" charset="0"/>
            </a:endParaRPr>
          </a:p>
          <a:p>
            <a:pPr>
              <a:lnSpc>
                <a:spcPct val="90000"/>
              </a:lnSpc>
              <a:spcBef>
                <a:spcPct val="0"/>
              </a:spcBef>
              <a:spcAft>
                <a:spcPts val="1223"/>
              </a:spcAft>
            </a:pPr>
            <a:endParaRPr lang="en-US" altLang="en-US" b="1" dirty="0">
              <a:latin typeface="Arial" panose="020B0604020202020204" pitchFamily="34" charset="0"/>
            </a:endParaRPr>
          </a:p>
          <a:p>
            <a:pPr>
              <a:lnSpc>
                <a:spcPct val="90000"/>
              </a:lnSpc>
              <a:spcBef>
                <a:spcPct val="0"/>
              </a:spcBef>
              <a:spcAft>
                <a:spcPts val="1223"/>
              </a:spcAft>
            </a:pPr>
            <a:r>
              <a:rPr lang="es-NI" altLang="en-US" b="1" smtClean="0">
                <a:latin typeface="Arial" panose="020B0604020202020204" pitchFamily="34" charset="0"/>
              </a:rPr>
              <a:t>Has una </a:t>
            </a:r>
            <a:r>
              <a:rPr lang="es-NI" altLang="en-US" b="1" smtClean="0">
                <a:latin typeface="Arial" panose="020B0604020202020204" pitchFamily="34" charset="0"/>
              </a:rPr>
              <a:t>pregunta: </a:t>
            </a:r>
            <a:r>
              <a:rPr lang="es-NI" altLang="en-US" b="0" smtClean="0">
                <a:latin typeface="Arial" panose="020B0604020202020204" pitchFamily="34" charset="0"/>
              </a:rPr>
              <a:t>U</a:t>
            </a:r>
            <a:r>
              <a:rPr lang="es-NI" altLang="en-US" smtClean="0">
                <a:latin typeface="Arial" panose="020B0604020202020204" pitchFamily="34" charset="0"/>
              </a:rPr>
              <a:t>tilizando algunos de los datos que </a:t>
            </a:r>
            <a:r>
              <a:rPr lang="es-NI" altLang="en-US" smtClean="0">
                <a:latin typeface="Arial" panose="020B0604020202020204" pitchFamily="34" charset="0"/>
              </a:rPr>
              <a:t>compartirás en</a:t>
            </a:r>
            <a:r>
              <a:rPr lang="hr-HR" altLang="en-US" dirty="0" smtClean="0">
                <a:latin typeface="Arial" panose="020B0604020202020204" pitchFamily="34" charset="0"/>
              </a:rPr>
              <a:t> tu </a:t>
            </a:r>
            <a:r>
              <a:rPr lang="es-NI" altLang="en-US" smtClean="0">
                <a:latin typeface="Arial" panose="020B0604020202020204" pitchFamily="34" charset="0"/>
              </a:rPr>
              <a:t>presentación</a:t>
            </a:r>
            <a:r>
              <a:rPr lang="es-NI" altLang="en-US" smtClean="0">
                <a:latin typeface="Arial" panose="020B0604020202020204" pitchFamily="34" charset="0"/>
              </a:rPr>
              <a:t>, </a:t>
            </a:r>
            <a:r>
              <a:rPr lang="es-NI" altLang="en-US" smtClean="0">
                <a:latin typeface="Arial" panose="020B0604020202020204" pitchFamily="34" charset="0"/>
              </a:rPr>
              <a:t>puedes </a:t>
            </a:r>
            <a:r>
              <a:rPr lang="es-NI" altLang="en-US" smtClean="0">
                <a:latin typeface="Arial" panose="020B0604020202020204" pitchFamily="34" charset="0"/>
              </a:rPr>
              <a:t>hacer una pregunta a la audiencia para ver cuánto saben. Si la audiencia no conoce la respuesta, esto podría ayudar a establecer desde el principio que hay algo que aprender durante la presentación; una pregunta también podría hacer que </a:t>
            </a:r>
            <a:r>
              <a:rPr lang="es-NI" altLang="en-US" smtClean="0">
                <a:latin typeface="Arial" panose="020B0604020202020204" pitchFamily="34" charset="0"/>
              </a:rPr>
              <a:t>consideren</a:t>
            </a:r>
            <a:r>
              <a:rPr lang="hr-HR" altLang="en-US" dirty="0" smtClean="0">
                <a:latin typeface="Arial" panose="020B0604020202020204" pitchFamily="34" charset="0"/>
              </a:rPr>
              <a:t> tu </a:t>
            </a:r>
            <a:r>
              <a:rPr lang="es-NI" altLang="en-US" smtClean="0">
                <a:latin typeface="Arial" panose="020B0604020202020204" pitchFamily="34" charset="0"/>
              </a:rPr>
              <a:t>relación </a:t>
            </a:r>
            <a:r>
              <a:rPr lang="es-NI" altLang="en-US" smtClean="0">
                <a:latin typeface="Arial" panose="020B0604020202020204" pitchFamily="34" charset="0"/>
              </a:rPr>
              <a:t>personal con el tema.</a:t>
            </a:r>
            <a:endParaRPr lang="en-US" altLang="en-US" dirty="0">
              <a:latin typeface="Arial" panose="020B0604020202020204" pitchFamily="34" charset="0"/>
            </a:endParaRPr>
          </a:p>
          <a:p>
            <a:pPr>
              <a:lnSpc>
                <a:spcPct val="90000"/>
              </a:lnSpc>
              <a:spcBef>
                <a:spcPct val="0"/>
              </a:spcBef>
              <a:spcAft>
                <a:spcPts val="1223"/>
              </a:spcAft>
            </a:pPr>
            <a:endParaRPr lang="en-US" altLang="en-US" b="1" dirty="0">
              <a:latin typeface="Arial" panose="020B0604020202020204" pitchFamily="34" charset="0"/>
            </a:endParaRPr>
          </a:p>
          <a:p>
            <a:pPr>
              <a:lnSpc>
                <a:spcPct val="90000"/>
              </a:lnSpc>
              <a:spcBef>
                <a:spcPct val="0"/>
              </a:spcBef>
              <a:spcAft>
                <a:spcPts val="1223"/>
              </a:spcAft>
            </a:pPr>
            <a:r>
              <a:rPr lang="es-NI" altLang="en-US" smtClean="0">
                <a:latin typeface="Arial" panose="020B0604020202020204" pitchFamily="34" charset="0"/>
              </a:rPr>
              <a:t>Con todas estas aperturas, la audiencia espera que los mires a los ojos. Si miras hacia abajo al podio, lees tus notas para contar una broma o plantear un desafío, no tendrá el mismo impacto. Memoriza tu apertura. Después de que hayas captado la atención del público, puedes comenzar a mirar hacia arriba y hacia abajo mientras te refieres a tus notas.</a:t>
            </a:r>
            <a:endParaRPr lang="en-US" altLang="en-US" dirty="0">
              <a:latin typeface="Arial" panose="020B0604020202020204" pitchFamily="34" charset="0"/>
            </a:endParaRPr>
          </a:p>
        </p:txBody>
      </p:sp>
    </p:spTree>
    <p:extLst>
      <p:ext uri="{BB962C8B-B14F-4D97-AF65-F5344CB8AC3E}">
        <p14:creationId xmlns:p14="http://schemas.microsoft.com/office/powerpoint/2010/main" val="201545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spcAft>
                <a:spcPts val="1200"/>
              </a:spcAft>
            </a:pPr>
            <a:r>
              <a:rPr lang="es-NI" altLang="en-US" smtClean="0">
                <a:latin typeface="Arial" panose="020B0604020202020204" pitchFamily="34" charset="0"/>
              </a:rPr>
              <a:t>Mientras avances y selecciones el contenido de tu presentación, debes saber cuánto tiempo tendrás. El tiempo es increíblemente importante en cualquier presentación, pero especialmente en una presentación política.</a:t>
            </a:r>
          </a:p>
          <a:p>
            <a:pPr>
              <a:spcBef>
                <a:spcPct val="0"/>
              </a:spcBef>
              <a:spcAft>
                <a:spcPts val="1200"/>
              </a:spcAft>
            </a:pPr>
            <a:endParaRPr lang="es-NI" altLang="en-US" smtClean="0">
              <a:latin typeface="Arial" panose="020B0604020202020204" pitchFamily="34" charset="0"/>
            </a:endParaRPr>
          </a:p>
          <a:p>
            <a:pPr>
              <a:spcBef>
                <a:spcPct val="0"/>
              </a:spcBef>
              <a:spcAft>
                <a:spcPts val="1200"/>
              </a:spcAft>
            </a:pPr>
            <a:r>
              <a:rPr lang="es-NI" altLang="en-US" smtClean="0">
                <a:latin typeface="Arial" panose="020B0604020202020204" pitchFamily="34" charset="0"/>
              </a:rPr>
              <a:t>Aquí tenemos el esquema</a:t>
            </a:r>
            <a:r>
              <a:rPr lang="es-NI" altLang="en-US" baseline="0" smtClean="0">
                <a:latin typeface="Arial" panose="020B0604020202020204" pitchFamily="34" charset="0"/>
              </a:rPr>
              <a:t> </a:t>
            </a:r>
            <a:r>
              <a:rPr lang="es-NI" altLang="en-US" smtClean="0">
                <a:latin typeface="Arial" panose="020B0604020202020204" pitchFamily="34" charset="0"/>
              </a:rPr>
              <a:t>genérico de la presentación que todos ustedes han recibido.</a:t>
            </a:r>
            <a:endParaRPr lang="en-US" altLang="en-US" dirty="0">
              <a:latin typeface="Arial" panose="020B0604020202020204" pitchFamily="34" charset="0"/>
            </a:endParaRPr>
          </a:p>
          <a:p>
            <a:pPr>
              <a:spcBef>
                <a:spcPct val="0"/>
              </a:spcBef>
              <a:spcAft>
                <a:spcPts val="1200"/>
              </a:spcAft>
            </a:pPr>
            <a:endParaRPr lang="en-US" altLang="en-US" dirty="0">
              <a:latin typeface="Arial" panose="020B0604020202020204" pitchFamily="34" charset="0"/>
            </a:endParaRPr>
          </a:p>
          <a:p>
            <a:pPr>
              <a:spcBef>
                <a:spcPct val="0"/>
              </a:spcBef>
              <a:spcAft>
                <a:spcPts val="1200"/>
              </a:spcAft>
            </a:pPr>
            <a:r>
              <a:rPr lang="es-NI" altLang="en-US" smtClean="0">
                <a:latin typeface="Arial" panose="020B0604020202020204" pitchFamily="34" charset="0"/>
              </a:rPr>
              <a:t>[</a:t>
            </a:r>
            <a:r>
              <a:rPr lang="es-NI" altLang="en-US" smtClean="0">
                <a:latin typeface="Arial" panose="020B0604020202020204" pitchFamily="34" charset="0"/>
              </a:rPr>
              <a:t>HACER CLICK] </a:t>
            </a:r>
            <a:r>
              <a:rPr lang="es-NI" altLang="en-US" smtClean="0">
                <a:latin typeface="Arial" panose="020B0604020202020204" pitchFamily="34" charset="0"/>
              </a:rPr>
              <a:t>En la primera mitad de la presentación, la página de título (que </a:t>
            </a:r>
            <a:r>
              <a:rPr lang="es-NI" altLang="en-US" smtClean="0">
                <a:latin typeface="Arial" panose="020B0604020202020204" pitchFamily="34" charset="0"/>
              </a:rPr>
              <a:t>incluye</a:t>
            </a:r>
            <a:r>
              <a:rPr lang="hr-HR" altLang="en-US" dirty="0" smtClean="0">
                <a:latin typeface="Arial" panose="020B0604020202020204" pitchFamily="34" charset="0"/>
              </a:rPr>
              <a:t> tu </a:t>
            </a:r>
            <a:r>
              <a:rPr lang="es-NI" altLang="en-US" smtClean="0">
                <a:latin typeface="Arial" panose="020B0604020202020204" pitchFamily="34" charset="0"/>
              </a:rPr>
              <a:t>introducción </a:t>
            </a:r>
            <a:r>
              <a:rPr lang="es-NI" altLang="en-US" smtClean="0">
                <a:latin typeface="Arial" panose="020B0604020202020204" pitchFamily="34" charset="0"/>
              </a:rPr>
              <a:t>y credenciales como investigador o experto) y la metodología utilizada para conseguir la evidencia, ayudan a </a:t>
            </a:r>
            <a:r>
              <a:rPr lang="es-NI" altLang="en-US" smtClean="0">
                <a:latin typeface="Arial" panose="020B0604020202020204" pitchFamily="34" charset="0"/>
              </a:rPr>
              <a:t>establecer</a:t>
            </a:r>
            <a:r>
              <a:rPr lang="hr-HR" altLang="en-US" dirty="0" smtClean="0">
                <a:latin typeface="Arial" panose="020B0604020202020204" pitchFamily="34" charset="0"/>
              </a:rPr>
              <a:t> tu </a:t>
            </a:r>
            <a:r>
              <a:rPr lang="es-NI" altLang="en-US" smtClean="0">
                <a:latin typeface="Arial" panose="020B0604020202020204" pitchFamily="34" charset="0"/>
              </a:rPr>
              <a:t>credibilidad</a:t>
            </a:r>
            <a:r>
              <a:rPr lang="es-NI" altLang="en-US" smtClean="0">
                <a:latin typeface="Arial" panose="020B0604020202020204" pitchFamily="34" charset="0"/>
              </a:rPr>
              <a:t>. Son importantes, y los investigadores entre ustedes pueden estar acostumbrados a prestar MUCHA atención a los objetivos y métodos durante sus presentaciones académicas.</a:t>
            </a:r>
          </a:p>
          <a:p>
            <a:pPr>
              <a:spcBef>
                <a:spcPct val="0"/>
              </a:spcBef>
              <a:spcAft>
                <a:spcPts val="1200"/>
              </a:spcAft>
            </a:pPr>
            <a:endParaRPr lang="es-NI" altLang="en-US" smtClean="0">
              <a:latin typeface="Arial" panose="020B0604020202020204" pitchFamily="34" charset="0"/>
            </a:endParaRPr>
          </a:p>
          <a:p>
            <a:pPr>
              <a:spcBef>
                <a:spcPct val="0"/>
              </a:spcBef>
              <a:spcAft>
                <a:spcPts val="1200"/>
              </a:spcAft>
            </a:pPr>
            <a:r>
              <a:rPr lang="es-NI" altLang="en-US" smtClean="0">
                <a:latin typeface="Arial" panose="020B0604020202020204" pitchFamily="34" charset="0"/>
              </a:rPr>
              <a:t>[HACER</a:t>
            </a:r>
            <a:r>
              <a:rPr lang="es-NI" altLang="en-US" baseline="0" smtClean="0">
                <a:latin typeface="Arial" panose="020B0604020202020204" pitchFamily="34" charset="0"/>
              </a:rPr>
              <a:t> </a:t>
            </a:r>
            <a:r>
              <a:rPr lang="es-NI" altLang="en-US" smtClean="0">
                <a:latin typeface="Arial" panose="020B0604020202020204" pitchFamily="34" charset="0"/>
              </a:rPr>
              <a:t>CLICK] </a:t>
            </a:r>
            <a:r>
              <a:rPr lang="es-NI" altLang="en-US" smtClean="0">
                <a:latin typeface="Arial" panose="020B0604020202020204" pitchFamily="34" charset="0"/>
              </a:rPr>
              <a:t>Pero la segunda mitad de la presentación trata del impacto: cuando </a:t>
            </a:r>
            <a:r>
              <a:rPr lang="es-NI" altLang="en-US" smtClean="0">
                <a:latin typeface="Arial" panose="020B0604020202020204" pitchFamily="34" charset="0"/>
              </a:rPr>
              <a:t>compartes </a:t>
            </a:r>
            <a:r>
              <a:rPr lang="es-NI" altLang="en-US" smtClean="0">
                <a:latin typeface="Arial" panose="020B0604020202020204" pitchFamily="34" charset="0"/>
              </a:rPr>
              <a:t>los resultados claves y las recomendaciones. Las recomendaciones son la parte más importante - </a:t>
            </a:r>
            <a:r>
              <a:rPr lang="es-NI" altLang="en-US" smtClean="0">
                <a:latin typeface="Arial" panose="020B0604020202020204" pitchFamily="34" charset="0"/>
              </a:rPr>
              <a:t>estás </a:t>
            </a:r>
            <a:r>
              <a:rPr lang="es-NI" altLang="en-US" smtClean="0">
                <a:latin typeface="Arial" panose="020B0604020202020204" pitchFamily="34" charset="0"/>
              </a:rPr>
              <a:t>presentando a una</a:t>
            </a:r>
            <a:r>
              <a:rPr lang="es-NI" altLang="en-US" baseline="0" smtClean="0">
                <a:latin typeface="Arial" panose="020B0604020202020204" pitchFamily="34" charset="0"/>
              </a:rPr>
              <a:t> audiencia </a:t>
            </a:r>
            <a:r>
              <a:rPr lang="es-NI" altLang="en-US" smtClean="0">
                <a:latin typeface="Arial" panose="020B0604020202020204" pitchFamily="34" charset="0"/>
              </a:rPr>
              <a:t>de políticas con el fin de motivarlas a HACER algo acerca </a:t>
            </a:r>
            <a:r>
              <a:rPr lang="es-NI" altLang="en-US" smtClean="0">
                <a:latin typeface="Arial" panose="020B0604020202020204" pitchFamily="34" charset="0"/>
              </a:rPr>
              <a:t>de</a:t>
            </a:r>
            <a:r>
              <a:rPr lang="hr-HR" altLang="en-US" dirty="0" smtClean="0">
                <a:latin typeface="Arial" panose="020B0604020202020204" pitchFamily="34" charset="0"/>
              </a:rPr>
              <a:t> tu </a:t>
            </a:r>
            <a:r>
              <a:rPr lang="es-NI" altLang="en-US" smtClean="0">
                <a:latin typeface="Arial" panose="020B0604020202020204" pitchFamily="34" charset="0"/>
              </a:rPr>
              <a:t>problema</a:t>
            </a:r>
            <a:r>
              <a:rPr lang="es-NI" altLang="en-US" smtClean="0">
                <a:latin typeface="Arial" panose="020B0604020202020204" pitchFamily="34" charset="0"/>
              </a:rPr>
              <a:t>.</a:t>
            </a:r>
            <a:endParaRPr lang="en-US" altLang="en-US" dirty="0">
              <a:latin typeface="Arial" panose="020B0604020202020204" pitchFamily="34" charset="0"/>
            </a:endParaRPr>
          </a:p>
          <a:p>
            <a:pPr>
              <a:spcBef>
                <a:spcPct val="0"/>
              </a:spcBef>
              <a:spcAft>
                <a:spcPts val="1200"/>
              </a:spcAft>
            </a:pPr>
            <a:endParaRPr lang="en-US" altLang="en-US" dirty="0">
              <a:latin typeface="Arial" panose="020B0604020202020204" pitchFamily="34" charset="0"/>
            </a:endParaRPr>
          </a:p>
          <a:p>
            <a:pPr>
              <a:spcBef>
                <a:spcPct val="0"/>
              </a:spcBef>
              <a:spcAft>
                <a:spcPts val="1200"/>
              </a:spcAft>
            </a:pPr>
            <a:r>
              <a:rPr lang="es-NI" altLang="en-US" smtClean="0">
                <a:latin typeface="Arial" panose="020B0604020202020204" pitchFamily="34" charset="0"/>
              </a:rPr>
              <a:t>Pero si se queda sin tiempo, es posible que se vea obligado a omitir esas recomendaciones. Puede ser </a:t>
            </a:r>
            <a:r>
              <a:rPr lang="es-NI" altLang="en-US" smtClean="0">
                <a:latin typeface="Arial" panose="020B0604020202020204" pitchFamily="34" charset="0"/>
              </a:rPr>
              <a:t>que</a:t>
            </a:r>
            <a:r>
              <a:rPr lang="hr-HR" altLang="en-US" dirty="0" smtClean="0">
                <a:latin typeface="Arial" panose="020B0604020202020204" pitchFamily="34" charset="0"/>
              </a:rPr>
              <a:t> tu </a:t>
            </a:r>
            <a:r>
              <a:rPr lang="es-NI" altLang="en-US" smtClean="0">
                <a:latin typeface="Arial" panose="020B0604020202020204" pitchFamily="34" charset="0"/>
              </a:rPr>
              <a:t>audiencia </a:t>
            </a:r>
            <a:r>
              <a:rPr lang="es-NI" altLang="en-US" smtClean="0">
                <a:latin typeface="Arial" panose="020B0604020202020204" pitchFamily="34" charset="0"/>
              </a:rPr>
              <a:t>piense </a:t>
            </a:r>
            <a:r>
              <a:rPr lang="es-NI" altLang="en-US" smtClean="0">
                <a:latin typeface="Arial" panose="020B0604020202020204" pitchFamily="34" charset="0"/>
              </a:rPr>
              <a:t>que</a:t>
            </a:r>
            <a:r>
              <a:rPr lang="hr-HR" altLang="en-US" dirty="0" smtClean="0">
                <a:latin typeface="Arial" panose="020B0604020202020204" pitchFamily="34" charset="0"/>
              </a:rPr>
              <a:t> tu </a:t>
            </a:r>
            <a:r>
              <a:rPr lang="es-NI" altLang="en-US" smtClean="0">
                <a:latin typeface="Arial" panose="020B0604020202020204" pitchFamily="34" charset="0"/>
              </a:rPr>
              <a:t>problema </a:t>
            </a:r>
            <a:r>
              <a:rPr lang="es-NI" altLang="en-US" smtClean="0">
                <a:latin typeface="Arial" panose="020B0604020202020204" pitchFamily="34" charset="0"/>
              </a:rPr>
              <a:t>es importante y digno de acción, pero no sabrán qué hacer. Y vemos que esto sucede todo el tiempo: el presentador se queda sin tiempo y pasa por alto las últimas y más importantes diapositivas.</a:t>
            </a:r>
          </a:p>
          <a:p>
            <a:pPr>
              <a:spcBef>
                <a:spcPct val="0"/>
              </a:spcBef>
              <a:spcAft>
                <a:spcPts val="1200"/>
              </a:spcAft>
            </a:pPr>
            <a:endParaRPr lang="es-NI" altLang="en-US" smtClean="0">
              <a:latin typeface="Arial" panose="020B0604020202020204" pitchFamily="34" charset="0"/>
            </a:endParaRPr>
          </a:p>
          <a:p>
            <a:pPr>
              <a:spcBef>
                <a:spcPct val="0"/>
              </a:spcBef>
              <a:spcAft>
                <a:spcPts val="1200"/>
              </a:spcAft>
            </a:pPr>
            <a:r>
              <a:rPr lang="es-NI" altLang="en-US" smtClean="0">
                <a:latin typeface="Arial" panose="020B0604020202020204" pitchFamily="34" charset="0"/>
              </a:rPr>
              <a:t>Practica tu presentación y concédete tiempo para un impacto máximo.</a:t>
            </a:r>
          </a:p>
          <a:p>
            <a:pPr>
              <a:spcBef>
                <a:spcPct val="0"/>
              </a:spcBef>
              <a:spcAft>
                <a:spcPts val="1200"/>
              </a:spcAft>
            </a:pPr>
            <a:endParaRPr lang="es-NI" altLang="en-US" smtClean="0">
              <a:latin typeface="Arial" panose="020B0604020202020204" pitchFamily="34" charset="0"/>
            </a:endParaRPr>
          </a:p>
          <a:p>
            <a:pPr>
              <a:spcBef>
                <a:spcPct val="0"/>
              </a:spcBef>
              <a:spcAft>
                <a:spcPts val="1200"/>
              </a:spcAft>
            </a:pPr>
            <a:r>
              <a:rPr lang="es-NI" altLang="en-US" smtClean="0">
                <a:latin typeface="Arial" panose="020B0604020202020204" pitchFamily="34" charset="0"/>
              </a:rPr>
              <a:t>Para</a:t>
            </a:r>
            <a:r>
              <a:rPr lang="hr-HR" altLang="en-US" dirty="0" smtClean="0">
                <a:latin typeface="Arial" panose="020B0604020202020204" pitchFamily="34" charset="0"/>
              </a:rPr>
              <a:t> tu </a:t>
            </a:r>
            <a:r>
              <a:rPr lang="es-NI" altLang="en-US" smtClean="0">
                <a:latin typeface="Arial" panose="020B0604020202020204" pitchFamily="34" charset="0"/>
              </a:rPr>
              <a:t>presentación </a:t>
            </a:r>
            <a:r>
              <a:rPr lang="es-NI" altLang="en-US" smtClean="0">
                <a:latin typeface="Arial" panose="020B0604020202020204" pitchFamily="34" charset="0"/>
              </a:rPr>
              <a:t>de 10 a 12 minutos, le recomendamos no gastar más de 3 minutos para completar los métodos de investigación. Los últimos 7-9 minutos se dan a los resultados, implicaciones y recomendaciones.</a:t>
            </a:r>
            <a:endParaRPr lang="en-US" altLang="en-US" dirty="0">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E39F3125-622A-4D3B-A8FC-6788DCE26F47}" type="slidenum">
              <a:rPr kumimoji="0" lang="en-US" alt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23925" rtl="0" eaLnBrk="0" fontAlgn="base" latinLnBrk="0" hangingPunct="0">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9671001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82688" y="696913"/>
            <a:ext cx="4632325" cy="3473450"/>
          </a:xfrm>
          <a:ln/>
        </p:spPr>
      </p:sp>
      <p:sp>
        <p:nvSpPr>
          <p:cNvPr id="358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NI" altLang="en-US" smtClean="0">
                <a:latin typeface="Arial" panose="020B0604020202020204" pitchFamily="34" charset="0"/>
              </a:rPr>
              <a:t>En suma, estás al final de tu presentación. Has sobrevivido a todo esto. ¿Qué dices después? "Bueno, supongo que eso</a:t>
            </a:r>
            <a:r>
              <a:rPr lang="es-NI" altLang="en-US" baseline="0" smtClean="0">
                <a:latin typeface="Arial" panose="020B0604020202020204" pitchFamily="34" charset="0"/>
              </a:rPr>
              <a:t> es todo</a:t>
            </a:r>
            <a:r>
              <a:rPr lang="es-NI" altLang="en-US" smtClean="0">
                <a:latin typeface="Arial" panose="020B0604020202020204" pitchFamily="34" charset="0"/>
              </a:rPr>
              <a:t>" no es una de tus opciones.</a:t>
            </a:r>
          </a:p>
          <a:p>
            <a:endParaRPr lang="es-NI" altLang="en-US" smtClean="0">
              <a:latin typeface="Arial" panose="020B0604020202020204" pitchFamily="34" charset="0"/>
            </a:endParaRPr>
          </a:p>
          <a:p>
            <a:r>
              <a:rPr lang="es-NI" altLang="en-US" smtClean="0">
                <a:latin typeface="Arial" panose="020B0604020202020204" pitchFamily="34" charset="0"/>
              </a:rPr>
              <a:t>Regresa a tu propósito. ¿Cuál fue tu objetivo? Este es el momento de "decirles lo que les acabas de decir". Por lo tanto, en tus observaciones finales, </a:t>
            </a:r>
            <a:r>
              <a:rPr lang="es-NI" altLang="en-US" smtClean="0">
                <a:latin typeface="Arial" panose="020B0604020202020204" pitchFamily="34" charset="0"/>
              </a:rPr>
              <a:t>asegurate </a:t>
            </a:r>
            <a:r>
              <a:rPr lang="es-NI" altLang="en-US" smtClean="0">
                <a:latin typeface="Arial" panose="020B0604020202020204" pitchFamily="34" charset="0"/>
              </a:rPr>
              <a:t>de seguir estos pasos ...</a:t>
            </a:r>
          </a:p>
          <a:p>
            <a:r>
              <a:rPr lang="es-NI" altLang="en-US" smtClean="0">
                <a:latin typeface="Arial" panose="020B0604020202020204" pitchFamily="34" charset="0"/>
              </a:rPr>
              <a:t>Resume el mensaje</a:t>
            </a:r>
          </a:p>
          <a:p>
            <a:r>
              <a:rPr lang="es-NI" altLang="en-US" smtClean="0">
                <a:latin typeface="Arial" panose="020B0604020202020204" pitchFamily="34" charset="0"/>
              </a:rPr>
              <a:t>Repite los puntos claves</a:t>
            </a:r>
          </a:p>
          <a:p>
            <a:r>
              <a:rPr lang="es-NI" altLang="en-US" smtClean="0">
                <a:latin typeface="Arial" panose="020B0604020202020204" pitchFamily="34" charset="0"/>
              </a:rPr>
              <a:t>Pide acción</a:t>
            </a:r>
          </a:p>
          <a:p>
            <a:endParaRPr lang="es-NI" altLang="en-US" smtClean="0">
              <a:latin typeface="Arial" panose="020B0604020202020204" pitchFamily="34" charset="0"/>
            </a:endParaRPr>
          </a:p>
          <a:p>
            <a:r>
              <a:rPr lang="es-NI" altLang="en-US" smtClean="0">
                <a:latin typeface="Arial" panose="020B0604020202020204" pitchFamily="34" charset="0"/>
              </a:rPr>
              <a:t>Consulte</a:t>
            </a:r>
            <a:r>
              <a:rPr lang="hr-HR" altLang="en-US" dirty="0" smtClean="0">
                <a:latin typeface="Arial" panose="020B0604020202020204" pitchFamily="34" charset="0"/>
              </a:rPr>
              <a:t> tu </a:t>
            </a:r>
            <a:r>
              <a:rPr lang="es-NI" altLang="en-US" smtClean="0">
                <a:latin typeface="Arial" panose="020B0604020202020204" pitchFamily="34" charset="0"/>
              </a:rPr>
              <a:t>apertura</a:t>
            </a:r>
            <a:r>
              <a:rPr lang="es-NI" altLang="en-US" smtClean="0">
                <a:latin typeface="Arial" panose="020B0604020202020204" pitchFamily="34" charset="0"/>
              </a:rPr>
              <a:t>:</a:t>
            </a:r>
            <a:r>
              <a:rPr lang="es-NI" altLang="en-US" baseline="0" smtClean="0">
                <a:latin typeface="Arial" panose="020B0604020202020204" pitchFamily="34" charset="0"/>
              </a:rPr>
              <a:t> S</a:t>
            </a:r>
            <a:r>
              <a:rPr lang="es-NI" altLang="en-US" smtClean="0">
                <a:latin typeface="Arial" panose="020B0604020202020204" pitchFamily="34" charset="0"/>
              </a:rPr>
              <a:t>i </a:t>
            </a:r>
            <a:r>
              <a:rPr lang="es-NI" altLang="en-US" b="0" smtClean="0">
                <a:latin typeface="Arial" panose="020B0604020202020204" pitchFamily="34" charset="0"/>
              </a:rPr>
              <a:t>creaste</a:t>
            </a:r>
            <a:r>
              <a:rPr lang="es-NI" altLang="en-US" smtClean="0">
                <a:latin typeface="Arial" panose="020B0604020202020204" pitchFamily="34" charset="0"/>
              </a:rPr>
              <a:t> </a:t>
            </a:r>
            <a:r>
              <a:rPr lang="es-NI" altLang="en-US" smtClean="0">
                <a:latin typeface="Arial" panose="020B0604020202020204" pitchFamily="34" charset="0"/>
              </a:rPr>
              <a:t>una imagen o </a:t>
            </a:r>
            <a:r>
              <a:rPr lang="es-NI" altLang="en-US" smtClean="0">
                <a:latin typeface="Arial" panose="020B0604020202020204" pitchFamily="34" charset="0"/>
              </a:rPr>
              <a:t>usaste </a:t>
            </a:r>
            <a:r>
              <a:rPr lang="es-NI" altLang="en-US" smtClean="0">
                <a:latin typeface="Arial" panose="020B0604020202020204" pitchFamily="34" charset="0"/>
              </a:rPr>
              <a:t>una anécdota </a:t>
            </a:r>
            <a:r>
              <a:rPr lang="es-NI" altLang="en-US" smtClean="0">
                <a:latin typeface="Arial" panose="020B0604020202020204" pitchFamily="34" charset="0"/>
              </a:rPr>
              <a:t>en</a:t>
            </a:r>
            <a:r>
              <a:rPr lang="hr-HR" altLang="en-US" dirty="0" smtClean="0">
                <a:latin typeface="Arial" panose="020B0604020202020204" pitchFamily="34" charset="0"/>
              </a:rPr>
              <a:t> tu </a:t>
            </a:r>
            <a:r>
              <a:rPr lang="es-NI" altLang="en-US" smtClean="0">
                <a:latin typeface="Arial" panose="020B0604020202020204" pitchFamily="34" charset="0"/>
              </a:rPr>
              <a:t>apertura</a:t>
            </a:r>
            <a:r>
              <a:rPr lang="es-NI" altLang="en-US" smtClean="0">
                <a:latin typeface="Arial" panose="020B0604020202020204" pitchFamily="34" charset="0"/>
              </a:rPr>
              <a:t>, siempre es una buena idea volver a ella para proporcionar una sensación de finalización, para proporcionar una solución. O, por ejemplo, si </a:t>
            </a:r>
            <a:r>
              <a:rPr lang="es-NI" altLang="en-US" smtClean="0">
                <a:latin typeface="Arial" panose="020B0604020202020204" pitchFamily="34" charset="0"/>
              </a:rPr>
              <a:t>abriste con </a:t>
            </a:r>
            <a:r>
              <a:rPr lang="es-NI" altLang="en-US" smtClean="0">
                <a:latin typeface="Arial" panose="020B0604020202020204" pitchFamily="34" charset="0"/>
              </a:rPr>
              <a:t>datos sobre la mortalidad infantil, </a:t>
            </a:r>
            <a:r>
              <a:rPr lang="es-NI" altLang="en-US" smtClean="0">
                <a:latin typeface="Arial" panose="020B0604020202020204" pitchFamily="34" charset="0"/>
              </a:rPr>
              <a:t>podrías </a:t>
            </a:r>
            <a:r>
              <a:rPr lang="es-NI" altLang="en-US" smtClean="0">
                <a:latin typeface="Arial" panose="020B0604020202020204" pitchFamily="34" charset="0"/>
              </a:rPr>
              <a:t>concluir diciendo: "No podemos permitir que nuestros bebés en África mueran". Al continuar invirtiendo en programas de salud </a:t>
            </a:r>
            <a:r>
              <a:rPr lang="es-NI" altLang="en-US" err="1" smtClean="0">
                <a:latin typeface="Arial" panose="020B0604020202020204" pitchFamily="34" charset="0"/>
              </a:rPr>
              <a:t>maternoinfantil</a:t>
            </a:r>
            <a:r>
              <a:rPr lang="es-NI" altLang="en-US" smtClean="0">
                <a:latin typeface="Arial" panose="020B0604020202020204" pitchFamily="34" charset="0"/>
              </a:rPr>
              <a:t>, podemos trabajar juntos para salvar vidas infantiles ".</a:t>
            </a: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998742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b="1" dirty="0" smtClean="0">
                <a:latin typeface="Arial" panose="020B0604020202020204" pitchFamily="34" charset="0"/>
              </a:rPr>
              <a:t>Leer cita.</a:t>
            </a:r>
          </a:p>
          <a:p>
            <a:endParaRPr lang="es-ES_tradnl" altLang="en-US" dirty="0" smtClean="0">
              <a:latin typeface="Arial" panose="020B0604020202020204" pitchFamily="34" charset="0"/>
            </a:endParaRPr>
          </a:p>
          <a:p>
            <a:r>
              <a:rPr lang="es-ES_tradnl" altLang="en-US" dirty="0" smtClean="0">
                <a:latin typeface="Arial" panose="020B0604020202020204" pitchFamily="34" charset="0"/>
              </a:rPr>
              <a:t>¿Le suena familiar a alguien? Conoces tu material, puedes imaginarte articulándolo perfectamente, pero en el momento en que te pones de pie frente a una audiencia, sientes que tu cerebro deja de funcionar y apenas puedes terminar la presentación. Si no te ha sucedido, probablemente has visto que le pasa a otra persona.</a:t>
            </a:r>
          </a:p>
          <a:p>
            <a:endParaRPr lang="es-ES_tradnl" altLang="en-US" dirty="0" smtClean="0">
              <a:latin typeface="Arial" panose="020B0604020202020204" pitchFamily="34" charset="0"/>
            </a:endParaRPr>
          </a:p>
          <a:p>
            <a:r>
              <a:rPr lang="es-ES_tradnl" altLang="en-US" dirty="0" smtClean="0">
                <a:latin typeface="Arial" panose="020B0604020202020204" pitchFamily="34" charset="0"/>
              </a:rPr>
              <a:t>La mejor manera de sobreponerse al miedo a hablar en público es practicar y hablar en público. Durante esta presentación, nos enfocaremos en ofrecer presentaciones efectivas, que se desprenden del contenido, el diseño y la entrega.</a:t>
            </a:r>
            <a:endParaRPr lang="es-ES_tradnl" altLang="en-US" dirty="0" smtClean="0">
              <a:latin typeface="Arial" panose="020B0604020202020204" pitchFamily="34" charset="0"/>
            </a:endParaRPr>
          </a:p>
        </p:txBody>
      </p:sp>
    </p:spTree>
    <p:extLst>
      <p:ext uri="{BB962C8B-B14F-4D97-AF65-F5344CB8AC3E}">
        <p14:creationId xmlns:p14="http://schemas.microsoft.com/office/powerpoint/2010/main" val="15709515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xfrm>
            <a:off x="311575" y="4415790"/>
            <a:ext cx="6387253"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NI" altLang="en-US" smtClean="0">
                <a:latin typeface="Arial" panose="020B0604020202020204" pitchFamily="34" charset="0"/>
              </a:rPr>
              <a:t>Recuerda prepararte </a:t>
            </a:r>
            <a:r>
              <a:rPr lang="es-NI" altLang="en-US" smtClean="0">
                <a:latin typeface="Arial" panose="020B0604020202020204" pitchFamily="34" charset="0"/>
              </a:rPr>
              <a:t>para preguntas y respuestas</a:t>
            </a:r>
            <a:r>
              <a:rPr lang="es-NI" altLang="en-US" baseline="0" smtClean="0">
                <a:latin typeface="Arial" panose="020B0604020202020204" pitchFamily="34" charset="0"/>
              </a:rPr>
              <a:t> </a:t>
            </a:r>
            <a:r>
              <a:rPr lang="es-NI" altLang="en-US" baseline="0" smtClean="0">
                <a:latin typeface="Arial" panose="020B0604020202020204" pitchFamily="34" charset="0"/>
              </a:rPr>
              <a:t>– puedes usar las notas de tu </a:t>
            </a:r>
            <a:r>
              <a:rPr lang="es-ES" altLang="en-US" baseline="0" dirty="0" smtClean="0">
                <a:latin typeface="Arial" panose="020B0604020202020204" pitchFamily="34" charset="0"/>
              </a:rPr>
              <a:t>presentación para tener borradores de respuestas a preguntas que anticipes.</a:t>
            </a:r>
            <a:endParaRPr lang="es-NI" altLang="en-US" smtClean="0">
              <a:latin typeface="Arial" panose="020B0604020202020204" pitchFamily="34" charset="0"/>
            </a:endParaRPr>
          </a:p>
          <a:p>
            <a:endParaRPr lang="es-NI" altLang="en-US" smtClean="0">
              <a:latin typeface="Arial" panose="020B0604020202020204" pitchFamily="34" charset="0"/>
            </a:endParaRPr>
          </a:p>
          <a:p>
            <a:r>
              <a:rPr lang="es-NI" altLang="en-US" smtClean="0">
                <a:latin typeface="Arial" panose="020B0604020202020204" pitchFamily="34" charset="0"/>
              </a:rPr>
              <a:t>Si </a:t>
            </a:r>
            <a:r>
              <a:rPr lang="es-NI" altLang="en-US" smtClean="0">
                <a:latin typeface="Arial" panose="020B0604020202020204" pitchFamily="34" charset="0"/>
              </a:rPr>
              <a:t>recibes</a:t>
            </a:r>
            <a:r>
              <a:rPr lang="es-NI" altLang="en-US" baseline="0" smtClean="0">
                <a:latin typeface="Arial" panose="020B0604020202020204" pitchFamily="34" charset="0"/>
              </a:rPr>
              <a:t> </a:t>
            </a:r>
            <a:r>
              <a:rPr lang="es-NI" altLang="en-US" smtClean="0">
                <a:latin typeface="Arial" panose="020B0604020202020204" pitchFamily="34" charset="0"/>
              </a:rPr>
              <a:t>una </a:t>
            </a:r>
            <a:r>
              <a:rPr lang="es-NI" altLang="en-US" smtClean="0">
                <a:latin typeface="Arial" panose="020B0604020202020204" pitchFamily="34" charset="0"/>
              </a:rPr>
              <a:t>pregunta difícil u hostil, </a:t>
            </a:r>
            <a:r>
              <a:rPr lang="es-NI" altLang="en-US" smtClean="0">
                <a:latin typeface="Arial" panose="020B0604020202020204" pitchFamily="34" charset="0"/>
              </a:rPr>
              <a:t>dile a </a:t>
            </a:r>
            <a:r>
              <a:rPr lang="es-NI" altLang="en-US" smtClean="0">
                <a:latin typeface="Arial" panose="020B0604020202020204" pitchFamily="34" charset="0"/>
              </a:rPr>
              <a:t>la persona que </a:t>
            </a:r>
            <a:r>
              <a:rPr lang="es-NI" altLang="en-US" smtClean="0">
                <a:latin typeface="Arial" panose="020B0604020202020204" pitchFamily="34" charset="0"/>
              </a:rPr>
              <a:t>hablarás </a:t>
            </a:r>
            <a:r>
              <a:rPr lang="es-NI" altLang="en-US" smtClean="0">
                <a:latin typeface="Arial" panose="020B0604020202020204" pitchFamily="34" charset="0"/>
              </a:rPr>
              <a:t>con él personalmente después de la presentación para que pueda dar una respuesta más detallada. Si recibes una pregunta</a:t>
            </a:r>
            <a:r>
              <a:rPr lang="es-NI" altLang="en-US" baseline="0" smtClean="0">
                <a:latin typeface="Arial" panose="020B0604020202020204" pitchFamily="34" charset="0"/>
              </a:rPr>
              <a:t> y</a:t>
            </a:r>
            <a:r>
              <a:rPr lang="es-NI" altLang="en-US" smtClean="0">
                <a:latin typeface="Arial" panose="020B0604020202020204" pitchFamily="34" charset="0"/>
              </a:rPr>
              <a:t> no sabes la respuesta, ¡nunca inventes nada! Acepta</a:t>
            </a:r>
            <a:r>
              <a:rPr lang="es-NI" altLang="en-US" baseline="0" smtClean="0">
                <a:latin typeface="Arial" panose="020B0604020202020204" pitchFamily="34" charset="0"/>
              </a:rPr>
              <a:t> </a:t>
            </a:r>
            <a:r>
              <a:rPr lang="es-NI" altLang="en-US" smtClean="0">
                <a:latin typeface="Arial" panose="020B0604020202020204" pitchFamily="34" charset="0"/>
              </a:rPr>
              <a:t>que no conoces la respuesta o no tienes la cifra exacta, pero estarás feliz de investigarla y hacer un seguimiento con la persona. ¡Y después </a:t>
            </a:r>
            <a:r>
              <a:rPr lang="es-NI" altLang="en-US" smtClean="0">
                <a:latin typeface="Arial" panose="020B0604020202020204" pitchFamily="34" charset="0"/>
              </a:rPr>
              <a:t>hazlo!</a:t>
            </a:r>
            <a:endParaRPr lang="es-NI" altLang="en-US" smtClean="0">
              <a:latin typeface="Arial" panose="020B0604020202020204" pitchFamily="34" charset="0"/>
            </a:endParaRPr>
          </a:p>
          <a:p>
            <a:endParaRPr lang="es-NI" altLang="en-US" smtClean="0">
              <a:latin typeface="Arial" panose="020B0604020202020204" pitchFamily="34" charset="0"/>
            </a:endParaRPr>
          </a:p>
          <a:p>
            <a:r>
              <a:rPr lang="es-NI" altLang="en-US" smtClean="0">
                <a:latin typeface="Arial" panose="020B0604020202020204" pitchFamily="34" charset="0"/>
              </a:rPr>
              <a:t>No importa cómo vaya la sesión de preguntas y respuestas, </a:t>
            </a:r>
            <a:r>
              <a:rPr lang="es-NI" altLang="en-US" smtClean="0">
                <a:latin typeface="Arial" panose="020B0604020202020204" pitchFamily="34" charset="0"/>
              </a:rPr>
              <a:t>querras</a:t>
            </a:r>
            <a:r>
              <a:rPr lang="es-NI" altLang="en-US" baseline="0" smtClean="0">
                <a:latin typeface="Arial" panose="020B0604020202020204" pitchFamily="34" charset="0"/>
              </a:rPr>
              <a:t> </a:t>
            </a:r>
            <a:r>
              <a:rPr lang="es-NI" altLang="en-US" smtClean="0">
                <a:latin typeface="Arial" panose="020B0604020202020204" pitchFamily="34" charset="0"/>
              </a:rPr>
              <a:t>finalizar </a:t>
            </a:r>
            <a:r>
              <a:rPr lang="es-NI" altLang="en-US" smtClean="0">
                <a:latin typeface="Arial" panose="020B0604020202020204" pitchFamily="34" charset="0"/>
              </a:rPr>
              <a:t>la presentación con una nota positiva, o al menos con respecto al tema </a:t>
            </a:r>
            <a:r>
              <a:rPr lang="es-NI" altLang="en-US" smtClean="0">
                <a:latin typeface="Arial" panose="020B0604020202020204" pitchFamily="34" charset="0"/>
              </a:rPr>
              <a:t>de</a:t>
            </a:r>
            <a:r>
              <a:rPr lang="hr-HR" altLang="en-US" dirty="0" smtClean="0">
                <a:latin typeface="Arial" panose="020B0604020202020204" pitchFamily="34" charset="0"/>
              </a:rPr>
              <a:t> tu </a:t>
            </a:r>
            <a:r>
              <a:rPr lang="es-NI" altLang="en-US" smtClean="0">
                <a:latin typeface="Arial" panose="020B0604020202020204" pitchFamily="34" charset="0"/>
              </a:rPr>
              <a:t>presentación</a:t>
            </a:r>
            <a:r>
              <a:rPr lang="es-NI" altLang="en-US" smtClean="0">
                <a:latin typeface="Arial" panose="020B0604020202020204" pitchFamily="34" charset="0"/>
              </a:rPr>
              <a:t>, y no con alguna tangente presentada por un miembro necio de</a:t>
            </a:r>
            <a:r>
              <a:rPr lang="es-NI" altLang="en-US" baseline="0" smtClean="0">
                <a:latin typeface="Arial" panose="020B0604020202020204" pitchFamily="34" charset="0"/>
              </a:rPr>
              <a:t> la audiencia</a:t>
            </a:r>
            <a:r>
              <a:rPr lang="es-NI" altLang="en-US" smtClean="0">
                <a:latin typeface="Arial" panose="020B0604020202020204" pitchFamily="34" charset="0"/>
              </a:rPr>
              <a:t>. Así que </a:t>
            </a:r>
            <a:r>
              <a:rPr lang="es-NI" altLang="en-US" smtClean="0">
                <a:latin typeface="Arial" panose="020B0604020202020204" pitchFamily="34" charset="0"/>
              </a:rPr>
              <a:t>prepara </a:t>
            </a:r>
            <a:r>
              <a:rPr lang="es-NI" altLang="en-US" smtClean="0">
                <a:latin typeface="Arial" panose="020B0604020202020204" pitchFamily="34" charset="0"/>
              </a:rPr>
              <a:t>una declaración final que </a:t>
            </a:r>
            <a:r>
              <a:rPr lang="es-NI" altLang="en-US" smtClean="0">
                <a:latin typeface="Arial" panose="020B0604020202020204" pitchFamily="34" charset="0"/>
              </a:rPr>
              <a:t>puedas </a:t>
            </a:r>
            <a:r>
              <a:rPr lang="es-NI" altLang="en-US" smtClean="0">
                <a:latin typeface="Arial" panose="020B0604020202020204" pitchFamily="34" charset="0"/>
              </a:rPr>
              <a:t>darle a la audiencia, </a:t>
            </a:r>
            <a:r>
              <a:rPr lang="es-NI" altLang="en-US" smtClean="0">
                <a:latin typeface="Arial" panose="020B0604020202020204" pitchFamily="34" charset="0"/>
              </a:rPr>
              <a:t>resumiendo</a:t>
            </a:r>
            <a:r>
              <a:rPr lang="hr-HR" altLang="en-US" dirty="0" smtClean="0">
                <a:latin typeface="Arial" panose="020B0604020202020204" pitchFamily="34" charset="0"/>
              </a:rPr>
              <a:t> tu </a:t>
            </a:r>
            <a:r>
              <a:rPr lang="es-NI" altLang="en-US" smtClean="0">
                <a:latin typeface="Arial" panose="020B0604020202020204" pitchFamily="34" charset="0"/>
              </a:rPr>
              <a:t>mensaje </a:t>
            </a:r>
            <a:r>
              <a:rPr lang="es-NI" altLang="en-US" smtClean="0">
                <a:latin typeface="Arial" panose="020B0604020202020204" pitchFamily="34" charset="0"/>
              </a:rPr>
              <a:t>principal, después de las preguntas y respuestas y antes de </a:t>
            </a:r>
            <a:r>
              <a:rPr lang="es-NI" altLang="en-US" smtClean="0">
                <a:latin typeface="Arial" panose="020B0604020202020204" pitchFamily="34" charset="0"/>
              </a:rPr>
              <a:t>decir</a:t>
            </a:r>
            <a:r>
              <a:rPr lang="hr-HR" altLang="en-US" dirty="0" smtClean="0">
                <a:latin typeface="Arial" panose="020B0604020202020204" pitchFamily="34" charset="0"/>
              </a:rPr>
              <a:t> tu </a:t>
            </a:r>
            <a:r>
              <a:rPr lang="es-NI" altLang="en-US" smtClean="0">
                <a:latin typeface="Arial" panose="020B0604020202020204" pitchFamily="34" charset="0"/>
              </a:rPr>
              <a:t>agradecimiento </a:t>
            </a:r>
            <a:r>
              <a:rPr lang="es-NI" altLang="en-US" smtClean="0">
                <a:latin typeface="Arial" panose="020B0604020202020204" pitchFamily="34" charset="0"/>
              </a:rPr>
              <a:t>final. </a:t>
            </a:r>
            <a:r>
              <a:rPr lang="es-NI" altLang="en-US" smtClean="0">
                <a:latin typeface="Arial" panose="020B0604020202020204" pitchFamily="34" charset="0"/>
              </a:rPr>
              <a:t>Memoriza </a:t>
            </a:r>
            <a:r>
              <a:rPr lang="es-NI" altLang="en-US" smtClean="0">
                <a:latin typeface="Arial" panose="020B0604020202020204" pitchFamily="34" charset="0"/>
              </a:rPr>
              <a:t>esta declaración final para que </a:t>
            </a:r>
            <a:r>
              <a:rPr lang="es-NI" altLang="en-US" smtClean="0">
                <a:latin typeface="Arial" panose="020B0604020202020204" pitchFamily="34" charset="0"/>
              </a:rPr>
              <a:t>puedas decirla</a:t>
            </a:r>
            <a:r>
              <a:rPr lang="es-NI" altLang="en-US" baseline="0" smtClean="0">
                <a:latin typeface="Arial" panose="020B0604020202020204" pitchFamily="34" charset="0"/>
              </a:rPr>
              <a:t> </a:t>
            </a:r>
            <a:r>
              <a:rPr lang="es-NI" altLang="en-US" smtClean="0">
                <a:latin typeface="Arial" panose="020B0604020202020204" pitchFamily="34" charset="0"/>
              </a:rPr>
              <a:t>con </a:t>
            </a:r>
            <a:r>
              <a:rPr lang="es-NI" altLang="en-US" smtClean="0">
                <a:latin typeface="Arial" panose="020B0604020202020204" pitchFamily="34" charset="0"/>
              </a:rPr>
              <a:t>confianza mientras </a:t>
            </a:r>
            <a:r>
              <a:rPr lang="es-NI" altLang="en-US" smtClean="0">
                <a:latin typeface="Arial" panose="020B0604020202020204" pitchFamily="34" charset="0"/>
              </a:rPr>
              <a:t>miras </a:t>
            </a:r>
            <a:r>
              <a:rPr lang="es-NI" altLang="en-US" smtClean="0">
                <a:latin typeface="Arial" panose="020B0604020202020204" pitchFamily="34" charset="0"/>
              </a:rPr>
              <a:t>a la audiencia, no hacia abajo en </a:t>
            </a:r>
            <a:r>
              <a:rPr lang="es-NI" altLang="en-US" smtClean="0">
                <a:latin typeface="Arial" panose="020B0604020202020204" pitchFamily="34" charset="0"/>
              </a:rPr>
              <a:t>tus notas</a:t>
            </a:r>
            <a:r>
              <a:rPr lang="es-NI" altLang="en-US" smtClean="0">
                <a:latin typeface="Arial" panose="020B0604020202020204" pitchFamily="34" charset="0"/>
              </a:rPr>
              <a:t>.</a:t>
            </a:r>
            <a:endParaRPr lang="en-US" altLang="en-US" dirty="0" smtClean="0">
              <a:latin typeface="Arial" panose="020B0604020202020204" pitchFamily="34" charset="0"/>
            </a:endParaRPr>
          </a:p>
          <a:p>
            <a:endParaRPr lang="en-US" altLang="en-US" dirty="0">
              <a:latin typeface="Arial" panose="020B0604020202020204" pitchFamily="34" charset="0"/>
            </a:endParaRPr>
          </a:p>
          <a:p>
            <a:r>
              <a:rPr lang="es-NI" altLang="en-US" smtClean="0">
                <a:latin typeface="Arial" panose="020B0604020202020204" pitchFamily="34" charset="0"/>
              </a:rPr>
              <a:t>Debes </a:t>
            </a:r>
            <a:r>
              <a:rPr lang="es-NI" altLang="en-US" smtClean="0">
                <a:latin typeface="Arial" panose="020B0604020202020204" pitchFamily="34" charset="0"/>
              </a:rPr>
              <a:t>dejar tiempo para preguntas y respuestas. </a:t>
            </a:r>
            <a:r>
              <a:rPr lang="es-NI" altLang="en-US" smtClean="0">
                <a:latin typeface="Arial" panose="020B0604020202020204" pitchFamily="34" charset="0"/>
              </a:rPr>
              <a:t>La costumbre</a:t>
            </a:r>
            <a:r>
              <a:rPr lang="es-NI" altLang="en-US" baseline="0" smtClean="0">
                <a:latin typeface="Arial" panose="020B0604020202020204" pitchFamily="34" charset="0"/>
              </a:rPr>
              <a:t> </a:t>
            </a:r>
            <a:r>
              <a:rPr lang="es-NI" altLang="en-US" smtClean="0">
                <a:latin typeface="Arial" panose="020B0604020202020204" pitchFamily="34" charset="0"/>
              </a:rPr>
              <a:t>es </a:t>
            </a:r>
            <a:r>
              <a:rPr lang="es-NI" altLang="en-US" smtClean="0">
                <a:latin typeface="Arial" panose="020B0604020202020204" pitchFamily="34" charset="0"/>
              </a:rPr>
              <a:t>llegar al final </a:t>
            </a:r>
            <a:r>
              <a:rPr lang="es-NI" altLang="en-US" smtClean="0">
                <a:latin typeface="Arial" panose="020B0604020202020204" pitchFamily="34" charset="0"/>
              </a:rPr>
              <a:t>de</a:t>
            </a:r>
            <a:r>
              <a:rPr lang="hr-HR" altLang="en-US" dirty="0" smtClean="0">
                <a:latin typeface="Arial" panose="020B0604020202020204" pitchFamily="34" charset="0"/>
              </a:rPr>
              <a:t> tu </a:t>
            </a:r>
            <a:r>
              <a:rPr lang="es-NI" altLang="en-US" smtClean="0">
                <a:latin typeface="Arial" panose="020B0604020202020204" pitchFamily="34" charset="0"/>
              </a:rPr>
              <a:t>presentación</a:t>
            </a:r>
            <a:r>
              <a:rPr lang="es-NI" altLang="en-US" smtClean="0">
                <a:latin typeface="Arial" panose="020B0604020202020204" pitchFamily="34" charset="0"/>
              </a:rPr>
              <a:t>, dar un resumen de lo que </a:t>
            </a:r>
            <a:r>
              <a:rPr lang="es-NI" altLang="en-US" smtClean="0">
                <a:latin typeface="Arial" panose="020B0604020202020204" pitchFamily="34" charset="0"/>
              </a:rPr>
              <a:t>dijiste y </a:t>
            </a:r>
            <a:r>
              <a:rPr lang="es-NI" altLang="en-US" smtClean="0">
                <a:latin typeface="Arial" panose="020B0604020202020204" pitchFamily="34" charset="0"/>
              </a:rPr>
              <a:t>entonces</a:t>
            </a:r>
            <a:r>
              <a:rPr lang="es-NI" altLang="en-US" baseline="0" smtClean="0">
                <a:latin typeface="Arial" panose="020B0604020202020204" pitchFamily="34" charset="0"/>
              </a:rPr>
              <a:t> </a:t>
            </a:r>
            <a:r>
              <a:rPr lang="es-NI" altLang="en-US" smtClean="0">
                <a:latin typeface="Arial" panose="020B0604020202020204" pitchFamily="34" charset="0"/>
              </a:rPr>
              <a:t>decir: "¿Alguien tiene alguna pregunta?"</a:t>
            </a:r>
          </a:p>
          <a:p>
            <a:endParaRPr lang="es-NI" altLang="en-US" smtClean="0">
              <a:latin typeface="Arial" panose="020B0604020202020204" pitchFamily="34" charset="0"/>
            </a:endParaRPr>
          </a:p>
          <a:p>
            <a:r>
              <a:rPr lang="es-NI" altLang="en-US" smtClean="0">
                <a:latin typeface="Arial" panose="020B0604020202020204" pitchFamily="34" charset="0"/>
              </a:rPr>
              <a:t>Pero, ¿y si nadie hace preguntas? Eso es incómodo... </a:t>
            </a:r>
            <a:r>
              <a:rPr lang="es-NI" altLang="en-US" smtClean="0">
                <a:latin typeface="Arial" panose="020B0604020202020204" pitchFamily="34" charset="0"/>
              </a:rPr>
              <a:t>Puedes reforzar</a:t>
            </a:r>
            <a:r>
              <a:rPr lang="hr-HR" altLang="en-US" dirty="0" smtClean="0">
                <a:latin typeface="Arial" panose="020B0604020202020204" pitchFamily="34" charset="0"/>
              </a:rPr>
              <a:t> tu </a:t>
            </a:r>
            <a:r>
              <a:rPr lang="es-NI" altLang="en-US" smtClean="0">
                <a:latin typeface="Arial" panose="020B0604020202020204" pitchFamily="34" charset="0"/>
              </a:rPr>
              <a:t>mensaje </a:t>
            </a:r>
            <a:r>
              <a:rPr lang="es-NI" altLang="en-US" smtClean="0">
                <a:latin typeface="Arial" panose="020B0604020202020204" pitchFamily="34" charset="0"/>
              </a:rPr>
              <a:t>y aparecer como un presentador </a:t>
            </a:r>
            <a:r>
              <a:rPr lang="es-NI" altLang="en-US" smtClean="0">
                <a:latin typeface="Arial" panose="020B0604020202020204" pitchFamily="34" charset="0"/>
              </a:rPr>
              <a:t>seguro de si mismo, </a:t>
            </a:r>
            <a:r>
              <a:rPr lang="es-NI" altLang="en-US" smtClean="0">
                <a:latin typeface="Arial" panose="020B0604020202020204" pitchFamily="34" charset="0"/>
              </a:rPr>
              <a:t>si </a:t>
            </a:r>
            <a:r>
              <a:rPr lang="es-NI" altLang="en-US" smtClean="0">
                <a:latin typeface="Arial" panose="020B0604020202020204" pitchFamily="34" charset="0"/>
              </a:rPr>
              <a:t>estás </a:t>
            </a:r>
            <a:r>
              <a:rPr lang="es-NI" altLang="en-US" smtClean="0">
                <a:latin typeface="Arial" panose="020B0604020202020204" pitchFamily="34" charset="0"/>
              </a:rPr>
              <a:t>preparado para hacer algunas preguntas </a:t>
            </a:r>
            <a:r>
              <a:rPr lang="es-NI" altLang="en-US" smtClean="0">
                <a:latin typeface="Arial" panose="020B0604020202020204" pitchFamily="34" charset="0"/>
              </a:rPr>
              <a:t>a</a:t>
            </a:r>
            <a:r>
              <a:rPr lang="hr-HR" altLang="en-US" dirty="0" smtClean="0">
                <a:latin typeface="Arial" panose="020B0604020202020204" pitchFamily="34" charset="0"/>
              </a:rPr>
              <a:t> tu </a:t>
            </a:r>
            <a:r>
              <a:rPr lang="es-NI" altLang="en-US" smtClean="0">
                <a:latin typeface="Arial" panose="020B0604020202020204" pitchFamily="34" charset="0"/>
              </a:rPr>
              <a:t>audiencia </a:t>
            </a:r>
            <a:r>
              <a:rPr lang="es-NI" altLang="en-US" smtClean="0">
                <a:latin typeface="Arial" panose="020B0604020202020204" pitchFamily="34" charset="0"/>
              </a:rPr>
              <a:t>para iniciar la discusión. </a:t>
            </a:r>
            <a:r>
              <a:rPr lang="es-NI" altLang="en-US" smtClean="0">
                <a:latin typeface="Arial" panose="020B0604020202020204" pitchFamily="34" charset="0"/>
              </a:rPr>
              <a:t>Puedes </a:t>
            </a:r>
            <a:r>
              <a:rPr lang="es-NI" altLang="en-US" smtClean="0">
                <a:latin typeface="Arial" panose="020B0604020202020204" pitchFamily="34" charset="0"/>
              </a:rPr>
              <a:t>tomar una de sus recomendaciones y preguntar a la audiencia o a los miembros específicos cómo pueden ponerla en práctica. ¿Creen que sus colegas apoyarían este tipo de acción? ¿Qué desafíos podrían enfrentar al implementar las recomendaciones? La clave es hacer que tu audiencia hable.</a:t>
            </a:r>
            <a:endParaRPr lang="en-US" altLang="en-US" dirty="0">
              <a:latin typeface="Arial" panose="020B0604020202020204" pitchFamily="34" charset="0"/>
            </a:endParaRPr>
          </a:p>
          <a:p>
            <a:endParaRPr lang="en-US" altLang="en-US" dirty="0">
              <a:latin typeface="Arial" panose="020B0604020202020204" pitchFamily="34" charset="0"/>
            </a:endParaRPr>
          </a:p>
          <a:p>
            <a:r>
              <a:rPr lang="es-NI" altLang="en-US" smtClean="0">
                <a:latin typeface="Arial" panose="020B0604020202020204" pitchFamily="34" charset="0"/>
              </a:rPr>
              <a:t>Aun así</a:t>
            </a:r>
            <a:r>
              <a:rPr lang="es-NI" altLang="en-US" smtClean="0">
                <a:latin typeface="Arial" panose="020B0604020202020204" pitchFamily="34" charset="0"/>
              </a:rPr>
              <a:t>,</a:t>
            </a:r>
            <a:r>
              <a:rPr lang="hr-HR" altLang="en-US" dirty="0" smtClean="0">
                <a:latin typeface="Arial" panose="020B0604020202020204" pitchFamily="34" charset="0"/>
              </a:rPr>
              <a:t> tu </a:t>
            </a:r>
            <a:r>
              <a:rPr lang="es-NI" altLang="en-US" smtClean="0">
                <a:latin typeface="Arial" panose="020B0604020202020204" pitchFamily="34" charset="0"/>
              </a:rPr>
              <a:t>audiencia </a:t>
            </a:r>
            <a:r>
              <a:rPr lang="es-NI" altLang="en-US" smtClean="0">
                <a:latin typeface="Arial" panose="020B0604020202020204" pitchFamily="34" charset="0"/>
              </a:rPr>
              <a:t>puede hacer preguntas desafiantes, preguntas que no </a:t>
            </a:r>
            <a:r>
              <a:rPr lang="es-NI" altLang="en-US" smtClean="0">
                <a:latin typeface="Arial" panose="020B0604020202020204" pitchFamily="34" charset="0"/>
              </a:rPr>
              <a:t>puedes </a:t>
            </a:r>
            <a:r>
              <a:rPr lang="es-NI" altLang="en-US" smtClean="0">
                <a:latin typeface="Arial" panose="020B0604020202020204" pitchFamily="34" charset="0"/>
              </a:rPr>
              <a:t>responder o </a:t>
            </a:r>
            <a:r>
              <a:rPr lang="es-NI" altLang="en-US" smtClean="0">
                <a:latin typeface="Arial" panose="020B0604020202020204" pitchFamily="34" charset="0"/>
              </a:rPr>
              <a:t>cuestionar</a:t>
            </a:r>
            <a:r>
              <a:rPr lang="hr-HR" altLang="en-US" dirty="0" smtClean="0">
                <a:latin typeface="Arial" panose="020B0604020202020204" pitchFamily="34" charset="0"/>
              </a:rPr>
              <a:t> tu </a:t>
            </a:r>
            <a:r>
              <a:rPr lang="es-NI" altLang="en-US" smtClean="0">
                <a:latin typeface="Arial" panose="020B0604020202020204" pitchFamily="34" charset="0"/>
              </a:rPr>
              <a:t>mensaje </a:t>
            </a:r>
            <a:r>
              <a:rPr lang="es-NI" altLang="en-US" smtClean="0">
                <a:latin typeface="Arial" panose="020B0604020202020204" pitchFamily="34" charset="0"/>
              </a:rPr>
              <a:t>final. Por eso es tan importante tener la última palabra. </a:t>
            </a:r>
            <a:r>
              <a:rPr lang="es-NI" altLang="en-US" smtClean="0">
                <a:latin typeface="Arial" panose="020B0604020202020204" pitchFamily="34" charset="0"/>
              </a:rPr>
              <a:t>Prepara </a:t>
            </a:r>
            <a:r>
              <a:rPr lang="es-NI" altLang="en-US" smtClean="0">
                <a:latin typeface="Arial" panose="020B0604020202020204" pitchFamily="34" charset="0"/>
              </a:rPr>
              <a:t>una declaración final, e incluso </a:t>
            </a:r>
            <a:r>
              <a:rPr lang="es-NI" altLang="en-US" smtClean="0">
                <a:latin typeface="Arial" panose="020B0604020202020204" pitchFamily="34" charset="0"/>
              </a:rPr>
              <a:t>puedes </a:t>
            </a:r>
            <a:r>
              <a:rPr lang="es-NI" altLang="en-US" smtClean="0">
                <a:latin typeface="Arial" panose="020B0604020202020204" pitchFamily="34" charset="0"/>
              </a:rPr>
              <a:t>incluirla como una diapositiva final. DESPUÉS </a:t>
            </a:r>
            <a:r>
              <a:rPr lang="es-NI" altLang="en-US" smtClean="0">
                <a:latin typeface="Arial" panose="020B0604020202020204" pitchFamily="34" charset="0"/>
              </a:rPr>
              <a:t>de</a:t>
            </a:r>
            <a:r>
              <a:rPr lang="hr-HR" altLang="en-US" dirty="0" smtClean="0">
                <a:latin typeface="Arial" panose="020B0604020202020204" pitchFamily="34" charset="0"/>
              </a:rPr>
              <a:t> tu </a:t>
            </a:r>
            <a:r>
              <a:rPr lang="es-NI" altLang="en-US" smtClean="0">
                <a:latin typeface="Arial" panose="020B0604020202020204" pitchFamily="34" charset="0"/>
              </a:rPr>
              <a:t>resumen</a:t>
            </a:r>
            <a:r>
              <a:rPr lang="es-NI" altLang="en-US" smtClean="0">
                <a:latin typeface="Arial" panose="020B0604020202020204" pitchFamily="34" charset="0"/>
              </a:rPr>
              <a:t>, y DESPUÉS de la sesión de preguntas y respuestas, </a:t>
            </a:r>
            <a:r>
              <a:rPr lang="es-NI" altLang="en-US" smtClean="0">
                <a:latin typeface="Arial" panose="020B0604020202020204" pitchFamily="34" charset="0"/>
              </a:rPr>
              <a:t>ve a </a:t>
            </a:r>
            <a:r>
              <a:rPr lang="es-NI" altLang="en-US" smtClean="0">
                <a:latin typeface="Arial" panose="020B0604020202020204" pitchFamily="34" charset="0"/>
              </a:rPr>
              <a:t>la diapositiva final y </a:t>
            </a:r>
            <a:r>
              <a:rPr lang="es-NI" altLang="en-US" smtClean="0">
                <a:latin typeface="Arial" panose="020B0604020202020204" pitchFamily="34" charset="0"/>
              </a:rPr>
              <a:t>da un </a:t>
            </a:r>
            <a:r>
              <a:rPr lang="es-NI" altLang="en-US" smtClean="0">
                <a:latin typeface="Arial" panose="020B0604020202020204" pitchFamily="34" charset="0"/>
              </a:rPr>
              <a:t>resumen positivo de una o dos oraciones </a:t>
            </a:r>
            <a:r>
              <a:rPr lang="es-NI" altLang="en-US" smtClean="0">
                <a:latin typeface="Arial" panose="020B0604020202020204" pitchFamily="34" charset="0"/>
              </a:rPr>
              <a:t>de</a:t>
            </a:r>
            <a:r>
              <a:rPr lang="hr-HR" altLang="en-US" dirty="0" smtClean="0">
                <a:latin typeface="Arial" panose="020B0604020202020204" pitchFamily="34" charset="0"/>
              </a:rPr>
              <a:t> tu </a:t>
            </a:r>
            <a:r>
              <a:rPr lang="es-NI" altLang="en-US" smtClean="0">
                <a:latin typeface="Arial" panose="020B0604020202020204" pitchFamily="34" charset="0"/>
              </a:rPr>
              <a:t>mensaje </a:t>
            </a:r>
            <a:r>
              <a:rPr lang="es-NI" altLang="en-US" smtClean="0">
                <a:latin typeface="Arial" panose="020B0604020202020204" pitchFamily="34" charset="0"/>
              </a:rPr>
              <a:t>principal. Deje al público con </a:t>
            </a:r>
            <a:r>
              <a:rPr lang="es-NI" altLang="en-US" smtClean="0">
                <a:latin typeface="Arial" panose="020B0604020202020204" pitchFamily="34" charset="0"/>
              </a:rPr>
              <a:t>un final positivo </a:t>
            </a:r>
            <a:r>
              <a:rPr lang="es-NI" altLang="en-US" smtClean="0">
                <a:latin typeface="Arial" panose="020B0604020202020204" pitchFamily="34" charset="0"/>
              </a:rPr>
              <a:t>y </a:t>
            </a:r>
            <a:r>
              <a:rPr lang="es-NI" altLang="en-US" smtClean="0">
                <a:latin typeface="Arial" panose="020B0604020202020204" pitchFamily="34" charset="0"/>
              </a:rPr>
              <a:t>asegurate de </a:t>
            </a:r>
            <a:r>
              <a:rPr lang="es-NI" altLang="en-US" smtClean="0">
                <a:latin typeface="Arial" panose="020B0604020202020204" pitchFamily="34" charset="0"/>
              </a:rPr>
              <a:t>que lo último que </a:t>
            </a:r>
            <a:r>
              <a:rPr lang="es-NI" altLang="en-US" smtClean="0">
                <a:latin typeface="Arial" panose="020B0604020202020204" pitchFamily="34" charset="0"/>
              </a:rPr>
              <a:t>digas refuerce</a:t>
            </a:r>
            <a:r>
              <a:rPr lang="hr-HR" altLang="en-US" dirty="0" smtClean="0">
                <a:latin typeface="Arial" panose="020B0604020202020204" pitchFamily="34" charset="0"/>
              </a:rPr>
              <a:t> tu </a:t>
            </a:r>
            <a:r>
              <a:rPr lang="es-NI" altLang="en-US" smtClean="0">
                <a:latin typeface="Arial" panose="020B0604020202020204" pitchFamily="34" charset="0"/>
              </a:rPr>
              <a:t>mensaje</a:t>
            </a:r>
            <a:r>
              <a:rPr lang="es-NI" altLang="en-US" smtClean="0">
                <a:latin typeface="Arial" panose="020B0604020202020204" pitchFamily="34" charset="0"/>
              </a:rPr>
              <a:t>.</a:t>
            </a:r>
          </a:p>
          <a:p>
            <a:endParaRPr lang="es-NI" altLang="en-US" smtClean="0">
              <a:latin typeface="Arial" panose="020B0604020202020204" pitchFamily="34" charset="0"/>
            </a:endParaRPr>
          </a:p>
          <a:p>
            <a:r>
              <a:rPr lang="es-NI" altLang="en-US" smtClean="0">
                <a:latin typeface="Arial" panose="020B0604020202020204" pitchFamily="34" charset="0"/>
              </a:rPr>
              <a:t>La gente espera que los mires al final de la presentación, así que memoriza esa última o dos oraciones, y mira directamente y con confianza a tu audiencia.</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10300327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spcAft>
                <a:spcPts val="1223"/>
              </a:spcAft>
            </a:pPr>
            <a:r>
              <a:rPr lang="es-NI" altLang="en-US" smtClean="0">
                <a:latin typeface="Arial" panose="020B0604020202020204" pitchFamily="34" charset="0"/>
              </a:rPr>
              <a:t>Paso 5: Diseña el aspecto de tu presentación</a:t>
            </a:r>
            <a:endParaRPr lang="en-U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1386270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spcAft>
                <a:spcPts val="1223"/>
              </a:spcAft>
            </a:pPr>
            <a:r>
              <a:rPr lang="es-NI" altLang="en-US" smtClean="0">
                <a:latin typeface="Arial" panose="020B0604020202020204" pitchFamily="34" charset="0"/>
              </a:rPr>
              <a:t>¡Esta es la parte divertida! ¡Por fin!</a:t>
            </a:r>
          </a:p>
          <a:p>
            <a:pPr>
              <a:spcBef>
                <a:spcPct val="0"/>
              </a:spcBef>
              <a:spcAft>
                <a:spcPts val="1223"/>
              </a:spcAft>
            </a:pPr>
            <a:endParaRPr lang="es-NI" altLang="en-US" smtClean="0">
              <a:latin typeface="Arial" panose="020B0604020202020204" pitchFamily="34" charset="0"/>
            </a:endParaRPr>
          </a:p>
          <a:p>
            <a:pPr>
              <a:spcBef>
                <a:spcPct val="0"/>
              </a:spcBef>
              <a:spcAft>
                <a:spcPts val="1223"/>
              </a:spcAft>
            </a:pPr>
            <a:r>
              <a:rPr lang="es-NI" altLang="en-US" smtClean="0">
                <a:latin typeface="Arial" panose="020B0604020202020204" pitchFamily="34" charset="0"/>
              </a:rPr>
              <a:t>1. </a:t>
            </a:r>
            <a:r>
              <a:rPr lang="es-NI" altLang="en-US" smtClean="0">
                <a:latin typeface="Arial" panose="020B0604020202020204" pitchFamily="34" charset="0"/>
              </a:rPr>
              <a:t>Elije </a:t>
            </a:r>
            <a:r>
              <a:rPr lang="es-NI" altLang="en-US" smtClean="0">
                <a:latin typeface="Arial" panose="020B0604020202020204" pitchFamily="34" charset="0"/>
              </a:rPr>
              <a:t>un estilo que respalde el tono. </a:t>
            </a:r>
            <a:r>
              <a:rPr lang="es-NI" altLang="en-US" smtClean="0">
                <a:latin typeface="Arial" panose="020B0604020202020204" pitchFamily="34" charset="0"/>
              </a:rPr>
              <a:t>Puedes </a:t>
            </a:r>
            <a:r>
              <a:rPr lang="es-NI" altLang="en-US" smtClean="0">
                <a:latin typeface="Arial" panose="020B0604020202020204" pitchFamily="34" charset="0"/>
              </a:rPr>
              <a:t>usar diseños de fondo, imágenes de clipart y otras imágenes que sean apropiadas y que respalden el tono </a:t>
            </a:r>
            <a:r>
              <a:rPr lang="es-NI" altLang="en-US" smtClean="0">
                <a:latin typeface="Arial" panose="020B0604020202020204" pitchFamily="34" charset="0"/>
              </a:rPr>
              <a:t>de</a:t>
            </a:r>
            <a:r>
              <a:rPr lang="hr-HR" altLang="en-US" dirty="0" smtClean="0">
                <a:latin typeface="Arial" panose="020B0604020202020204" pitchFamily="34" charset="0"/>
              </a:rPr>
              <a:t> tu </a:t>
            </a:r>
            <a:r>
              <a:rPr lang="es-NI" altLang="en-US" smtClean="0">
                <a:latin typeface="Arial" panose="020B0604020202020204" pitchFamily="34" charset="0"/>
              </a:rPr>
              <a:t>presentación</a:t>
            </a:r>
            <a:r>
              <a:rPr lang="es-NI" altLang="en-US" smtClean="0">
                <a:latin typeface="Arial" panose="020B0604020202020204" pitchFamily="34" charset="0"/>
              </a:rPr>
              <a:t>.</a:t>
            </a:r>
          </a:p>
          <a:p>
            <a:pPr>
              <a:spcBef>
                <a:spcPct val="0"/>
              </a:spcBef>
              <a:spcAft>
                <a:spcPts val="1223"/>
              </a:spcAft>
            </a:pPr>
            <a:r>
              <a:rPr lang="es-NI" altLang="en-US" smtClean="0">
                <a:latin typeface="Arial" panose="020B0604020202020204" pitchFamily="34" charset="0"/>
              </a:rPr>
              <a:t>2. </a:t>
            </a:r>
            <a:r>
              <a:rPr lang="es-NI" altLang="en-US" smtClean="0">
                <a:latin typeface="Arial" panose="020B0604020202020204" pitchFamily="34" charset="0"/>
              </a:rPr>
              <a:t>Recuerda </a:t>
            </a:r>
            <a:r>
              <a:rPr lang="es-NI" altLang="en-US" smtClean="0">
                <a:latin typeface="Arial" panose="020B0604020202020204" pitchFamily="34" charset="0"/>
              </a:rPr>
              <a:t>aplicar el mismo estilo a cada una de </a:t>
            </a:r>
            <a:r>
              <a:rPr lang="es-NI" altLang="en-US" smtClean="0">
                <a:latin typeface="Arial" panose="020B0604020202020204" pitchFamily="34" charset="0"/>
              </a:rPr>
              <a:t>tus </a:t>
            </a:r>
            <a:r>
              <a:rPr lang="es-NI" altLang="en-US" smtClean="0">
                <a:latin typeface="Arial" panose="020B0604020202020204" pitchFamily="34" charset="0"/>
              </a:rPr>
              <a:t>diapositivas de manera consistente, utilizando las mismas fuentes, estilos, mayúsculas, colores, estilos de viñetas,</a:t>
            </a:r>
            <a:r>
              <a:rPr lang="es-NI" altLang="en-US" baseline="0" smtClean="0">
                <a:latin typeface="Arial" panose="020B0604020202020204" pitchFamily="34" charset="0"/>
              </a:rPr>
              <a:t> etc</a:t>
            </a:r>
            <a:r>
              <a:rPr lang="es-NI" altLang="en-US" smtClean="0">
                <a:latin typeface="Arial" panose="020B0604020202020204" pitchFamily="34" charset="0"/>
              </a:rPr>
              <a:t>. Una excepción es si el fondo interfiere con el contenido de una diapositiva, entonces es posible que </a:t>
            </a:r>
            <a:r>
              <a:rPr lang="es-NI" altLang="en-US" smtClean="0">
                <a:latin typeface="Arial" panose="020B0604020202020204" pitchFamily="34" charset="0"/>
              </a:rPr>
              <a:t>desees </a:t>
            </a:r>
            <a:r>
              <a:rPr lang="es-NI" altLang="en-US" smtClean="0">
                <a:latin typeface="Arial" panose="020B0604020202020204" pitchFamily="34" charset="0"/>
              </a:rPr>
              <a:t>eliminar el fondo de esa diapositiva solamente.</a:t>
            </a:r>
          </a:p>
          <a:p>
            <a:pPr>
              <a:spcBef>
                <a:spcPct val="0"/>
              </a:spcBef>
              <a:spcAft>
                <a:spcPts val="1223"/>
              </a:spcAft>
            </a:pPr>
            <a:r>
              <a:rPr lang="es-NI" altLang="en-US" smtClean="0">
                <a:latin typeface="Arial" panose="020B0604020202020204" pitchFamily="34" charset="0"/>
              </a:rPr>
              <a:t>3. </a:t>
            </a:r>
            <a:r>
              <a:rPr lang="es-NI" altLang="en-US" smtClean="0">
                <a:latin typeface="Arial" panose="020B0604020202020204" pitchFamily="34" charset="0"/>
              </a:rPr>
              <a:t>Decide... </a:t>
            </a:r>
            <a:r>
              <a:rPr lang="es-NI" altLang="en-US" smtClean="0">
                <a:latin typeface="Arial" panose="020B0604020202020204" pitchFamily="34" charset="0"/>
              </a:rPr>
              <a:t>¿Sería más fácil de entender al mostrar la información en un gráfico, como texto, a través de imágenes o un diagrama de flujo?</a:t>
            </a:r>
          </a:p>
          <a:p>
            <a:pPr>
              <a:spcBef>
                <a:spcPct val="0"/>
              </a:spcBef>
              <a:spcAft>
                <a:spcPts val="1223"/>
              </a:spcAft>
            </a:pPr>
            <a:r>
              <a:rPr lang="es-NI" altLang="en-US" smtClean="0">
                <a:latin typeface="Arial" panose="020B0604020202020204" pitchFamily="34" charset="0"/>
              </a:rPr>
              <a:t>4. Variedad: </a:t>
            </a:r>
            <a:r>
              <a:rPr lang="es-NI" altLang="en-US" smtClean="0">
                <a:latin typeface="Arial" panose="020B0604020202020204" pitchFamily="34" charset="0"/>
              </a:rPr>
              <a:t>Ten </a:t>
            </a:r>
            <a:r>
              <a:rPr lang="es-NI" altLang="en-US" smtClean="0">
                <a:latin typeface="Arial" panose="020B0604020202020204" pitchFamily="34" charset="0"/>
              </a:rPr>
              <a:t>un equilibrio entre el texto y las imágenes.</a:t>
            </a:r>
          </a:p>
          <a:p>
            <a:pPr>
              <a:spcBef>
                <a:spcPct val="0"/>
              </a:spcBef>
              <a:spcAft>
                <a:spcPts val="1223"/>
              </a:spcAft>
            </a:pPr>
            <a:r>
              <a:rPr lang="es-NI" altLang="en-US" smtClean="0">
                <a:latin typeface="Arial" panose="020B0604020202020204" pitchFamily="34" charset="0"/>
              </a:rPr>
              <a:t>      Títulos</a:t>
            </a:r>
            <a:r>
              <a:rPr lang="es-NI" altLang="en-US" baseline="0" smtClean="0">
                <a:latin typeface="Arial" panose="020B0604020202020204" pitchFamily="34" charset="0"/>
              </a:rPr>
              <a:t> </a:t>
            </a:r>
            <a:r>
              <a:rPr lang="es-NI" altLang="en-US" baseline="0" smtClean="0">
                <a:latin typeface="Arial" panose="020B0604020202020204" pitchFamily="34" charset="0"/>
              </a:rPr>
              <a:t>inteligentes</a:t>
            </a:r>
            <a:r>
              <a:rPr lang="es-NI" altLang="en-US" smtClean="0">
                <a:latin typeface="Arial" panose="020B0604020202020204" pitchFamily="34" charset="0"/>
              </a:rPr>
              <a:t> </a:t>
            </a:r>
            <a:r>
              <a:rPr lang="es-NI" altLang="en-US" smtClean="0">
                <a:latin typeface="Arial" panose="020B0604020202020204" pitchFamily="34" charset="0"/>
              </a:rPr>
              <a:t>| Gráficos | Dibujos animados o fotos | Anécdotas o citas | Humor</a:t>
            </a: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11898257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marL="0" marR="0" lvl="0" indent="0" algn="r" defTabSz="923925" rtl="0" eaLnBrk="1" fontAlgn="base" latinLnBrk="0" hangingPunct="1">
              <a:lnSpc>
                <a:spcPct val="100000"/>
              </a:lnSpc>
              <a:spcBef>
                <a:spcPct val="0"/>
              </a:spcBef>
              <a:spcAft>
                <a:spcPct val="0"/>
              </a:spcAft>
              <a:buClrTx/>
              <a:buSzTx/>
              <a:buFontTx/>
              <a:buNone/>
              <a:tabLst/>
              <a:defRPr/>
            </a:pPr>
            <a:fld id="{FB155099-F199-4C62-9032-D8C3104E1A73}"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
        <p:nvSpPr>
          <p:cNvPr id="68611" name="Rectangle 2"/>
          <p:cNvSpPr>
            <a:spLocks noGrp="1" noRot="1" noChangeAspect="1" noChangeArrowheads="1" noTextEdit="1"/>
          </p:cNvSpPr>
          <p:nvPr>
            <p:ph type="sldImg"/>
          </p:nvPr>
        </p:nvSpPr>
        <p:spPr>
          <a:ln cap="flat"/>
        </p:spPr>
      </p:sp>
      <p:sp>
        <p:nvSpPr>
          <p:cNvPr id="68612" name="Rectangle 3"/>
          <p:cNvSpPr>
            <a:spLocks noGrp="1" noChangeArrowheads="1"/>
          </p:cNvSpPr>
          <p:nvPr>
            <p:ph type="body" idx="1"/>
          </p:nvPr>
        </p:nvSpPr>
        <p:spPr>
          <a:noFill/>
        </p:spPr>
        <p:txBody>
          <a:bodyPr lIns="95482" tIns="50168" rIns="95482" bIns="50168"/>
          <a:lstStyle/>
          <a:p>
            <a:r>
              <a:rPr lang="es-NI" dirty="0" smtClean="0"/>
              <a:t>Esto debería ser evidente, pero lo vemos todo el tiempo. </a:t>
            </a:r>
            <a:r>
              <a:rPr lang="es-NI" dirty="0" smtClean="0"/>
              <a:t>Manten</a:t>
            </a:r>
            <a:r>
              <a:rPr lang="es-ES" dirty="0" smtClean="0"/>
              <a:t> </a:t>
            </a:r>
            <a:r>
              <a:rPr lang="es-NI" dirty="0" smtClean="0"/>
              <a:t>un </a:t>
            </a:r>
            <a:r>
              <a:rPr lang="es-NI" dirty="0" smtClean="0"/>
              <a:t>"aspecto" consistente </a:t>
            </a:r>
            <a:r>
              <a:rPr lang="es-NI" dirty="0" smtClean="0"/>
              <a:t>sobre</a:t>
            </a:r>
            <a:r>
              <a:rPr lang="hr-HR" dirty="0" smtClean="0"/>
              <a:t> tu </a:t>
            </a:r>
            <a:r>
              <a:rPr lang="es-NI" dirty="0" smtClean="0"/>
              <a:t>presentación</a:t>
            </a:r>
            <a:r>
              <a:rPr lang="es-NI" dirty="0" smtClean="0"/>
              <a:t>.</a:t>
            </a:r>
          </a:p>
          <a:p>
            <a:endParaRPr lang="es-NI" dirty="0" smtClean="0"/>
          </a:p>
          <a:p>
            <a:r>
              <a:rPr lang="es-NI" dirty="0" smtClean="0"/>
              <a:t>Esto significa no </a:t>
            </a:r>
            <a:r>
              <a:rPr lang="es-NI" dirty="0" smtClean="0"/>
              <a:t>s</a:t>
            </a:r>
            <a:r>
              <a:rPr lang="es-ES" dirty="0" smtClean="0"/>
              <a:t>ó</a:t>
            </a:r>
            <a:r>
              <a:rPr lang="es-NI" dirty="0" smtClean="0"/>
              <a:t>lo </a:t>
            </a:r>
            <a:r>
              <a:rPr lang="es-NI" dirty="0" smtClean="0"/>
              <a:t>el mismo tipo de letra y tamaño, el mismo estilo de viñeta en todas las diapositivas, el mismo color, las mismas mayúsculas y minúsculas, sino también el idioma y la gramática que utiliza en las diapositivas. Construye</a:t>
            </a:r>
            <a:r>
              <a:rPr lang="es-NI" baseline="0" dirty="0" smtClean="0"/>
              <a:t> las frases de </a:t>
            </a:r>
            <a:r>
              <a:rPr lang="es-NI" dirty="0" smtClean="0"/>
              <a:t>las viñetas de manera similar, como siempre comenzando con un verbo en tiempo presente. Sea consistente usando puntos al final de las viñetas; o lo haces o no.</a:t>
            </a:r>
            <a:r>
              <a:rPr lang="en-US" dirty="0" smtClean="0"/>
              <a:t> </a:t>
            </a:r>
            <a:endParaRPr lang="th-TH" dirty="0"/>
          </a:p>
        </p:txBody>
      </p:sp>
    </p:spTree>
    <p:extLst>
      <p:ext uri="{BB962C8B-B14F-4D97-AF65-F5344CB8AC3E}">
        <p14:creationId xmlns:p14="http://schemas.microsoft.com/office/powerpoint/2010/main" val="35014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5"/>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marL="0" marR="0" lvl="0" indent="0" algn="r" defTabSz="923925" rtl="0" eaLnBrk="1" fontAlgn="base" latinLnBrk="0" hangingPunct="1">
              <a:lnSpc>
                <a:spcPct val="100000"/>
              </a:lnSpc>
              <a:spcBef>
                <a:spcPct val="0"/>
              </a:spcBef>
              <a:spcAft>
                <a:spcPct val="0"/>
              </a:spcAft>
              <a:buClrTx/>
              <a:buSzTx/>
              <a:buFontTx/>
              <a:buNone/>
              <a:tabLst/>
              <a:defRPr/>
            </a:pPr>
            <a:fld id="{E763298B-2659-4BE3-80CF-F37B49F04D9D}"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24</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
        <p:nvSpPr>
          <p:cNvPr id="67587" name="Rectangle 2"/>
          <p:cNvSpPr>
            <a:spLocks noGrp="1" noRot="1" noChangeAspect="1" noChangeArrowheads="1" noTextEdit="1"/>
          </p:cNvSpPr>
          <p:nvPr>
            <p:ph type="sldImg"/>
          </p:nvPr>
        </p:nvSpPr>
        <p:spPr>
          <a:xfrm>
            <a:off x="1179513" y="696913"/>
            <a:ext cx="4184650" cy="3138487"/>
          </a:xfrm>
          <a:ln cap="flat"/>
        </p:spPr>
      </p:sp>
      <p:sp>
        <p:nvSpPr>
          <p:cNvPr id="67588" name="Rectangle 3"/>
          <p:cNvSpPr>
            <a:spLocks noGrp="1" noChangeArrowheads="1"/>
          </p:cNvSpPr>
          <p:nvPr>
            <p:ph type="body" idx="1"/>
          </p:nvPr>
        </p:nvSpPr>
        <p:spPr>
          <a:xfrm>
            <a:off x="623147" y="3873500"/>
            <a:ext cx="5764107" cy="4803140"/>
          </a:xfrm>
          <a:noFill/>
        </p:spPr>
        <p:txBody>
          <a:bodyPr lIns="95482" tIns="50168" rIns="95482" bIns="50168"/>
          <a:lstStyle/>
          <a:p>
            <a:r>
              <a:rPr lang="es-NI" smtClean="0"/>
              <a:t>Tamaño de las letras: estas letras son Arial de</a:t>
            </a:r>
            <a:r>
              <a:rPr lang="es-NI" baseline="0" smtClean="0"/>
              <a:t> </a:t>
            </a:r>
            <a:r>
              <a:rPr lang="es-NI" smtClean="0"/>
              <a:t>30 </a:t>
            </a:r>
            <a:r>
              <a:rPr lang="es-NI" smtClean="0"/>
              <a:t>puntos</a:t>
            </a:r>
            <a:r>
              <a:rPr lang="es-NI" baseline="0" smtClean="0"/>
              <a:t> -</a:t>
            </a:r>
            <a:r>
              <a:rPr lang="es-NI" smtClean="0"/>
              <a:t> no </a:t>
            </a:r>
            <a:r>
              <a:rPr lang="es-NI" smtClean="0"/>
              <a:t>uses fuentes menores</a:t>
            </a:r>
            <a:r>
              <a:rPr lang="es-NI" baseline="0" smtClean="0"/>
              <a:t> </a:t>
            </a:r>
            <a:r>
              <a:rPr lang="es-NI" smtClean="0"/>
              <a:t>a 28 </a:t>
            </a:r>
            <a:r>
              <a:rPr lang="es-NI" smtClean="0"/>
              <a:t>puntos para las oraciones principales.</a:t>
            </a:r>
          </a:p>
          <a:p>
            <a:endParaRPr lang="es-NI" smtClean="0"/>
          </a:p>
          <a:p>
            <a:r>
              <a:rPr lang="es-NI" smtClean="0"/>
              <a:t>Las imágenes clipart</a:t>
            </a:r>
            <a:r>
              <a:rPr lang="es-NI" baseline="0" smtClean="0"/>
              <a:t> </a:t>
            </a:r>
            <a:r>
              <a:rPr lang="es-NI" smtClean="0"/>
              <a:t>deberían </a:t>
            </a:r>
            <a:r>
              <a:rPr lang="es-NI" smtClean="0"/>
              <a:t>mejorar</a:t>
            </a:r>
            <a:r>
              <a:rPr lang="hr-HR" dirty="0" smtClean="0"/>
              <a:t> tu </a:t>
            </a:r>
            <a:r>
              <a:rPr lang="es-NI" smtClean="0"/>
              <a:t>texto</a:t>
            </a:r>
            <a:r>
              <a:rPr lang="es-NI" smtClean="0"/>
              <a:t>, no distraerlo, y especialmente no ocultarlo</a:t>
            </a:r>
            <a:endParaRPr lang="en-US" dirty="0"/>
          </a:p>
          <a:p>
            <a:endParaRPr lang="en-US" dirty="0"/>
          </a:p>
          <a:p>
            <a:pPr>
              <a:spcBef>
                <a:spcPct val="20000"/>
              </a:spcBef>
            </a:pPr>
            <a:r>
              <a:rPr lang="es-NI" baseline="0" smtClean="0"/>
              <a:t>Contraste fuerte: </a:t>
            </a:r>
            <a:r>
              <a:rPr lang="es-NI" baseline="0" smtClean="0"/>
              <a:t>Asegurate de </a:t>
            </a:r>
            <a:r>
              <a:rPr lang="es-NI" baseline="0" smtClean="0"/>
              <a:t>que haya contraste entre el color del fondo y el texto. Blanco y negro puede ser aburrido, pero es el más legible. (prueba la luz en la sala frente a la presentación). Blanco sobre azul oscuro también es bueno, se usa mucho para las diapositivas.</a:t>
            </a:r>
          </a:p>
          <a:p>
            <a:pPr>
              <a:spcBef>
                <a:spcPct val="20000"/>
              </a:spcBef>
            </a:pPr>
            <a:r>
              <a:rPr lang="es-NI" baseline="0" smtClean="0"/>
              <a:t>El desafío es que un esquema de colores se vea bien en la pantalla </a:t>
            </a:r>
            <a:r>
              <a:rPr lang="es-NI" baseline="0" smtClean="0"/>
              <a:t>de</a:t>
            </a:r>
            <a:r>
              <a:rPr lang="hr-HR" baseline="0" dirty="0" smtClean="0"/>
              <a:t> tu </a:t>
            </a:r>
            <a:r>
              <a:rPr lang="es-NI" baseline="0" smtClean="0"/>
              <a:t>computadora </a:t>
            </a:r>
            <a:r>
              <a:rPr lang="es-NI" baseline="0" smtClean="0"/>
              <a:t>(lavanda en rosa) y se vea completamente diferente en la pantalla </a:t>
            </a:r>
            <a:r>
              <a:rPr lang="es-NI" baseline="0" smtClean="0"/>
              <a:t>para</a:t>
            </a:r>
            <a:r>
              <a:rPr lang="hr-HR" baseline="0" dirty="0" smtClean="0"/>
              <a:t> tu </a:t>
            </a:r>
            <a:r>
              <a:rPr lang="es-NI" baseline="0" smtClean="0"/>
              <a:t>audiencia</a:t>
            </a:r>
            <a:r>
              <a:rPr lang="es-NI" baseline="0" smtClean="0"/>
              <a:t>. Diferentes equipos a veces muestran diferentes colores (o tonos). </a:t>
            </a:r>
            <a:r>
              <a:rPr lang="es-NI" baseline="0" smtClean="0"/>
              <a:t>Puedes </a:t>
            </a:r>
            <a:r>
              <a:rPr lang="es-NI" baseline="0" smtClean="0"/>
              <a:t>usar los principios de una rueda de colores para elegir colores que funcionen juntos - los que están opuestos entre sí en la rueda son de alto contraste, mientras que los colores muy juntos en la rueda son de bajo contraste y no serían buenas elecciones para combinaciones del texto/fondo. Pero </a:t>
            </a:r>
            <a:r>
              <a:rPr lang="es-NI" baseline="0" smtClean="0"/>
              <a:t>evita </a:t>
            </a:r>
            <a:r>
              <a:rPr lang="es-NI" baseline="0" smtClean="0"/>
              <a:t>el rojo y el verde: es posible que </a:t>
            </a:r>
            <a:r>
              <a:rPr lang="es-NI" baseline="0" smtClean="0"/>
              <a:t>tengas </a:t>
            </a:r>
            <a:r>
              <a:rPr lang="es-NI" baseline="0" smtClean="0"/>
              <a:t>miembros </a:t>
            </a:r>
            <a:r>
              <a:rPr lang="es-NI" baseline="0" smtClean="0"/>
              <a:t>de</a:t>
            </a:r>
            <a:r>
              <a:rPr lang="hr-HR" baseline="0" dirty="0" smtClean="0"/>
              <a:t> tu </a:t>
            </a:r>
            <a:r>
              <a:rPr lang="es-NI" baseline="0" smtClean="0"/>
              <a:t>audiencia </a:t>
            </a:r>
            <a:r>
              <a:rPr lang="es-NI" baseline="0" smtClean="0"/>
              <a:t>que son daltónicos y que no sean capaces de distinguir el rojo y el verde.</a:t>
            </a:r>
            <a:endParaRPr lang="en-US" baseline="0" dirty="0"/>
          </a:p>
          <a:p>
            <a:pPr>
              <a:spcBef>
                <a:spcPct val="20000"/>
              </a:spcBef>
            </a:pPr>
            <a:endParaRPr lang="en-US" dirty="0"/>
          </a:p>
          <a:p>
            <a:r>
              <a:rPr lang="es-NI" smtClean="0"/>
              <a:t>Cuando sea posible, </a:t>
            </a:r>
            <a:r>
              <a:rPr lang="es-NI" smtClean="0"/>
              <a:t>revisa </a:t>
            </a:r>
            <a:r>
              <a:rPr lang="hr-HR" dirty="0" smtClean="0"/>
              <a:t>tu </a:t>
            </a:r>
            <a:r>
              <a:rPr lang="es-NI" smtClean="0"/>
              <a:t>presentación </a:t>
            </a:r>
            <a:r>
              <a:rPr lang="es-NI" smtClean="0"/>
              <a:t>en condiciones </a:t>
            </a:r>
            <a:r>
              <a:rPr lang="es-NI" smtClean="0"/>
              <a:t>reales. </a:t>
            </a:r>
            <a:r>
              <a:rPr lang="es-NI" smtClean="0"/>
              <a:t>Asegúrate de que se ve bien y </a:t>
            </a:r>
            <a:r>
              <a:rPr lang="es-NI" smtClean="0"/>
              <a:t>funcione </a:t>
            </a:r>
            <a:r>
              <a:rPr lang="es-NI" smtClean="0"/>
              <a:t>con la iluminación de la sala.</a:t>
            </a:r>
          </a:p>
          <a:p>
            <a:r>
              <a:rPr lang="es-NI" smtClean="0"/>
              <a:t>Deberías investigar toda esta información cuando practiques de antemano.</a:t>
            </a:r>
            <a:endParaRPr lang="en-US" dirty="0"/>
          </a:p>
        </p:txBody>
      </p:sp>
    </p:spTree>
    <p:extLst>
      <p:ext uri="{BB962C8B-B14F-4D97-AF65-F5344CB8AC3E}">
        <p14:creationId xmlns:p14="http://schemas.microsoft.com/office/powerpoint/2010/main" val="20011786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fld id="{9A516D2D-9B40-41C9-A3B2-CBB88F066CE2}" type="slidenum">
              <a:rPr kumimoji="0" lang="en-US" sz="1800" b="0" i="0" u="none" strike="noStrike" kern="0" cap="none" spc="0" normalizeH="0" baseline="0" noProof="0" smtClean="0">
                <a:ln>
                  <a:noFill/>
                </a:ln>
                <a:solidFill>
                  <a:schemeClr val="tx1"/>
                </a:solidFill>
                <a:effectLst/>
                <a:uLnTx/>
                <a:uFillTx/>
                <a:latin typeface="Arial" charset="0"/>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n-US" sz="1800" b="0" i="0" u="none" strike="noStrike" kern="0" cap="none" spc="0" normalizeH="0" baseline="0" noProof="0" dirty="0">
              <a:ln>
                <a:noFill/>
              </a:ln>
              <a:solidFill>
                <a:schemeClr val="tx1"/>
              </a:solidFill>
              <a:effectLst/>
              <a:uLnTx/>
              <a:uFillTx/>
              <a:latin typeface="Arial"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pPr eaLnBrk="1" hangingPunct="1"/>
            <a:r>
              <a:rPr lang="es-NI" smtClean="0"/>
              <a:t>Si </a:t>
            </a:r>
            <a:r>
              <a:rPr lang="es-NI" smtClean="0"/>
              <a:t>estás </a:t>
            </a:r>
            <a:r>
              <a:rPr lang="es-NI" smtClean="0"/>
              <a:t>incluyendo tablas o gráficos en </a:t>
            </a:r>
            <a:r>
              <a:rPr lang="es-NI" smtClean="0"/>
              <a:t>tus </a:t>
            </a:r>
            <a:r>
              <a:rPr lang="es-NI" smtClean="0"/>
              <a:t>diapositivas, </a:t>
            </a:r>
            <a:r>
              <a:rPr lang="es-NI" smtClean="0"/>
              <a:t>diseña </a:t>
            </a:r>
            <a:r>
              <a:rPr lang="es-NI" smtClean="0"/>
              <a:t>con cuidado. Recomendamos fuertemente</a:t>
            </a:r>
            <a:r>
              <a:rPr lang="es-NI" baseline="0" smtClean="0"/>
              <a:t> </a:t>
            </a:r>
            <a:r>
              <a:rPr lang="es-NI" smtClean="0"/>
              <a:t>que SIEMPRE </a:t>
            </a:r>
            <a:r>
              <a:rPr lang="es-NI" smtClean="0"/>
              <a:t>recrees </a:t>
            </a:r>
            <a:r>
              <a:rPr lang="es-NI" smtClean="0"/>
              <a:t>sus figuras en PowerPoint para una presentación. No </a:t>
            </a:r>
            <a:r>
              <a:rPr lang="es-NI" smtClean="0"/>
              <a:t>uses </a:t>
            </a:r>
            <a:r>
              <a:rPr lang="es-NI" smtClean="0"/>
              <a:t>la figura generada </a:t>
            </a:r>
            <a:r>
              <a:rPr lang="es-NI" smtClean="0"/>
              <a:t>por</a:t>
            </a:r>
            <a:r>
              <a:rPr lang="hr-HR" dirty="0" smtClean="0"/>
              <a:t> tu </a:t>
            </a:r>
            <a:r>
              <a:rPr lang="es-NI" smtClean="0"/>
              <a:t>software </a:t>
            </a:r>
            <a:r>
              <a:rPr lang="es-NI" smtClean="0"/>
              <a:t>de análisis estadístico. No </a:t>
            </a:r>
            <a:r>
              <a:rPr lang="es-NI" smtClean="0"/>
              <a:t>copies s</a:t>
            </a:r>
            <a:r>
              <a:rPr lang="es-ES" dirty="0" smtClean="0"/>
              <a:t>ó</a:t>
            </a:r>
            <a:r>
              <a:rPr lang="es-NI" smtClean="0"/>
              <a:t>lo </a:t>
            </a:r>
            <a:r>
              <a:rPr lang="es-NI" smtClean="0"/>
              <a:t>una figura de un documento o artículo de otra persona. </a:t>
            </a:r>
            <a:r>
              <a:rPr lang="es-NI" smtClean="0"/>
              <a:t>Debes </a:t>
            </a:r>
            <a:r>
              <a:rPr lang="es-NI" smtClean="0"/>
              <a:t>poder controlar cómo aparece esa </a:t>
            </a:r>
            <a:r>
              <a:rPr lang="es-NI" smtClean="0"/>
              <a:t>imagen</a:t>
            </a:r>
            <a:r>
              <a:rPr lang="es-NI" baseline="0" smtClean="0"/>
              <a:t> -</a:t>
            </a:r>
            <a:r>
              <a:rPr lang="es-NI" smtClean="0"/>
              <a:t> </a:t>
            </a:r>
            <a:r>
              <a:rPr lang="es-NI" smtClean="0"/>
              <a:t>y la única forma de hacerlo es recrearla. Además</a:t>
            </a:r>
            <a:r>
              <a:rPr lang="es-NI" baseline="0" smtClean="0"/>
              <a:t> -</a:t>
            </a:r>
            <a:r>
              <a:rPr lang="es-NI" smtClean="0"/>
              <a:t> al recrear la figura será más fácil mantener una apariencia que sea consistente con el tema general </a:t>
            </a:r>
            <a:r>
              <a:rPr lang="es-NI" smtClean="0"/>
              <a:t>de</a:t>
            </a:r>
            <a:r>
              <a:rPr lang="hr-HR" dirty="0" smtClean="0"/>
              <a:t> tu </a:t>
            </a:r>
            <a:r>
              <a:rPr lang="es-NI" smtClean="0"/>
              <a:t>presentación</a:t>
            </a:r>
            <a:r>
              <a:rPr lang="es-NI" smtClean="0"/>
              <a:t>.</a:t>
            </a:r>
          </a:p>
          <a:p>
            <a:pPr eaLnBrk="1" hangingPunct="1"/>
            <a:endParaRPr lang="es-NI" smtClean="0"/>
          </a:p>
          <a:p>
            <a:pPr eaLnBrk="1" hangingPunct="1"/>
            <a:r>
              <a:rPr lang="es-NI" b="1" smtClean="0"/>
              <a:t>[Leer viñetas]</a:t>
            </a:r>
            <a:r>
              <a:rPr lang="en-US" b="1" dirty="0" smtClean="0"/>
              <a:t> </a:t>
            </a:r>
            <a:endParaRPr lang="en-US" b="1" dirty="0"/>
          </a:p>
        </p:txBody>
      </p:sp>
    </p:spTree>
    <p:extLst>
      <p:ext uri="{BB962C8B-B14F-4D97-AF65-F5344CB8AC3E}">
        <p14:creationId xmlns:p14="http://schemas.microsoft.com/office/powerpoint/2010/main" val="30484866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marL="0" marR="0" lvl="0" indent="0" algn="r" defTabSz="923925" rtl="0" eaLnBrk="1" fontAlgn="base" latinLnBrk="0" hangingPunct="1">
              <a:lnSpc>
                <a:spcPct val="100000"/>
              </a:lnSpc>
              <a:spcBef>
                <a:spcPct val="0"/>
              </a:spcBef>
              <a:spcAft>
                <a:spcPct val="0"/>
              </a:spcAft>
              <a:buClrTx/>
              <a:buSzTx/>
              <a:buFontTx/>
              <a:buNone/>
              <a:tabLst/>
              <a:defRPr/>
            </a:pPr>
            <a:fld id="{2C52E877-4385-40F8-AE93-43B5160D5E3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26</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
        <p:nvSpPr>
          <p:cNvPr id="66563" name="Rectangle 2"/>
          <p:cNvSpPr>
            <a:spLocks noGrp="1" noChangeArrowheads="1"/>
          </p:cNvSpPr>
          <p:nvPr>
            <p:ph type="body" idx="1"/>
          </p:nvPr>
        </p:nvSpPr>
        <p:spPr>
          <a:xfrm>
            <a:off x="623147" y="3950970"/>
            <a:ext cx="5842000" cy="5035550"/>
          </a:xfrm>
          <a:noFill/>
        </p:spPr>
        <p:txBody>
          <a:bodyPr lIns="95482" tIns="50168" rIns="95482" bIns="50168"/>
          <a:lstStyle/>
          <a:p>
            <a:pPr marL="0" lvl="1">
              <a:spcBef>
                <a:spcPts val="0"/>
              </a:spcBef>
              <a:spcAft>
                <a:spcPts val="1223"/>
              </a:spcAft>
            </a:pPr>
            <a:r>
              <a:rPr lang="es-NI" sz="1400" smtClean="0"/>
              <a:t>Cumplir con la regla de KISS</a:t>
            </a:r>
            <a:r>
              <a:rPr lang="es-NI" sz="1400" baseline="0" smtClean="0"/>
              <a:t> </a:t>
            </a:r>
            <a:r>
              <a:rPr lang="es-NI" sz="1400" smtClean="0"/>
              <a:t>- «¡Mantenlo </a:t>
            </a:r>
            <a:r>
              <a:rPr lang="es-NI" sz="1400" smtClean="0"/>
              <a:t>simple, </a:t>
            </a:r>
            <a:r>
              <a:rPr lang="es-NI" sz="1400" smtClean="0"/>
              <a:t>tonto!». Estos son los principios claves que se deben establecer para cada diapositiva:</a:t>
            </a:r>
          </a:p>
          <a:p>
            <a:pPr marL="0" lvl="1">
              <a:spcBef>
                <a:spcPts val="0"/>
              </a:spcBef>
              <a:spcAft>
                <a:spcPts val="1223"/>
              </a:spcAft>
            </a:pPr>
            <a:endParaRPr lang="es-NI" sz="1400" smtClean="0"/>
          </a:p>
          <a:p>
            <a:pPr marL="0" lvl="1">
              <a:spcBef>
                <a:spcPts val="0"/>
              </a:spcBef>
              <a:spcAft>
                <a:spcPts val="1223"/>
              </a:spcAft>
            </a:pPr>
            <a:r>
              <a:rPr lang="es-NI" sz="1400" smtClean="0"/>
              <a:t>Solamente puntos claves (Las diapositivas no están destinadas a </a:t>
            </a:r>
            <a:r>
              <a:rPr lang="es-NI" sz="1400" smtClean="0"/>
              <a:t>reemplazarte. </a:t>
            </a:r>
            <a:r>
              <a:rPr lang="es-NI" sz="1400" smtClean="0"/>
              <a:t>Deben ayudar </a:t>
            </a:r>
            <a:r>
              <a:rPr lang="es-NI" sz="1400" smtClean="0"/>
              <a:t>a</a:t>
            </a:r>
            <a:r>
              <a:rPr lang="hr-HR" sz="1400" dirty="0" smtClean="0"/>
              <a:t> tu </a:t>
            </a:r>
            <a:r>
              <a:rPr lang="es-NI" sz="1400" smtClean="0"/>
              <a:t>presentación</a:t>
            </a:r>
            <a:r>
              <a:rPr lang="es-NI" sz="1400" smtClean="0"/>
              <a:t>, destacando los puntos claves). </a:t>
            </a:r>
            <a:r>
              <a:rPr lang="es-NI" sz="1400" smtClean="0"/>
              <a:t>Tu eres el presentador </a:t>
            </a:r>
            <a:r>
              <a:rPr lang="es-NI" sz="1400" smtClean="0"/>
              <a:t>y </a:t>
            </a:r>
            <a:r>
              <a:rPr lang="es-NI" sz="1400" smtClean="0"/>
              <a:t>proporcionas </a:t>
            </a:r>
            <a:r>
              <a:rPr lang="es-NI" sz="1400" smtClean="0"/>
              <a:t>el mensaje completo </a:t>
            </a:r>
            <a:r>
              <a:rPr lang="es-NI" sz="1400" smtClean="0"/>
              <a:t>en</a:t>
            </a:r>
            <a:r>
              <a:rPr lang="hr-HR" sz="1400" dirty="0" smtClean="0"/>
              <a:t> tu </a:t>
            </a:r>
            <a:r>
              <a:rPr lang="es-NI" sz="1400" smtClean="0"/>
              <a:t>discurso</a:t>
            </a:r>
            <a:r>
              <a:rPr lang="es-NI" sz="1400" smtClean="0"/>
              <a:t>. No </a:t>
            </a:r>
            <a:r>
              <a:rPr lang="es-NI" sz="1400" smtClean="0"/>
              <a:t>escribas </a:t>
            </a:r>
            <a:r>
              <a:rPr lang="es-NI" sz="1400" smtClean="0"/>
              <a:t>oraciones enteras que </a:t>
            </a:r>
            <a:r>
              <a:rPr lang="es-NI" sz="1400" smtClean="0"/>
              <a:t>vas </a:t>
            </a:r>
            <a:r>
              <a:rPr lang="es-NI" sz="1400" smtClean="0"/>
              <a:t>a leer.</a:t>
            </a:r>
          </a:p>
          <a:p>
            <a:pPr marL="0" lvl="1">
              <a:spcBef>
                <a:spcPts val="0"/>
              </a:spcBef>
              <a:spcAft>
                <a:spcPts val="1223"/>
              </a:spcAft>
            </a:pPr>
            <a:r>
              <a:rPr lang="es-NI" sz="1400" smtClean="0"/>
              <a:t>Menos es más: una idea por diapositiva</a:t>
            </a:r>
          </a:p>
          <a:p>
            <a:pPr marL="0" lvl="1">
              <a:spcBef>
                <a:spcPts val="0"/>
              </a:spcBef>
              <a:spcAft>
                <a:spcPts val="1223"/>
              </a:spcAft>
            </a:pPr>
            <a:r>
              <a:rPr lang="es-NI" sz="1400" smtClean="0"/>
              <a:t>Mostrar algo en una diapositiva o decir algo </a:t>
            </a:r>
            <a:r>
              <a:rPr lang="es-NI" sz="1400" smtClean="0"/>
              <a:t>en</a:t>
            </a:r>
            <a:r>
              <a:rPr lang="hr-HR" sz="1400" dirty="0" smtClean="0"/>
              <a:t> tu </a:t>
            </a:r>
            <a:r>
              <a:rPr lang="es-NI" sz="1400" smtClean="0"/>
              <a:t>presentación </a:t>
            </a:r>
            <a:r>
              <a:rPr lang="es-NI" sz="1400" smtClean="0"/>
              <a:t>que REALMENTE no </a:t>
            </a:r>
            <a:r>
              <a:rPr lang="es-NI" sz="1400" smtClean="0"/>
              <a:t>quieras </a:t>
            </a:r>
            <a:r>
              <a:rPr lang="es-NI" sz="1400" smtClean="0"/>
              <a:t>comunicar </a:t>
            </a:r>
            <a:r>
              <a:rPr lang="es-NI" sz="1400" smtClean="0"/>
              <a:t>s</a:t>
            </a:r>
            <a:r>
              <a:rPr lang="es-ES" sz="1400" dirty="0" smtClean="0"/>
              <a:t>ó</a:t>
            </a:r>
            <a:r>
              <a:rPr lang="es-NI" sz="1400" smtClean="0"/>
              <a:t>lo </a:t>
            </a:r>
            <a:r>
              <a:rPr lang="es-NI" sz="1400" smtClean="0"/>
              <a:t>genera ruido y le resta valor </a:t>
            </a:r>
            <a:r>
              <a:rPr lang="es-NI" sz="1400" smtClean="0"/>
              <a:t>a</a:t>
            </a:r>
            <a:r>
              <a:rPr lang="hr-HR" sz="1400" dirty="0" smtClean="0"/>
              <a:t> tu </a:t>
            </a:r>
            <a:r>
              <a:rPr lang="es-NI" sz="1400" smtClean="0"/>
              <a:t>mensaje </a:t>
            </a:r>
            <a:r>
              <a:rPr lang="es-NI" sz="1400" smtClean="0"/>
              <a:t>general.</a:t>
            </a:r>
          </a:p>
          <a:p>
            <a:pPr marL="0" lvl="1">
              <a:spcBef>
                <a:spcPts val="0"/>
              </a:spcBef>
              <a:spcAft>
                <a:spcPts val="1223"/>
              </a:spcAft>
            </a:pPr>
            <a:r>
              <a:rPr lang="es-NI" sz="1400" smtClean="0"/>
              <a:t>Seis palabras por línea, seis líneas por diapositiva (sin contar el título). Esta regla puede ser diferente </a:t>
            </a:r>
            <a:r>
              <a:rPr lang="es-NI" sz="1400" smtClean="0"/>
              <a:t>en</a:t>
            </a:r>
            <a:r>
              <a:rPr lang="hr-HR" sz="1400" dirty="0" smtClean="0"/>
              <a:t> tu </a:t>
            </a:r>
            <a:r>
              <a:rPr lang="es-NI" sz="1400" smtClean="0"/>
              <a:t>idioma...</a:t>
            </a:r>
            <a:r>
              <a:rPr lang="es-NI" sz="1400" baseline="0" smtClean="0"/>
              <a:t> En f</a:t>
            </a:r>
            <a:r>
              <a:rPr lang="es-NI" sz="1400" smtClean="0"/>
              <a:t>rancés </a:t>
            </a:r>
            <a:r>
              <a:rPr lang="es-NI" sz="1400" smtClean="0"/>
              <a:t>y español es 8 por 8.</a:t>
            </a:r>
          </a:p>
          <a:p>
            <a:pPr marL="0" lvl="1">
              <a:spcBef>
                <a:spcPts val="0"/>
              </a:spcBef>
              <a:spcAft>
                <a:spcPts val="1223"/>
              </a:spcAft>
            </a:pPr>
            <a:r>
              <a:rPr lang="es-NI" sz="1400" smtClean="0"/>
              <a:t>Las declaraciones fuertes implican usar voz activa y sustantivos y verbos fuertes. "Los animo a que adopten este cambio de política" NO "Creo que es posible alentar la adopción ..."</a:t>
            </a:r>
          </a:p>
          <a:p>
            <a:pPr marL="0" lvl="1">
              <a:spcBef>
                <a:spcPts val="0"/>
              </a:spcBef>
              <a:spcAft>
                <a:spcPts val="1223"/>
              </a:spcAft>
            </a:pPr>
            <a:r>
              <a:rPr lang="es-NI" sz="1400" smtClean="0"/>
              <a:t>Usa </a:t>
            </a:r>
            <a:r>
              <a:rPr lang="es-NI" sz="1400" smtClean="0"/>
              <a:t>números enteros, y cuando sea posible, use 2 </a:t>
            </a:r>
            <a:r>
              <a:rPr lang="es-NI" sz="1400" smtClean="0"/>
              <a:t>de cada </a:t>
            </a:r>
            <a:r>
              <a:rPr lang="es-NI" sz="1400" smtClean="0"/>
              <a:t>3 </a:t>
            </a:r>
            <a:r>
              <a:rPr lang="es-NI" sz="1400" smtClean="0"/>
              <a:t>en lugar de 66</a:t>
            </a:r>
            <a:r>
              <a:rPr lang="es-NI" sz="1400" smtClean="0"/>
              <a:t>% (etc.).</a:t>
            </a:r>
            <a:endParaRPr lang="en-US" sz="1400" dirty="0"/>
          </a:p>
          <a:p>
            <a:pPr marL="0" lvl="1">
              <a:spcBef>
                <a:spcPts val="0"/>
              </a:spcBef>
              <a:spcAft>
                <a:spcPts val="1223"/>
              </a:spcAft>
            </a:pPr>
            <a:endParaRPr lang="en-US" dirty="0"/>
          </a:p>
        </p:txBody>
      </p:sp>
      <p:sp>
        <p:nvSpPr>
          <p:cNvPr id="66564" name="Rectangle 3"/>
          <p:cNvSpPr>
            <a:spLocks noGrp="1" noRot="1" noChangeAspect="1" noChangeArrowheads="1" noTextEdit="1"/>
          </p:cNvSpPr>
          <p:nvPr>
            <p:ph type="sldImg"/>
          </p:nvPr>
        </p:nvSpPr>
        <p:spPr>
          <a:xfrm>
            <a:off x="1219200" y="685800"/>
            <a:ext cx="4262438" cy="3195638"/>
          </a:xfrm>
          <a:ln cap="flat"/>
        </p:spPr>
      </p:sp>
    </p:spTree>
    <p:extLst>
      <p:ext uri="{BB962C8B-B14F-4D97-AF65-F5344CB8AC3E}">
        <p14:creationId xmlns:p14="http://schemas.microsoft.com/office/powerpoint/2010/main" val="19854037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marL="0" marR="0" lvl="0" indent="0" algn="r" defTabSz="923925" rtl="0" eaLnBrk="1" fontAlgn="base" latinLnBrk="0" hangingPunct="1">
              <a:lnSpc>
                <a:spcPct val="100000"/>
              </a:lnSpc>
              <a:spcBef>
                <a:spcPct val="0"/>
              </a:spcBef>
              <a:spcAft>
                <a:spcPct val="0"/>
              </a:spcAft>
              <a:buClrTx/>
              <a:buSzTx/>
              <a:buFontTx/>
              <a:buNone/>
              <a:tabLst/>
              <a:defRPr/>
            </a:pPr>
            <a:fld id="{CDE0446C-25ED-4142-AD20-C67C9897BF34}"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xfrm>
            <a:off x="623147" y="4260850"/>
            <a:ext cx="5764107" cy="4493260"/>
          </a:xfrm>
          <a:noFill/>
        </p:spPr>
        <p:txBody>
          <a:bodyPr/>
          <a:lstStyle/>
          <a:p>
            <a:pPr eaLnBrk="1" hangingPunct="1"/>
            <a:r>
              <a:rPr lang="es-ES_tradnl" noProof="0" dirty="0" smtClean="0"/>
              <a:t>Y no olvides</a:t>
            </a:r>
            <a:r>
              <a:rPr lang="es-ES_tradnl" baseline="0" noProof="0" dirty="0" smtClean="0"/>
              <a:t> tu </a:t>
            </a:r>
            <a:r>
              <a:rPr lang="es-ES_tradnl" noProof="0" dirty="0" smtClean="0"/>
              <a:t>título</a:t>
            </a:r>
            <a:r>
              <a:rPr lang="es-ES_tradnl" baseline="0" noProof="0" dirty="0" smtClean="0"/>
              <a:t> -</a:t>
            </a:r>
            <a:r>
              <a:rPr lang="es-ES_tradnl" noProof="0" dirty="0" smtClean="0"/>
              <a:t> no pierdas espacio con tus títulos. Esta es una oportunidad para transmitir información y atraer a tu público: ¡úsala!</a:t>
            </a:r>
          </a:p>
          <a:p>
            <a:pPr eaLnBrk="1" hangingPunct="1"/>
            <a:endParaRPr lang="es-ES_tradnl" noProof="0" dirty="0" smtClean="0"/>
          </a:p>
          <a:p>
            <a:pPr eaLnBrk="1" hangingPunct="1"/>
            <a:r>
              <a:rPr lang="es-ES_tradnl" noProof="0" dirty="0" smtClean="0">
                <a:solidFill>
                  <a:srgbClr val="2375BB"/>
                </a:solidFill>
              </a:rPr>
              <a:t>Telegráfico</a:t>
            </a:r>
            <a:r>
              <a:rPr lang="es-ES_tradnl" baseline="0" noProof="0" dirty="0" smtClean="0">
                <a:solidFill>
                  <a:srgbClr val="2375BB"/>
                </a:solidFill>
              </a:rPr>
              <a:t> </a:t>
            </a:r>
            <a:r>
              <a:rPr lang="es-ES_tradnl" noProof="0" dirty="0" smtClean="0"/>
              <a:t>podría no ser una palabra real, pero es una buena palabra. Un título telegráfico ayuda a contar tu historia</a:t>
            </a:r>
            <a:r>
              <a:rPr lang="es-ES_tradnl" baseline="0" noProof="0" dirty="0" smtClean="0"/>
              <a:t> -</a:t>
            </a:r>
            <a:r>
              <a:rPr lang="es-ES_tradnl" noProof="0" dirty="0" smtClean="0"/>
              <a:t> ya que contiene parte del mensaje o los resultados</a:t>
            </a:r>
            <a:r>
              <a:rPr lang="es-ES_tradnl" baseline="0" noProof="0" dirty="0" smtClean="0"/>
              <a:t> </a:t>
            </a:r>
            <a:r>
              <a:rPr lang="es-ES_tradnl" noProof="0" dirty="0" smtClean="0"/>
              <a:t>que contiene.</a:t>
            </a:r>
          </a:p>
          <a:p>
            <a:pPr eaLnBrk="1" hangingPunct="1"/>
            <a:endParaRPr lang="es-ES_tradnl" noProof="0" dirty="0" smtClean="0"/>
          </a:p>
          <a:p>
            <a:pPr eaLnBrk="1" hangingPunct="1"/>
            <a:r>
              <a:rPr lang="es-ES_tradnl" noProof="0" dirty="0" smtClean="0"/>
              <a:t>El título de tu presentación debe atraer a tu audiencia y, en muchos casos, debe brindar una vista previa de tus resultados. tu audiencia no académica también debería ser capaz de entenderlo. Así que comienza por sacar la jerga, palabras como 'determinantes' e 'indicadores' y 'resultados de un análisis de regresión de niveles múltiples'.</a:t>
            </a:r>
          </a:p>
          <a:p>
            <a:pPr eaLnBrk="1" hangingPunct="1"/>
            <a:endParaRPr lang="es-ES_tradnl" noProof="0" dirty="0" smtClean="0"/>
          </a:p>
          <a:p>
            <a:pPr eaLnBrk="1" hangingPunct="1"/>
            <a:r>
              <a:rPr lang="es-ES_tradnl" noProof="0" dirty="0" smtClean="0"/>
              <a:t>Dentro de tu presentación, cada diapositiva necesita su propio título. No desperdicies espacio con títulos como ”Antecedentes" o ”Resultados": incorpora esos</a:t>
            </a:r>
            <a:r>
              <a:rPr lang="es-ES_tradnl" baseline="0" noProof="0" dirty="0" smtClean="0"/>
              <a:t> antecedentes y resultados </a:t>
            </a:r>
            <a:r>
              <a:rPr lang="es-ES_tradnl" noProof="0" dirty="0" smtClean="0"/>
              <a:t>en los títulos.</a:t>
            </a:r>
            <a:endParaRPr lang="es-ES_tradnl" noProof="0" dirty="0"/>
          </a:p>
        </p:txBody>
      </p:sp>
    </p:spTree>
    <p:extLst>
      <p:ext uri="{BB962C8B-B14F-4D97-AF65-F5344CB8AC3E}">
        <p14:creationId xmlns:p14="http://schemas.microsoft.com/office/powerpoint/2010/main" val="4218771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ts val="600"/>
              </a:spcBef>
              <a:spcAft>
                <a:spcPts val="1200"/>
              </a:spcAft>
            </a:pPr>
            <a:endParaRPr lang="en-U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40045173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0"/>
              </a:spcBef>
              <a:spcAft>
                <a:spcPts val="1223"/>
              </a:spcAft>
            </a:pPr>
            <a:r>
              <a:rPr lang="es-ES_tradnl" altLang="en-US" dirty="0" smtClean="0">
                <a:latin typeface="Arial" panose="020B0604020202020204" pitchFamily="34" charset="0"/>
              </a:rPr>
              <a:t>El último paso, una vez que tu presentación esté preparada, es practicar y enfocarte en tu presentación</a:t>
            </a:r>
            <a:r>
              <a:rPr lang="es-ES_tradnl" altLang="en-US" baseline="0" dirty="0" smtClean="0">
                <a:latin typeface="Arial" panose="020B0604020202020204" pitchFamily="34" charset="0"/>
              </a:rPr>
              <a:t> </a:t>
            </a:r>
            <a:r>
              <a:rPr lang="es-ES_tradnl" altLang="en-US" dirty="0" smtClean="0">
                <a:latin typeface="Arial" panose="020B0604020202020204" pitchFamily="34" charset="0"/>
              </a:rPr>
              <a:t>física y oral. Tu estilo y presentación</a:t>
            </a:r>
            <a:r>
              <a:rPr lang="es-ES_tradnl" altLang="en-US" baseline="0" dirty="0" smtClean="0">
                <a:latin typeface="Arial" panose="020B0604020202020204" pitchFamily="34" charset="0"/>
              </a:rPr>
              <a:t> </a:t>
            </a:r>
            <a:r>
              <a:rPr lang="es-ES_tradnl" altLang="en-US" dirty="0" smtClean="0">
                <a:latin typeface="Arial" panose="020B0604020202020204" pitchFamily="34" charset="0"/>
              </a:rPr>
              <a:t>son una parte clave de lo bien que podrás persuadir a tu audiencia.</a:t>
            </a:r>
          </a:p>
          <a:p>
            <a:pPr>
              <a:lnSpc>
                <a:spcPct val="90000"/>
              </a:lnSpc>
              <a:spcBef>
                <a:spcPct val="0"/>
              </a:spcBef>
              <a:spcAft>
                <a:spcPts val="1223"/>
              </a:spcAft>
            </a:pPr>
            <a:endParaRPr lang="es-ES_tradnl" altLang="en-US" dirty="0" smtClean="0">
              <a:latin typeface="Arial" panose="020B0604020202020204" pitchFamily="34" charset="0"/>
            </a:endParaRPr>
          </a:p>
          <a:p>
            <a:pPr>
              <a:lnSpc>
                <a:spcPct val="90000"/>
              </a:lnSpc>
              <a:spcBef>
                <a:spcPct val="0"/>
              </a:spcBef>
              <a:spcAft>
                <a:spcPts val="1223"/>
              </a:spcAft>
            </a:pPr>
            <a:r>
              <a:rPr lang="es-ES_tradnl" altLang="en-US" dirty="0" smtClean="0">
                <a:latin typeface="Arial" panose="020B0604020202020204" pitchFamily="34" charset="0"/>
              </a:rPr>
              <a:t>Nunca debe leer una presentación completa, particularmente una presentación de política. Y recuerda que las viñetas en las diapositivas son las viñetas para la audiencia, NO las notas para</a:t>
            </a:r>
            <a:r>
              <a:rPr lang="es-ES_tradnl" altLang="en-US" baseline="0" dirty="0" smtClean="0">
                <a:latin typeface="Arial" panose="020B0604020202020204" pitchFamily="34" charset="0"/>
              </a:rPr>
              <a:t> el</a:t>
            </a:r>
            <a:r>
              <a:rPr lang="es-ES_tradnl" altLang="en-US" dirty="0" smtClean="0">
                <a:latin typeface="Arial" panose="020B0604020202020204" pitchFamily="34" charset="0"/>
              </a:rPr>
              <a:t> presentador. NUNCA lea las diapositivas! El discurso de tu presentación debe contener mucho más de lo que aparece en tus ayudas visuales. Sin embargo, puede</a:t>
            </a:r>
            <a:r>
              <a:rPr lang="es-ES_tradnl" altLang="en-US" baseline="0" dirty="0" smtClean="0">
                <a:latin typeface="Arial" panose="020B0604020202020204" pitchFamily="34" charset="0"/>
              </a:rPr>
              <a:t> ser apropiado leer </a:t>
            </a:r>
            <a:r>
              <a:rPr lang="es-ES_tradnl" altLang="en-US" noProof="0" dirty="0" smtClean="0">
                <a:latin typeface="Arial" panose="020B0604020202020204" pitchFamily="34" charset="0"/>
              </a:rPr>
              <a:t>algunas partes de tu presentación.</a:t>
            </a:r>
          </a:p>
          <a:p>
            <a:pPr>
              <a:lnSpc>
                <a:spcPct val="90000"/>
              </a:lnSpc>
              <a:spcBef>
                <a:spcPct val="0"/>
              </a:spcBef>
              <a:spcAft>
                <a:spcPts val="1223"/>
              </a:spcAft>
            </a:pPr>
            <a:endParaRPr lang="es-ES_tradnl" altLang="en-US" dirty="0" smtClean="0">
              <a:latin typeface="Arial" panose="020B0604020202020204" pitchFamily="34" charset="0"/>
            </a:endParaRPr>
          </a:p>
          <a:p>
            <a:pPr>
              <a:lnSpc>
                <a:spcPct val="90000"/>
              </a:lnSpc>
              <a:spcBef>
                <a:spcPct val="0"/>
              </a:spcBef>
              <a:spcAft>
                <a:spcPts val="1223"/>
              </a:spcAft>
            </a:pPr>
            <a:r>
              <a:rPr lang="es-ES_tradnl" altLang="en-US" dirty="0" smtClean="0">
                <a:latin typeface="Arial" panose="020B0604020202020204" pitchFamily="34" charset="0"/>
              </a:rPr>
              <a:t>Entre las ocasiones en que un discurso escrito es apropiado es cuando necesita citar a un autor con precisión, presentar figuras, comunicar tonos sutiles de significado tal como lo has desarrollado, apegarse a un texto previamente publicado (por ejemplo, a los medios de comunicación), tener un registro preciso de lo que dijiste, o mantener tu discurso en estrictos límites de tiempo.</a:t>
            </a:r>
          </a:p>
          <a:p>
            <a:pPr>
              <a:lnSpc>
                <a:spcPct val="90000"/>
              </a:lnSpc>
              <a:spcBef>
                <a:spcPct val="0"/>
              </a:spcBef>
              <a:spcAft>
                <a:spcPts val="1223"/>
              </a:spcAft>
            </a:pPr>
            <a:endParaRPr lang="es-ES_tradnl" altLang="en-US" dirty="0" smtClean="0">
              <a:latin typeface="Arial" panose="020B0604020202020204" pitchFamily="34" charset="0"/>
            </a:endParaRPr>
          </a:p>
          <a:p>
            <a:pPr>
              <a:lnSpc>
                <a:spcPct val="90000"/>
              </a:lnSpc>
              <a:spcBef>
                <a:spcPct val="0"/>
              </a:spcBef>
              <a:spcAft>
                <a:spcPts val="1223"/>
              </a:spcAft>
            </a:pPr>
            <a:r>
              <a:rPr lang="es-ES_tradnl" altLang="en-US" dirty="0" smtClean="0">
                <a:latin typeface="Arial" panose="020B0604020202020204" pitchFamily="34" charset="0"/>
              </a:rPr>
              <a:t>Cuando eliges leer una parte de tu discurso o escribir tus notas, debes usar el lenguaje oral, lo que significa escribir las notas exactamente de la forma en que hablas, no con el tono más formal de tu trabajo escrito. Enfócate</a:t>
            </a:r>
            <a:r>
              <a:rPr lang="es-ES_tradnl" altLang="en-US" baseline="0" dirty="0" smtClean="0">
                <a:latin typeface="Arial" panose="020B0604020202020204" pitchFamily="34" charset="0"/>
              </a:rPr>
              <a:t> </a:t>
            </a:r>
            <a:r>
              <a:rPr lang="es-ES_tradnl" altLang="en-US" dirty="0" smtClean="0">
                <a:latin typeface="Arial" panose="020B0604020202020204" pitchFamily="34" charset="0"/>
              </a:rPr>
              <a:t>en la claridad: usa palabras cortas y simples, y evita la repetición.</a:t>
            </a:r>
          </a:p>
          <a:p>
            <a:pPr>
              <a:lnSpc>
                <a:spcPct val="90000"/>
              </a:lnSpc>
              <a:spcBef>
                <a:spcPct val="0"/>
              </a:spcBef>
              <a:spcAft>
                <a:spcPts val="1223"/>
              </a:spcAft>
            </a:pPr>
            <a:endParaRPr lang="es-ES_tradnl" altLang="en-US" dirty="0" smtClean="0">
              <a:latin typeface="Arial" panose="020B0604020202020204" pitchFamily="34" charset="0"/>
            </a:endParaRPr>
          </a:p>
          <a:p>
            <a:pPr>
              <a:lnSpc>
                <a:spcPct val="90000"/>
              </a:lnSpc>
              <a:spcBef>
                <a:spcPct val="0"/>
              </a:spcBef>
              <a:spcAft>
                <a:spcPts val="1223"/>
              </a:spcAft>
            </a:pPr>
            <a:r>
              <a:rPr lang="es-ES_tradnl" altLang="en-US" b="0" dirty="0" smtClean="0">
                <a:latin typeface="Arial" panose="020B0604020202020204" pitchFamily="34" charset="0"/>
              </a:rPr>
              <a:t>Haz un esfuerzo por memorizar las notas importantes o partes de tu presentación, como el inicio</a:t>
            </a:r>
            <a:r>
              <a:rPr lang="es-ES_tradnl" altLang="en-US" b="0" baseline="0" dirty="0" smtClean="0">
                <a:latin typeface="Arial" panose="020B0604020202020204" pitchFamily="34" charset="0"/>
              </a:rPr>
              <a:t> y el cierre</a:t>
            </a:r>
            <a:r>
              <a:rPr lang="es-ES_tradnl" altLang="en-US" b="0" dirty="0" smtClean="0">
                <a:latin typeface="Arial" panose="020B0604020202020204" pitchFamily="34" charset="0"/>
              </a:rPr>
              <a:t>, para que puedas presentar tu mensaje con confianza mientras miras a la audiencia. El contacto visual es importante para conectarte con tu audiencia. Todos hemos visto presentaciones en las que el orador sólo lee sus notas, o se queda mirándose a los pies... es increíblemente importante mirar hacia arriba y hacia tu audiencia. Esto mejora tu credibilidad y también permite que la audiencia se conecte contigo y, por lo tanto, con tu mensaje. Puedes intentar recorrer</a:t>
            </a:r>
            <a:r>
              <a:rPr lang="es-ES_tradnl" altLang="en-US" b="0" baseline="0" dirty="0" smtClean="0">
                <a:latin typeface="Arial" panose="020B0604020202020204" pitchFamily="34" charset="0"/>
              </a:rPr>
              <a:t> con la mirada </a:t>
            </a:r>
            <a:r>
              <a:rPr lang="es-ES_tradnl" altLang="en-US" b="0" dirty="0" smtClean="0">
                <a:latin typeface="Arial" panose="020B0604020202020204" pitchFamily="34" charset="0"/>
              </a:rPr>
              <a:t>la cara de cada persona durante de la presentación. O elige algunas caras amigables y dirige la presentación a ellos. Si realmente estás nervioso, trae a un amigo o colega que pueda sentarse en la parte de atrás, ¡dirige</a:t>
            </a:r>
            <a:r>
              <a:rPr lang="es-ES_tradnl" altLang="en-US" b="0" baseline="0" dirty="0" smtClean="0">
                <a:latin typeface="Arial" panose="020B0604020202020204" pitchFamily="34" charset="0"/>
              </a:rPr>
              <a:t> la presentación hacia él</a:t>
            </a:r>
            <a:r>
              <a:rPr lang="es-ES_tradnl" altLang="en-US" b="0" dirty="0" smtClean="0">
                <a:latin typeface="Arial" panose="020B0604020202020204" pitchFamily="34" charset="0"/>
              </a:rPr>
              <a:t>!</a:t>
            </a:r>
          </a:p>
          <a:p>
            <a:pPr>
              <a:lnSpc>
                <a:spcPct val="90000"/>
              </a:lnSpc>
              <a:spcBef>
                <a:spcPct val="0"/>
              </a:spcBef>
              <a:spcAft>
                <a:spcPts val="1223"/>
              </a:spcAft>
            </a:pPr>
            <a:endParaRPr lang="es-ES_tradnl" altLang="en-US" b="0" dirty="0" smtClean="0">
              <a:latin typeface="Arial" panose="020B0604020202020204" pitchFamily="34" charset="0"/>
            </a:endParaRPr>
          </a:p>
          <a:p>
            <a:pPr>
              <a:lnSpc>
                <a:spcPct val="90000"/>
              </a:lnSpc>
              <a:spcBef>
                <a:spcPct val="0"/>
              </a:spcBef>
              <a:spcAft>
                <a:spcPts val="1223"/>
              </a:spcAft>
            </a:pPr>
            <a:r>
              <a:rPr lang="es-ES_tradnl" altLang="en-US" b="0" dirty="0" smtClean="0">
                <a:latin typeface="Arial" panose="020B0604020202020204" pitchFamily="34" charset="0"/>
              </a:rPr>
              <a:t>Finalmente, asegúrate</a:t>
            </a:r>
            <a:r>
              <a:rPr lang="es-ES_tradnl" altLang="en-US" b="0" baseline="0" dirty="0" smtClean="0">
                <a:latin typeface="Arial" panose="020B0604020202020204" pitchFamily="34" charset="0"/>
              </a:rPr>
              <a:t> </a:t>
            </a:r>
            <a:r>
              <a:rPr lang="es-ES_tradnl" altLang="en-US" b="0" dirty="0" smtClean="0">
                <a:latin typeface="Arial" panose="020B0604020202020204" pitchFamily="34" charset="0"/>
              </a:rPr>
              <a:t>de describir completamente cualquier gráfico, tabla o figura incluida en tu presentación. Nunca digas simplemente "como pueden ver en este gráfico". No puedes garantizar que todos en el público puedan ver el gráfico o que realmente sepan cómo interpretarlo. Tomate el tiempo para explicar los ejes, explica qué están mostrando las</a:t>
            </a:r>
            <a:r>
              <a:rPr lang="es-ES_tradnl" altLang="en-US" b="0" baseline="0" dirty="0" smtClean="0">
                <a:latin typeface="Arial" panose="020B0604020202020204" pitchFamily="34" charset="0"/>
              </a:rPr>
              <a:t> barras </a:t>
            </a:r>
            <a:r>
              <a:rPr lang="es-ES_tradnl" altLang="en-US" b="0" dirty="0" smtClean="0">
                <a:latin typeface="Arial" panose="020B0604020202020204" pitchFamily="34" charset="0"/>
              </a:rPr>
              <a:t>o las líneas, y luego explica el punto principal.</a:t>
            </a:r>
            <a:endParaRPr lang="es-ES_tradnl" altLang="en-US" b="0" dirty="0">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96FBA243-26B8-481D-8325-B438EAAEE84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23925" rtl="0" eaLnBrk="0" fontAlgn="base" latinLnBrk="0" hangingPunct="0">
                <a:lnSpc>
                  <a:spcPct val="100000"/>
                </a:lnSpc>
                <a:spcBef>
                  <a:spcPct val="0"/>
                </a:spcBef>
                <a:spcAft>
                  <a:spcPct val="0"/>
                </a:spcAft>
                <a:buClrTx/>
                <a:buSzTx/>
                <a:buFontTx/>
                <a:buNone/>
                <a:tabLst/>
                <a:defRPr/>
              </a:pPr>
              <a:t>29</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016019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533400" y="2665413"/>
            <a:ext cx="5715000" cy="4116387"/>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0"/>
              </a:spcBef>
              <a:spcAft>
                <a:spcPts val="1200"/>
              </a:spcAft>
              <a:tabLst>
                <a:tab pos="457200" algn="l"/>
              </a:tabLst>
              <a:defRPr/>
            </a:pPr>
            <a:r>
              <a:rPr lang="es-NI" sz="1150" dirty="0" smtClean="0">
                <a:ea typeface="MS PGothic" pitchFamily="34" charset="-128"/>
              </a:rPr>
              <a:t>La investigación de la comunicación ha descubierto que hay cinco causas comunes de presentaciones ineficaces:</a:t>
            </a:r>
          </a:p>
          <a:p>
            <a:pPr>
              <a:spcBef>
                <a:spcPts val="0"/>
              </a:spcBef>
              <a:spcAft>
                <a:spcPts val="1200"/>
              </a:spcAft>
              <a:tabLst>
                <a:tab pos="457200" algn="l"/>
              </a:tabLst>
              <a:defRPr/>
            </a:pPr>
            <a:endParaRPr lang="en-US" sz="1150" dirty="0">
              <a:ea typeface="MS PGothic" pitchFamily="34" charset="-128"/>
            </a:endParaRPr>
          </a:p>
          <a:p>
            <a:pPr>
              <a:spcBef>
                <a:spcPts val="0"/>
              </a:spcBef>
              <a:spcAft>
                <a:spcPts val="1200"/>
              </a:spcAft>
              <a:tabLst>
                <a:tab pos="457200" algn="l"/>
              </a:tabLst>
              <a:defRPr/>
            </a:pPr>
            <a:r>
              <a:rPr lang="en-US" sz="1150" b="1" dirty="0" smtClean="0">
                <a:ea typeface="MS PGothic" pitchFamily="34" charset="-128"/>
              </a:rPr>
              <a:t>[</a:t>
            </a:r>
            <a:r>
              <a:rPr lang="es-NI" sz="1150" b="1" dirty="0" smtClean="0">
                <a:ea typeface="MS PGothic" pitchFamily="34" charset="-128"/>
              </a:rPr>
              <a:t>HA</a:t>
            </a:r>
            <a:r>
              <a:rPr lang="es-ES" sz="1150" b="1" dirty="0" smtClean="0">
                <a:ea typeface="MS PGothic" pitchFamily="34" charset="-128"/>
              </a:rPr>
              <a:t>CER</a:t>
            </a:r>
            <a:r>
              <a:rPr lang="es-NI" sz="1150" b="1" baseline="0" dirty="0" smtClean="0">
                <a:ea typeface="MS PGothic" pitchFamily="34" charset="-128"/>
              </a:rPr>
              <a:t> </a:t>
            </a:r>
            <a:r>
              <a:rPr lang="es-NI" sz="1150" b="1" dirty="0" smtClean="0">
                <a:ea typeface="MS PGothic" pitchFamily="34" charset="-128"/>
              </a:rPr>
              <a:t>CLIC </a:t>
            </a:r>
            <a:r>
              <a:rPr lang="es-NI" sz="1150" b="1" dirty="0" smtClean="0">
                <a:ea typeface="MS PGothic" pitchFamily="34" charset="-128"/>
              </a:rPr>
              <a:t>para cada viñeta</a:t>
            </a:r>
            <a:r>
              <a:rPr lang="en-US" sz="1150" b="1" dirty="0" smtClean="0">
                <a:ea typeface="MS PGothic" pitchFamily="34" charset="-128"/>
              </a:rPr>
              <a:t>]</a:t>
            </a:r>
          </a:p>
          <a:p>
            <a:pPr>
              <a:spcBef>
                <a:spcPts val="0"/>
              </a:spcBef>
              <a:spcAft>
                <a:spcPts val="1200"/>
              </a:spcAft>
              <a:tabLst>
                <a:tab pos="457200" algn="l"/>
              </a:tabLst>
              <a:defRPr/>
            </a:pPr>
            <a:endParaRPr lang="en-US" sz="1150" b="1" dirty="0">
              <a:ea typeface="MS PGothic" pitchFamily="34" charset="-128"/>
            </a:endParaRPr>
          </a:p>
          <a:p>
            <a:pPr marL="228600" indent="-228600">
              <a:spcBef>
                <a:spcPts val="0"/>
              </a:spcBef>
              <a:spcAft>
                <a:spcPts val="1200"/>
              </a:spcAft>
              <a:buAutoNum type="arabicParenR"/>
              <a:tabLst>
                <a:tab pos="457200" algn="l"/>
              </a:tabLst>
              <a:defRPr/>
            </a:pPr>
            <a:r>
              <a:rPr lang="es-NI" sz="1150" b="0" dirty="0" smtClean="0">
                <a:ea typeface="MS PGothic" pitchFamily="34" charset="-128"/>
              </a:rPr>
              <a:t>No motivar a la audiencia. </a:t>
            </a:r>
            <a:r>
              <a:rPr lang="es-NI" sz="1150" b="0" dirty="0" smtClean="0">
                <a:ea typeface="MS PGothic" pitchFamily="34" charset="-128"/>
              </a:rPr>
              <a:t>Ten en </a:t>
            </a:r>
            <a:r>
              <a:rPr lang="es-NI" sz="1150" b="0" dirty="0" smtClean="0">
                <a:ea typeface="MS PGothic" pitchFamily="34" charset="-128"/>
              </a:rPr>
              <a:t>cuenta que las personas escuchan de forma más inteligente si conocen el significado de la información desde el principio, por lo que al principio de la presentación, se les brindan los puntos claves que desea que conozcan. </a:t>
            </a:r>
            <a:r>
              <a:rPr lang="es-NI" sz="1150" b="0" dirty="0" smtClean="0">
                <a:ea typeface="MS PGothic" pitchFamily="34" charset="-128"/>
              </a:rPr>
              <a:t>Ten </a:t>
            </a:r>
            <a:r>
              <a:rPr lang="es-NI" sz="1150" b="0" dirty="0" smtClean="0">
                <a:ea typeface="MS PGothic" pitchFamily="34" charset="-128"/>
              </a:rPr>
              <a:t>en cuenta que para motivar a </a:t>
            </a:r>
            <a:r>
              <a:rPr lang="es-NI" sz="1150" b="0" dirty="0" smtClean="0">
                <a:ea typeface="MS PGothic" pitchFamily="34" charset="-128"/>
              </a:rPr>
              <a:t>tu público</a:t>
            </a:r>
            <a:r>
              <a:rPr lang="es-NI" sz="1150" b="0" dirty="0" smtClean="0">
                <a:ea typeface="MS PGothic" pitchFamily="34" charset="-128"/>
              </a:rPr>
              <a:t>, </a:t>
            </a:r>
            <a:r>
              <a:rPr lang="es-NI" sz="1150" b="0" dirty="0" smtClean="0">
                <a:ea typeface="MS PGothic" pitchFamily="34" charset="-128"/>
              </a:rPr>
              <a:t>tendrás </a:t>
            </a:r>
            <a:r>
              <a:rPr lang="es-NI" sz="1150" b="0" dirty="0" smtClean="0">
                <a:ea typeface="MS PGothic" pitchFamily="34" charset="-128"/>
              </a:rPr>
              <a:t>que </a:t>
            </a:r>
            <a:r>
              <a:rPr lang="es-NI" sz="1150" b="0" dirty="0" smtClean="0">
                <a:ea typeface="MS PGothic" pitchFamily="34" charset="-128"/>
              </a:rPr>
              <a:t>sabe</a:t>
            </a:r>
            <a:r>
              <a:rPr lang="es-NI" sz="1150" b="0" baseline="0" dirty="0" smtClean="0">
                <a:ea typeface="MS PGothic" pitchFamily="34" charset="-128"/>
              </a:rPr>
              <a:t>r qui</a:t>
            </a:r>
            <a:r>
              <a:rPr lang="es-ES" sz="1150" b="0" baseline="0" dirty="0" smtClean="0">
                <a:ea typeface="MS PGothic" pitchFamily="34" charset="-128"/>
              </a:rPr>
              <a:t>énes </a:t>
            </a:r>
            <a:r>
              <a:rPr lang="es-ES" sz="1150" b="0" dirty="0" smtClean="0">
                <a:ea typeface="MS PGothic" pitchFamily="34" charset="-128"/>
              </a:rPr>
              <a:t>son ellos.</a:t>
            </a:r>
            <a:endParaRPr lang="es-NI" sz="1150" b="0" dirty="0" smtClean="0">
              <a:ea typeface="MS PGothic" pitchFamily="34" charset="-128"/>
            </a:endParaRPr>
          </a:p>
          <a:p>
            <a:pPr>
              <a:spcBef>
                <a:spcPts val="0"/>
              </a:spcBef>
              <a:spcAft>
                <a:spcPts val="1200"/>
              </a:spcAft>
              <a:tabLst>
                <a:tab pos="457200" algn="l"/>
              </a:tabLst>
              <a:defRPr/>
            </a:pPr>
            <a:endParaRPr lang="en-US" sz="1150" b="0" dirty="0">
              <a:ea typeface="MS PGothic" pitchFamily="34" charset="-128"/>
            </a:endParaRPr>
          </a:p>
          <a:p>
            <a:pPr>
              <a:spcBef>
                <a:spcPts val="0"/>
              </a:spcBef>
              <a:spcAft>
                <a:spcPts val="1200"/>
              </a:spcAft>
              <a:tabLst>
                <a:tab pos="457200" algn="l"/>
              </a:tabLst>
              <a:defRPr/>
            </a:pPr>
            <a:r>
              <a:rPr lang="en-US" sz="1150" b="0" dirty="0">
                <a:ea typeface="MS PGothic" pitchFamily="34" charset="-128"/>
              </a:rPr>
              <a:t>2) </a:t>
            </a:r>
            <a:r>
              <a:rPr lang="es-NI" sz="1150" b="0" dirty="0" smtClean="0">
                <a:ea typeface="MS PGothic" pitchFamily="34" charset="-128"/>
              </a:rPr>
              <a:t>Estructura confusa. La audiencia puede tener problemas para </a:t>
            </a:r>
            <a:r>
              <a:rPr lang="es-NI" sz="1150" b="0" dirty="0" smtClean="0">
                <a:ea typeface="MS PGothic" pitchFamily="34" charset="-128"/>
              </a:rPr>
              <a:t>seguirte si </a:t>
            </a:r>
            <a:r>
              <a:rPr lang="es-NI" sz="1150" b="0" dirty="0" smtClean="0">
                <a:ea typeface="MS PGothic" pitchFamily="34" charset="-128"/>
              </a:rPr>
              <a:t>la estructura de </a:t>
            </a:r>
            <a:r>
              <a:rPr lang="es-NI" sz="1150" b="0" dirty="0" smtClean="0">
                <a:ea typeface="MS PGothic" pitchFamily="34" charset="-128"/>
              </a:rPr>
              <a:t>tu presentación </a:t>
            </a:r>
            <a:r>
              <a:rPr lang="es-NI" sz="1150" b="0" dirty="0" smtClean="0">
                <a:ea typeface="MS PGothic" pitchFamily="34" charset="-128"/>
              </a:rPr>
              <a:t>no está clara desde el principio. Muchos presentadores comienzan con una DIAPOSITIVA DE CONTENIDO: por ejemplo: "Presentaré los objetivos, la metodología de esta investigación, los principales hallazgos, las implicaciones del programa y las acciones recomendadas". Puede que no sea necesario dedicarle una diapositiva completa en una breve presentación, pero ya sea a través de </a:t>
            </a:r>
            <a:r>
              <a:rPr lang="es-NI" sz="1150" b="0" dirty="0" smtClean="0">
                <a:ea typeface="MS PGothic" pitchFamily="34" charset="-128"/>
              </a:rPr>
              <a:t>tus diapositivas </a:t>
            </a:r>
            <a:r>
              <a:rPr lang="es-NI" sz="1150" b="0" dirty="0" smtClean="0">
                <a:ea typeface="MS PGothic" pitchFamily="34" charset="-128"/>
              </a:rPr>
              <a:t>o </a:t>
            </a:r>
            <a:r>
              <a:rPr lang="es-NI" sz="1150" b="0" dirty="0" smtClean="0">
                <a:ea typeface="MS PGothic" pitchFamily="34" charset="-128"/>
              </a:rPr>
              <a:t>tu discurso</a:t>
            </a:r>
            <a:r>
              <a:rPr lang="es-NI" sz="1150" b="0" dirty="0" smtClean="0">
                <a:ea typeface="MS PGothic" pitchFamily="34" charset="-128"/>
              </a:rPr>
              <a:t>, hay que darle </a:t>
            </a:r>
            <a:r>
              <a:rPr lang="es-NI" sz="1150" b="0" dirty="0" smtClean="0">
                <a:ea typeface="MS PGothic" pitchFamily="34" charset="-128"/>
              </a:rPr>
              <a:t>a</a:t>
            </a:r>
            <a:r>
              <a:rPr lang="hr-HR" sz="1150" b="0" dirty="0" smtClean="0">
                <a:ea typeface="MS PGothic" pitchFamily="34" charset="-128"/>
              </a:rPr>
              <a:t> tu </a:t>
            </a:r>
            <a:r>
              <a:rPr lang="es-NI" sz="1150" b="0" dirty="0" smtClean="0">
                <a:ea typeface="MS PGothic" pitchFamily="34" charset="-128"/>
              </a:rPr>
              <a:t>audiencia </a:t>
            </a:r>
            <a:r>
              <a:rPr lang="es-NI" sz="1150" b="0" dirty="0" smtClean="0">
                <a:ea typeface="MS PGothic" pitchFamily="34" charset="-128"/>
              </a:rPr>
              <a:t>una idea de la estructura.</a:t>
            </a:r>
          </a:p>
          <a:p>
            <a:pPr>
              <a:spcBef>
                <a:spcPts val="0"/>
              </a:spcBef>
              <a:spcAft>
                <a:spcPts val="1200"/>
              </a:spcAft>
              <a:tabLst>
                <a:tab pos="457200" algn="l"/>
              </a:tabLst>
              <a:defRPr/>
            </a:pPr>
            <a:endParaRPr lang="es-NI" sz="1150" b="0" dirty="0" smtClean="0">
              <a:ea typeface="MS PGothic" pitchFamily="34" charset="-128"/>
            </a:endParaRPr>
          </a:p>
          <a:p>
            <a:pPr>
              <a:spcBef>
                <a:spcPts val="0"/>
              </a:spcBef>
              <a:spcAft>
                <a:spcPts val="1200"/>
              </a:spcAft>
              <a:tabLst>
                <a:tab pos="457200" algn="l"/>
              </a:tabLst>
              <a:defRPr/>
            </a:pPr>
            <a:r>
              <a:rPr lang="en-US" sz="1150" b="0" dirty="0" smtClean="0">
                <a:ea typeface="MS PGothic" pitchFamily="34" charset="-128"/>
              </a:rPr>
              <a:t>3</a:t>
            </a:r>
            <a:r>
              <a:rPr lang="en-US" sz="1150" b="0" dirty="0">
                <a:ea typeface="MS PGothic" pitchFamily="34" charset="-128"/>
              </a:rPr>
              <a:t>) </a:t>
            </a:r>
            <a:r>
              <a:rPr lang="es-NI" sz="1150" b="0" dirty="0" smtClean="0">
                <a:ea typeface="MS PGothic" pitchFamily="34" charset="-128"/>
              </a:rPr>
              <a:t>Demasiado o muy poco detalle. Encontrar el equilibrio adecuado aquí es siempre un desafío. Estoy seguro de que todos hemos visto presentadores que dan detalles excesivos y cuentan todo lo que saben sobre el tema, en lugar de </a:t>
            </a:r>
            <a:r>
              <a:rPr lang="es-NI" sz="1150" b="0" dirty="0" smtClean="0">
                <a:ea typeface="MS PGothic" pitchFamily="34" charset="-128"/>
              </a:rPr>
              <a:t>s</a:t>
            </a:r>
            <a:r>
              <a:rPr lang="es-ES" sz="1150" b="0" dirty="0" smtClean="0">
                <a:ea typeface="MS PGothic" pitchFamily="34" charset="-128"/>
              </a:rPr>
              <a:t>ó</a:t>
            </a:r>
            <a:r>
              <a:rPr lang="es-NI" sz="1150" b="0" dirty="0" smtClean="0">
                <a:ea typeface="MS PGothic" pitchFamily="34" charset="-128"/>
              </a:rPr>
              <a:t>lo </a:t>
            </a:r>
            <a:r>
              <a:rPr lang="es-NI" sz="1150" b="0" dirty="0" smtClean="0">
                <a:ea typeface="MS PGothic" pitchFamily="34" charset="-128"/>
              </a:rPr>
              <a:t>la información que es relevante para la audiencia y el propósito de la presentación. Al mismo tiempo, no </a:t>
            </a:r>
            <a:r>
              <a:rPr lang="es-NI" sz="1150" b="0" dirty="0" smtClean="0">
                <a:ea typeface="MS PGothic" pitchFamily="34" charset="-128"/>
              </a:rPr>
              <a:t>omitas </a:t>
            </a:r>
            <a:r>
              <a:rPr lang="es-NI" sz="1150" b="0" dirty="0" smtClean="0">
                <a:ea typeface="MS PGothic" pitchFamily="34" charset="-128"/>
              </a:rPr>
              <a:t>demasiado, o </a:t>
            </a:r>
            <a:r>
              <a:rPr lang="es-NI" sz="1150" b="0" dirty="0" smtClean="0">
                <a:ea typeface="MS PGothic" pitchFamily="34" charset="-128"/>
              </a:rPr>
              <a:t>podrías </a:t>
            </a:r>
            <a:r>
              <a:rPr lang="es-NI" sz="1150" b="0" dirty="0" smtClean="0">
                <a:ea typeface="MS PGothic" pitchFamily="34" charset="-128"/>
              </a:rPr>
              <a:t>tener brechas</a:t>
            </a:r>
            <a:r>
              <a:rPr lang="es-NI" sz="1150" b="0" baseline="0" dirty="0" smtClean="0">
                <a:ea typeface="MS PGothic" pitchFamily="34" charset="-128"/>
              </a:rPr>
              <a:t> </a:t>
            </a:r>
            <a:r>
              <a:rPr lang="es-NI" sz="1150" b="0" dirty="0" smtClean="0">
                <a:ea typeface="MS PGothic" pitchFamily="34" charset="-128"/>
              </a:rPr>
              <a:t>en la lógica. Los investigadores suelen estar tan cerca del material que omiten las conexiones esenciales, y el problema se acentúa por el hecho de que se presenta de forma condensada en un corto período de tiempo.</a:t>
            </a:r>
          </a:p>
          <a:p>
            <a:pPr>
              <a:spcBef>
                <a:spcPts val="0"/>
              </a:spcBef>
              <a:spcAft>
                <a:spcPts val="1200"/>
              </a:spcAft>
              <a:tabLst>
                <a:tab pos="457200" algn="l"/>
              </a:tabLst>
              <a:defRPr/>
            </a:pPr>
            <a:endParaRPr lang="es-NI" sz="1150" b="0" dirty="0" smtClean="0">
              <a:ea typeface="MS PGothic" pitchFamily="34" charset="-128"/>
            </a:endParaRPr>
          </a:p>
          <a:p>
            <a:pPr>
              <a:spcBef>
                <a:spcPts val="0"/>
              </a:spcBef>
              <a:spcAft>
                <a:spcPts val="1200"/>
              </a:spcAft>
              <a:tabLst>
                <a:tab pos="457200" algn="l"/>
              </a:tabLst>
              <a:defRPr/>
            </a:pPr>
            <a:r>
              <a:rPr lang="en-US" sz="1150" b="0" dirty="0" smtClean="0">
                <a:ea typeface="MS PGothic" pitchFamily="34" charset="-128"/>
              </a:rPr>
              <a:t>4) </a:t>
            </a:r>
            <a:r>
              <a:rPr lang="es-NI" sz="1150" b="0" dirty="0" smtClean="0">
                <a:ea typeface="MS PGothic" pitchFamily="34" charset="-128"/>
              </a:rPr>
              <a:t>Diapositivas o imágenes mal diseñadas. Las buenas imágenes mejoran el aprendizaje, y las malas reducen el aprendizaje.</a:t>
            </a:r>
          </a:p>
          <a:p>
            <a:pPr>
              <a:spcBef>
                <a:spcPts val="0"/>
              </a:spcBef>
              <a:spcAft>
                <a:spcPts val="1200"/>
              </a:spcAft>
              <a:tabLst>
                <a:tab pos="457200" algn="l"/>
              </a:tabLst>
              <a:defRPr/>
            </a:pPr>
            <a:endParaRPr lang="en-US" sz="1150" b="0" dirty="0">
              <a:ea typeface="MS PGothic" pitchFamily="34" charset="-128"/>
            </a:endParaRPr>
          </a:p>
          <a:p>
            <a:pPr>
              <a:spcBef>
                <a:spcPts val="0"/>
              </a:spcBef>
              <a:spcAft>
                <a:spcPts val="1200"/>
              </a:spcAft>
              <a:tabLst>
                <a:tab pos="457200" algn="l"/>
              </a:tabLst>
              <a:defRPr/>
            </a:pPr>
            <a:r>
              <a:rPr lang="en-US" sz="1150" b="0" dirty="0">
                <a:ea typeface="MS PGothic" pitchFamily="34" charset="-128"/>
              </a:rPr>
              <a:t>5) </a:t>
            </a:r>
            <a:r>
              <a:rPr lang="es-NI" sz="1150" b="0" dirty="0" smtClean="0">
                <a:ea typeface="MS PGothic" pitchFamily="34" charset="-128"/>
              </a:rPr>
              <a:t>Presentadores sin vida. ¿Con qué frecuencia </a:t>
            </a:r>
            <a:r>
              <a:rPr lang="es-NI" sz="1150" b="0" dirty="0" smtClean="0">
                <a:ea typeface="MS PGothic" pitchFamily="34" charset="-128"/>
              </a:rPr>
              <a:t>ha</a:t>
            </a:r>
            <a:r>
              <a:rPr lang="es-NI" sz="1150" b="0" baseline="0" dirty="0" smtClean="0">
                <a:ea typeface="MS PGothic" pitchFamily="34" charset="-128"/>
              </a:rPr>
              <a:t> presenciado una </a:t>
            </a:r>
            <a:r>
              <a:rPr lang="es-NI" sz="1150" b="0" dirty="0" smtClean="0">
                <a:ea typeface="MS PGothic" pitchFamily="34" charset="-128"/>
              </a:rPr>
              <a:t>presentación </a:t>
            </a:r>
            <a:r>
              <a:rPr lang="es-NI" sz="1150" b="0" dirty="0" smtClean="0">
                <a:ea typeface="MS PGothic" pitchFamily="34" charset="-128"/>
              </a:rPr>
              <a:t>terrible, en la que el orador era aburrido, no mostró entusiasmo sobre el tema, o simplemente leyó las diapositivas? Un buen presentador puede marcar la diferencia entre motivar realmente </a:t>
            </a:r>
            <a:r>
              <a:rPr lang="es-NI" sz="1150" b="0" dirty="0" smtClean="0">
                <a:ea typeface="MS PGothic" pitchFamily="34" charset="-128"/>
              </a:rPr>
              <a:t>a</a:t>
            </a:r>
            <a:r>
              <a:rPr lang="hr-HR" sz="1150" b="0" dirty="0" smtClean="0">
                <a:ea typeface="MS PGothic" pitchFamily="34" charset="-128"/>
              </a:rPr>
              <a:t> tu </a:t>
            </a:r>
            <a:r>
              <a:rPr lang="es-NI" sz="1150" b="0" dirty="0" smtClean="0">
                <a:ea typeface="MS PGothic" pitchFamily="34" charset="-128"/>
              </a:rPr>
              <a:t>audiencia </a:t>
            </a:r>
            <a:r>
              <a:rPr lang="es-NI" sz="1150" b="0" dirty="0" smtClean="0">
                <a:ea typeface="MS PGothic" pitchFamily="34" charset="-128"/>
              </a:rPr>
              <a:t>para hacer algo, o dejar que se vaya sin impacto.</a:t>
            </a:r>
          </a:p>
        </p:txBody>
      </p:sp>
      <p:sp>
        <p:nvSpPr>
          <p:cNvPr id="11267" name="Rectangle 3"/>
          <p:cNvSpPr>
            <a:spLocks noGrp="1" noRot="1" noChangeAspect="1" noChangeArrowheads="1" noTextEdit="1"/>
          </p:cNvSpPr>
          <p:nvPr>
            <p:ph type="sldImg"/>
          </p:nvPr>
        </p:nvSpPr>
        <p:spPr>
          <a:xfrm>
            <a:off x="1990725" y="692150"/>
            <a:ext cx="2428875" cy="1822450"/>
          </a:xfrm>
          <a:ln cap="flat"/>
        </p:spPr>
      </p:sp>
    </p:spTree>
    <p:extLst>
      <p:ext uri="{BB962C8B-B14F-4D97-AF65-F5344CB8AC3E}">
        <p14:creationId xmlns:p14="http://schemas.microsoft.com/office/powerpoint/2010/main" val="1963773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1203325" y="696913"/>
            <a:ext cx="3824288" cy="2867025"/>
          </a:xfrm>
          <a:ln/>
        </p:spPr>
      </p:sp>
      <p:sp>
        <p:nvSpPr>
          <p:cNvPr id="32771" name="Rectangle 3"/>
          <p:cNvSpPr>
            <a:spLocks noGrp="1" noChangeArrowheads="1"/>
          </p:cNvSpPr>
          <p:nvPr>
            <p:ph type="body" idx="1"/>
          </p:nvPr>
        </p:nvSpPr>
        <p:spPr>
          <a:xfrm>
            <a:off x="623148" y="3641090"/>
            <a:ext cx="5686213" cy="4493260"/>
          </a:xfrm>
        </p:spPr>
        <p:txBody>
          <a:bodyPr/>
          <a:lstStyle/>
          <a:p>
            <a:pPr>
              <a:defRPr/>
            </a:pPr>
            <a:r>
              <a:rPr lang="es-NI" dirty="0" smtClean="0">
                <a:ea typeface="MS PGothic" pitchFamily="34" charset="-128"/>
              </a:rPr>
              <a:t>¿Qué tipo de voz tienes? ¿Es resonante, musical, fácil de escuchar, </a:t>
            </a:r>
            <a:r>
              <a:rPr lang="es-NI" dirty="0" smtClean="0">
                <a:ea typeface="MS PGothic" pitchFamily="34" charset="-128"/>
              </a:rPr>
              <a:t>áspera, monótona </a:t>
            </a:r>
            <a:r>
              <a:rPr lang="es-NI" dirty="0" smtClean="0">
                <a:ea typeface="MS PGothic" pitchFamily="34" charset="-128"/>
              </a:rPr>
              <a:t>o </a:t>
            </a:r>
            <a:r>
              <a:rPr lang="es-NI" dirty="0" smtClean="0">
                <a:ea typeface="MS PGothic" pitchFamily="34" charset="-128"/>
              </a:rPr>
              <a:t>tediosa? </a:t>
            </a:r>
            <a:r>
              <a:rPr lang="es-NI" dirty="0" smtClean="0">
                <a:ea typeface="MS PGothic" pitchFamily="34" charset="-128"/>
              </a:rPr>
              <a:t>Conoce tu voz.</a:t>
            </a:r>
          </a:p>
          <a:p>
            <a:pPr>
              <a:defRPr/>
            </a:pPr>
            <a:endParaRPr lang="es-NI" dirty="0" smtClean="0">
              <a:ea typeface="MS PGothic" pitchFamily="34" charset="-128"/>
            </a:endParaRPr>
          </a:p>
          <a:p>
            <a:pPr>
              <a:defRPr/>
            </a:pPr>
            <a:r>
              <a:rPr lang="es-NI" dirty="0" smtClean="0">
                <a:ea typeface="MS PGothic" pitchFamily="34" charset="-128"/>
              </a:rPr>
              <a:t>El primer paso para construir </a:t>
            </a:r>
            <a:r>
              <a:rPr lang="es-NI" dirty="0" smtClean="0">
                <a:ea typeface="MS PGothic" pitchFamily="34" charset="-128"/>
              </a:rPr>
              <a:t>una</a:t>
            </a:r>
            <a:r>
              <a:rPr lang="es-NI" baseline="0" dirty="0" smtClean="0">
                <a:ea typeface="MS PGothic" pitchFamily="34" charset="-128"/>
              </a:rPr>
              <a:t> mejor voz para presentaciones es </a:t>
            </a:r>
            <a:r>
              <a:rPr lang="es-NI" dirty="0" smtClean="0">
                <a:ea typeface="MS PGothic" pitchFamily="34" charset="-128"/>
              </a:rPr>
              <a:t>la </a:t>
            </a:r>
            <a:r>
              <a:rPr lang="es-NI" dirty="0" smtClean="0">
                <a:ea typeface="MS PGothic" pitchFamily="34" charset="-128"/>
              </a:rPr>
              <a:t>conciencia. Hay cuatro elementos importantes para esta toma de conciencia:</a:t>
            </a:r>
          </a:p>
          <a:p>
            <a:pPr>
              <a:defRPr/>
            </a:pPr>
            <a:r>
              <a:rPr lang="es-NI" dirty="0" smtClean="0">
                <a:ea typeface="MS PGothic" pitchFamily="34" charset="-128"/>
              </a:rPr>
              <a:t>1.   En primer lugar, </a:t>
            </a:r>
            <a:r>
              <a:rPr lang="es-NI" dirty="0" smtClean="0">
                <a:ea typeface="MS PGothic" pitchFamily="34" charset="-128"/>
              </a:rPr>
              <a:t>debes </a:t>
            </a:r>
            <a:r>
              <a:rPr lang="es-NI" dirty="0" smtClean="0">
                <a:ea typeface="MS PGothic" pitchFamily="34" charset="-128"/>
              </a:rPr>
              <a:t>hablar en voz alta y con la suficiente claridad para que la audiencia en la parte posterior de la sala </a:t>
            </a:r>
            <a:r>
              <a:rPr lang="es-NI" dirty="0" smtClean="0">
                <a:ea typeface="MS PGothic" pitchFamily="34" charset="-128"/>
              </a:rPr>
              <a:t>te escuche</a:t>
            </a:r>
            <a:r>
              <a:rPr lang="es-NI" dirty="0" smtClean="0">
                <a:ea typeface="MS PGothic" pitchFamily="34" charset="-128"/>
              </a:rPr>
              <a:t>. Si </a:t>
            </a:r>
            <a:r>
              <a:rPr lang="es-NI" dirty="0" smtClean="0">
                <a:ea typeface="MS PGothic" pitchFamily="34" charset="-128"/>
              </a:rPr>
              <a:t>sabes </a:t>
            </a:r>
            <a:r>
              <a:rPr lang="es-NI" dirty="0" smtClean="0">
                <a:ea typeface="MS PGothic" pitchFamily="34" charset="-128"/>
              </a:rPr>
              <a:t>que </a:t>
            </a:r>
            <a:r>
              <a:rPr lang="es-NI" dirty="0" smtClean="0">
                <a:ea typeface="MS PGothic" pitchFamily="34" charset="-128"/>
              </a:rPr>
              <a:t>tienes </a:t>
            </a:r>
            <a:r>
              <a:rPr lang="es-NI" dirty="0" smtClean="0">
                <a:ea typeface="MS PGothic" pitchFamily="34" charset="-128"/>
              </a:rPr>
              <a:t>una voz </a:t>
            </a:r>
            <a:r>
              <a:rPr lang="es-NI" dirty="0" smtClean="0">
                <a:ea typeface="MS PGothic" pitchFamily="34" charset="-128"/>
              </a:rPr>
              <a:t>baja, comunícate </a:t>
            </a:r>
            <a:r>
              <a:rPr lang="es-NI" dirty="0" smtClean="0">
                <a:ea typeface="MS PGothic" pitchFamily="34" charset="-128"/>
              </a:rPr>
              <a:t>con el lugar de la presentación con anticipación y </a:t>
            </a:r>
            <a:r>
              <a:rPr lang="es-NI" dirty="0" smtClean="0">
                <a:ea typeface="MS PGothic" pitchFamily="34" charset="-128"/>
              </a:rPr>
              <a:t>pregunta</a:t>
            </a:r>
            <a:r>
              <a:rPr lang="es-NI" baseline="0" dirty="0" smtClean="0">
                <a:ea typeface="MS PGothic" pitchFamily="34" charset="-128"/>
              </a:rPr>
              <a:t> si es posible usar</a:t>
            </a:r>
            <a:r>
              <a:rPr lang="es-NI" dirty="0" smtClean="0">
                <a:ea typeface="MS PGothic" pitchFamily="34" charset="-128"/>
              </a:rPr>
              <a:t> un </a:t>
            </a:r>
            <a:r>
              <a:rPr lang="es-NI" dirty="0" smtClean="0">
                <a:ea typeface="MS PGothic" pitchFamily="34" charset="-128"/>
              </a:rPr>
              <a:t>micrófono.</a:t>
            </a:r>
          </a:p>
          <a:p>
            <a:pPr>
              <a:defRPr/>
            </a:pPr>
            <a:r>
              <a:rPr lang="es-NI" dirty="0" smtClean="0">
                <a:ea typeface="MS PGothic" pitchFamily="34" charset="-128"/>
              </a:rPr>
              <a:t>2.   </a:t>
            </a:r>
            <a:r>
              <a:rPr lang="es-NI" dirty="0" smtClean="0">
                <a:ea typeface="MS PGothic" pitchFamily="34" charset="-128"/>
              </a:rPr>
              <a:t>Puedes </a:t>
            </a:r>
            <a:r>
              <a:rPr lang="es-NI" dirty="0" smtClean="0">
                <a:ea typeface="MS PGothic" pitchFamily="34" charset="-128"/>
              </a:rPr>
              <a:t>variar aún más el volumen </a:t>
            </a:r>
            <a:r>
              <a:rPr lang="es-NI" dirty="0" smtClean="0">
                <a:ea typeface="MS PGothic" pitchFamily="34" charset="-128"/>
              </a:rPr>
              <a:t>de</a:t>
            </a:r>
            <a:r>
              <a:rPr lang="hr-HR" dirty="0" smtClean="0">
                <a:ea typeface="MS PGothic" pitchFamily="34" charset="-128"/>
              </a:rPr>
              <a:t> tu </a:t>
            </a:r>
            <a:r>
              <a:rPr lang="es-NI" dirty="0" smtClean="0">
                <a:ea typeface="MS PGothic" pitchFamily="34" charset="-128"/>
              </a:rPr>
              <a:t>voz </a:t>
            </a:r>
            <a:r>
              <a:rPr lang="es-NI" dirty="0" smtClean="0">
                <a:ea typeface="MS PGothic" pitchFamily="34" charset="-128"/>
              </a:rPr>
              <a:t>para agregar intensidad o énfasis. Si realmente </a:t>
            </a:r>
            <a:r>
              <a:rPr lang="es-NI" dirty="0" smtClean="0">
                <a:ea typeface="MS PGothic" pitchFamily="34" charset="-128"/>
              </a:rPr>
              <a:t>deseas </a:t>
            </a:r>
            <a:r>
              <a:rPr lang="es-NI" dirty="0" smtClean="0">
                <a:ea typeface="MS PGothic" pitchFamily="34" charset="-128"/>
              </a:rPr>
              <a:t>enfatizar un punto, a veces es más efectivo bajar un poco la voz y hablar en voz baja, porque una voz baja sugiere confidencialidad, </a:t>
            </a:r>
            <a:r>
              <a:rPr lang="es-NI" dirty="0" smtClean="0">
                <a:ea typeface="MS PGothic" pitchFamily="34" charset="-128"/>
              </a:rPr>
              <a:t>y</a:t>
            </a:r>
            <a:r>
              <a:rPr lang="hr-HR" dirty="0" smtClean="0">
                <a:ea typeface="MS PGothic" pitchFamily="34" charset="-128"/>
              </a:rPr>
              <a:t> tu </a:t>
            </a:r>
            <a:r>
              <a:rPr lang="es-NI" dirty="0" smtClean="0">
                <a:ea typeface="MS PGothic" pitchFamily="34" charset="-128"/>
              </a:rPr>
              <a:t>audiencia </a:t>
            </a:r>
            <a:r>
              <a:rPr lang="es-NI" dirty="0" smtClean="0">
                <a:ea typeface="MS PGothic" pitchFamily="34" charset="-128"/>
              </a:rPr>
              <a:t>se animará y prestará atención. Los buenos oradores varían el tono para transmitir emoción y convicción - el mejor enfoque es hacer un esfuerzo </a:t>
            </a:r>
            <a:r>
              <a:rPr lang="es-NI" dirty="0" smtClean="0">
                <a:ea typeface="MS PGothic" pitchFamily="34" charset="-128"/>
              </a:rPr>
              <a:t>consciente</a:t>
            </a:r>
            <a:r>
              <a:rPr lang="es-NI" baseline="0" dirty="0" smtClean="0">
                <a:ea typeface="MS PGothic" pitchFamily="34" charset="-128"/>
              </a:rPr>
              <a:t> de hablar como en una conversaci</a:t>
            </a:r>
            <a:r>
              <a:rPr lang="es-ES" baseline="0" dirty="0" smtClean="0">
                <a:ea typeface="MS PGothic" pitchFamily="34" charset="-128"/>
              </a:rPr>
              <a:t>ón</a:t>
            </a:r>
            <a:r>
              <a:rPr lang="es-NI" dirty="0" smtClean="0">
                <a:ea typeface="MS PGothic" pitchFamily="34" charset="-128"/>
              </a:rPr>
              <a:t>. </a:t>
            </a:r>
            <a:r>
              <a:rPr lang="es-NI" dirty="0" smtClean="0">
                <a:ea typeface="MS PGothic" pitchFamily="34" charset="-128"/>
              </a:rPr>
              <a:t>Las personas que hablan de manera constante y monótona, sin variaciones, adormecen </a:t>
            </a:r>
            <a:r>
              <a:rPr lang="es-NI" dirty="0" smtClean="0">
                <a:ea typeface="MS PGothic" pitchFamily="34" charset="-128"/>
              </a:rPr>
              <a:t>a</a:t>
            </a:r>
            <a:r>
              <a:rPr lang="hr-HR" dirty="0" smtClean="0">
                <a:ea typeface="MS PGothic" pitchFamily="34" charset="-128"/>
              </a:rPr>
              <a:t> su </a:t>
            </a:r>
            <a:r>
              <a:rPr lang="es-NI" dirty="0" smtClean="0">
                <a:ea typeface="MS PGothic" pitchFamily="34" charset="-128"/>
              </a:rPr>
              <a:t>audiencia</a:t>
            </a:r>
            <a:r>
              <a:rPr lang="es-NI" dirty="0" smtClean="0">
                <a:ea typeface="MS PGothic" pitchFamily="34" charset="-128"/>
              </a:rPr>
              <a:t>.</a:t>
            </a:r>
          </a:p>
          <a:p>
            <a:pPr>
              <a:defRPr/>
            </a:pPr>
            <a:r>
              <a:rPr lang="es-NI" dirty="0" smtClean="0">
                <a:ea typeface="MS PGothic" pitchFamily="34" charset="-128"/>
              </a:rPr>
              <a:t>3.   </a:t>
            </a:r>
            <a:r>
              <a:rPr lang="es-NI" dirty="0" smtClean="0">
                <a:ea typeface="MS PGothic" pitchFamily="34" charset="-128"/>
              </a:rPr>
              <a:t>Asegurate de </a:t>
            </a:r>
            <a:r>
              <a:rPr lang="es-NI" dirty="0" smtClean="0">
                <a:ea typeface="MS PGothic" pitchFamily="34" charset="-128"/>
              </a:rPr>
              <a:t>hablar lo </a:t>
            </a:r>
            <a:r>
              <a:rPr lang="es-NI" dirty="0" smtClean="0">
                <a:ea typeface="MS PGothic" pitchFamily="34" charset="-128"/>
              </a:rPr>
              <a:t>suficientementemente</a:t>
            </a:r>
            <a:r>
              <a:rPr lang="es-NI" baseline="0" dirty="0" smtClean="0">
                <a:ea typeface="MS PGothic" pitchFamily="34" charset="-128"/>
              </a:rPr>
              <a:t> despacio para hablar claramente</a:t>
            </a:r>
            <a:r>
              <a:rPr lang="es-NI" dirty="0" smtClean="0">
                <a:ea typeface="MS PGothic" pitchFamily="34" charset="-128"/>
              </a:rPr>
              <a:t>. Considera si</a:t>
            </a:r>
            <a:r>
              <a:rPr lang="hr-HR" dirty="0" smtClean="0">
                <a:ea typeface="MS PGothic" pitchFamily="34" charset="-128"/>
              </a:rPr>
              <a:t> tu </a:t>
            </a:r>
            <a:r>
              <a:rPr lang="es-NI" dirty="0" smtClean="0">
                <a:ea typeface="MS PGothic" pitchFamily="34" charset="-128"/>
              </a:rPr>
              <a:t>audiencia</a:t>
            </a:r>
            <a:r>
              <a:rPr lang="es-NI" baseline="0" dirty="0" smtClean="0">
                <a:ea typeface="MS PGothic" pitchFamily="34" charset="-128"/>
              </a:rPr>
              <a:t> </a:t>
            </a:r>
            <a:r>
              <a:rPr lang="es-NI" baseline="0" dirty="0" smtClean="0">
                <a:ea typeface="MS PGothic" pitchFamily="34" charset="-128"/>
              </a:rPr>
              <a:t>se fija </a:t>
            </a:r>
            <a:r>
              <a:rPr lang="es-NI" baseline="0" dirty="0" smtClean="0">
                <a:ea typeface="MS PGothic" pitchFamily="34" charset="-128"/>
              </a:rPr>
              <a:t>en</a:t>
            </a:r>
            <a:r>
              <a:rPr lang="hr-HR" baseline="0" dirty="0" smtClean="0">
                <a:ea typeface="MS PGothic" pitchFamily="34" charset="-128"/>
              </a:rPr>
              <a:t> tu </a:t>
            </a:r>
            <a:r>
              <a:rPr lang="es-NI" baseline="0" dirty="0" smtClean="0">
                <a:ea typeface="MS PGothic" pitchFamily="34" charset="-128"/>
              </a:rPr>
              <a:t>acento</a:t>
            </a:r>
            <a:r>
              <a:rPr lang="es-NI" dirty="0" smtClean="0">
                <a:ea typeface="MS PGothic" pitchFamily="34" charset="-128"/>
              </a:rPr>
              <a:t>. </a:t>
            </a:r>
            <a:r>
              <a:rPr lang="es-NI" dirty="0" smtClean="0">
                <a:ea typeface="MS PGothic" pitchFamily="34" charset="-128"/>
              </a:rPr>
              <a:t>Varía</a:t>
            </a:r>
            <a:r>
              <a:rPr lang="hr-HR" dirty="0" smtClean="0">
                <a:ea typeface="MS PGothic" pitchFamily="34" charset="-128"/>
              </a:rPr>
              <a:t> tu </a:t>
            </a:r>
            <a:r>
              <a:rPr lang="es-NI" dirty="0" smtClean="0">
                <a:ea typeface="MS PGothic" pitchFamily="34" charset="-128"/>
              </a:rPr>
              <a:t>ritmo </a:t>
            </a:r>
            <a:r>
              <a:rPr lang="es-NI" dirty="0" smtClean="0">
                <a:ea typeface="MS PGothic" pitchFamily="34" charset="-128"/>
              </a:rPr>
              <a:t>de habla </a:t>
            </a:r>
            <a:r>
              <a:rPr lang="es-NI" dirty="0" smtClean="0">
                <a:ea typeface="MS PGothic" pitchFamily="34" charset="-128"/>
              </a:rPr>
              <a:t>durante</a:t>
            </a:r>
            <a:r>
              <a:rPr lang="hr-HR" dirty="0" smtClean="0">
                <a:ea typeface="MS PGothic" pitchFamily="34" charset="-128"/>
              </a:rPr>
              <a:t> tu </a:t>
            </a:r>
            <a:r>
              <a:rPr lang="es-NI" dirty="0" smtClean="0">
                <a:ea typeface="MS PGothic" pitchFamily="34" charset="-128"/>
              </a:rPr>
              <a:t>charla </a:t>
            </a:r>
            <a:r>
              <a:rPr lang="es-NI" dirty="0" smtClean="0">
                <a:ea typeface="MS PGothic" pitchFamily="34" charset="-128"/>
              </a:rPr>
              <a:t>para reflejar </a:t>
            </a:r>
            <a:r>
              <a:rPr lang="es-NI" dirty="0" smtClean="0">
                <a:ea typeface="MS PGothic" pitchFamily="34" charset="-128"/>
              </a:rPr>
              <a:t>cambios </a:t>
            </a:r>
            <a:r>
              <a:rPr lang="es-NI" dirty="0" smtClean="0">
                <a:ea typeface="MS PGothic" pitchFamily="34" charset="-128"/>
              </a:rPr>
              <a:t>de humor y para enfatizar los puntos </a:t>
            </a:r>
            <a:r>
              <a:rPr lang="es-NI" dirty="0" smtClean="0">
                <a:ea typeface="MS PGothic" pitchFamily="34" charset="-128"/>
              </a:rPr>
              <a:t>del</a:t>
            </a:r>
            <a:r>
              <a:rPr lang="es-NI" baseline="0" dirty="0" smtClean="0">
                <a:ea typeface="MS PGothic" pitchFamily="34" charset="-128"/>
              </a:rPr>
              <a:t> discurso</a:t>
            </a:r>
            <a:r>
              <a:rPr lang="es-NI" dirty="0" smtClean="0">
                <a:ea typeface="MS PGothic" pitchFamily="34" charset="-128"/>
              </a:rPr>
              <a:t>.</a:t>
            </a:r>
            <a:endParaRPr lang="es-NI" dirty="0" smtClean="0">
              <a:ea typeface="MS PGothic" pitchFamily="34" charset="-128"/>
            </a:endParaRPr>
          </a:p>
          <a:p>
            <a:pPr>
              <a:defRPr/>
            </a:pPr>
            <a:r>
              <a:rPr lang="es-NI" dirty="0" smtClean="0">
                <a:ea typeface="MS PGothic" pitchFamily="34" charset="-128"/>
              </a:rPr>
              <a:t>4.   </a:t>
            </a:r>
            <a:r>
              <a:rPr lang="es-NI" dirty="0" smtClean="0">
                <a:ea typeface="MS PGothic" pitchFamily="34" charset="-128"/>
              </a:rPr>
              <a:t>Usa </a:t>
            </a:r>
            <a:r>
              <a:rPr lang="es-NI" dirty="0" smtClean="0">
                <a:ea typeface="MS PGothic" pitchFamily="34" charset="-128"/>
              </a:rPr>
              <a:t>pausas deliberadas que </a:t>
            </a:r>
            <a:r>
              <a:rPr lang="es-NI" dirty="0" smtClean="0">
                <a:ea typeface="MS PGothic" pitchFamily="34" charset="-128"/>
              </a:rPr>
              <a:t>duren </a:t>
            </a:r>
            <a:r>
              <a:rPr lang="es-NI" dirty="0" smtClean="0">
                <a:ea typeface="MS PGothic" pitchFamily="34" charset="-128"/>
              </a:rPr>
              <a:t>de 2 a 3 segundos para respirar - ¡está bien detenerse y respirar! - o para agregar énfasis a un punto clave. </a:t>
            </a:r>
            <a:r>
              <a:rPr lang="es-NI" dirty="0" smtClean="0">
                <a:ea typeface="MS PGothic" pitchFamily="34" charset="-128"/>
              </a:rPr>
              <a:t>Evita </a:t>
            </a:r>
            <a:r>
              <a:rPr lang="es-NI" dirty="0" smtClean="0">
                <a:ea typeface="MS PGothic" pitchFamily="34" charset="-128"/>
              </a:rPr>
              <a:t>las pausas que duran más de 4 segundos donde no ocurre nada.</a:t>
            </a:r>
            <a:endParaRPr lang="en-US" dirty="0">
              <a:ea typeface="MS PGothic" pitchFamily="34" charset="-128"/>
            </a:endParaRPr>
          </a:p>
          <a:p>
            <a:pPr>
              <a:defRPr/>
            </a:pPr>
            <a:endParaRPr lang="en-US" dirty="0">
              <a:ea typeface="MS PGothic" pitchFamily="34" charset="-128"/>
            </a:endParaRPr>
          </a:p>
        </p:txBody>
      </p:sp>
    </p:spTree>
    <p:extLst>
      <p:ext uri="{BB962C8B-B14F-4D97-AF65-F5344CB8AC3E}">
        <p14:creationId xmlns:p14="http://schemas.microsoft.com/office/powerpoint/2010/main" val="18501158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701040" y="4415790"/>
            <a:ext cx="560832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NI" altLang="en-US" smtClean="0">
                <a:latin typeface="Arial" panose="020B0604020202020204" pitchFamily="34" charset="0"/>
              </a:rPr>
              <a:t>Con respecto a la vestimenta, la regla de oro es que, si no </a:t>
            </a:r>
            <a:r>
              <a:rPr lang="es-NI" altLang="en-US" smtClean="0">
                <a:latin typeface="Arial" panose="020B0604020202020204" pitchFamily="34" charset="0"/>
              </a:rPr>
              <a:t>estás </a:t>
            </a:r>
            <a:r>
              <a:rPr lang="es-NI" altLang="en-US" smtClean="0">
                <a:latin typeface="Arial" panose="020B0604020202020204" pitchFamily="34" charset="0"/>
              </a:rPr>
              <a:t>seguro, siempre </a:t>
            </a:r>
            <a:r>
              <a:rPr lang="es-NI" altLang="en-US" smtClean="0">
                <a:latin typeface="Arial" panose="020B0604020202020204" pitchFamily="34" charset="0"/>
              </a:rPr>
              <a:t>debes </a:t>
            </a:r>
            <a:r>
              <a:rPr lang="es-NI" altLang="en-US" smtClean="0">
                <a:latin typeface="Arial" panose="020B0604020202020204" pitchFamily="34" charset="0"/>
              </a:rPr>
              <a:t>vestirse mejor </a:t>
            </a:r>
            <a:r>
              <a:rPr lang="es-NI" altLang="en-US" smtClean="0">
                <a:latin typeface="Arial" panose="020B0604020202020204" pitchFamily="34" charset="0"/>
              </a:rPr>
              <a:t>que</a:t>
            </a:r>
            <a:r>
              <a:rPr lang="hr-HR" altLang="en-US" dirty="0" smtClean="0">
                <a:latin typeface="Arial" panose="020B0604020202020204" pitchFamily="34" charset="0"/>
              </a:rPr>
              <a:t> tu </a:t>
            </a:r>
            <a:r>
              <a:rPr lang="es-NI" altLang="en-US" smtClean="0">
                <a:latin typeface="Arial" panose="020B0604020202020204" pitchFamily="34" charset="0"/>
              </a:rPr>
              <a:t>audiencia</a:t>
            </a:r>
            <a:r>
              <a:rPr lang="es-NI" altLang="en-US" smtClean="0">
                <a:latin typeface="Arial" panose="020B0604020202020204" pitchFamily="34" charset="0"/>
              </a:rPr>
              <a:t>.</a:t>
            </a:r>
          </a:p>
          <a:p>
            <a:endParaRPr lang="es-NI" altLang="en-US" smtClean="0">
              <a:latin typeface="Arial" panose="020B0604020202020204" pitchFamily="34" charset="0"/>
            </a:endParaRPr>
          </a:p>
          <a:p>
            <a:r>
              <a:rPr lang="es-NI" altLang="en-US" smtClean="0">
                <a:latin typeface="Arial" panose="020B0604020202020204" pitchFamily="34" charset="0"/>
              </a:rPr>
              <a:t>Debería ser evidente, </a:t>
            </a:r>
            <a:r>
              <a:rPr lang="es-NI" altLang="en-US" smtClean="0">
                <a:latin typeface="Arial" panose="020B0604020202020204" pitchFamily="34" charset="0"/>
              </a:rPr>
              <a:t>pero</a:t>
            </a:r>
            <a:r>
              <a:rPr lang="es-NI" altLang="en-US" baseline="0" smtClean="0">
                <a:latin typeface="Arial" panose="020B0604020202020204" pitchFamily="34" charset="0"/>
              </a:rPr>
              <a:t> debes pararte de frente a la audiencia</a:t>
            </a:r>
            <a:r>
              <a:rPr lang="es-NI" altLang="en-US" smtClean="0">
                <a:latin typeface="Arial" panose="020B0604020202020204" pitchFamily="34" charset="0"/>
              </a:rPr>
              <a:t>, </a:t>
            </a:r>
            <a:r>
              <a:rPr lang="es-NI" altLang="en-US" smtClean="0">
                <a:latin typeface="Arial" panose="020B0604020202020204" pitchFamily="34" charset="0"/>
              </a:rPr>
              <a:t>no a la pantalla. Cuando desarrolles </a:t>
            </a:r>
            <a:r>
              <a:rPr lang="es-NI" altLang="en-US" smtClean="0">
                <a:latin typeface="Arial" panose="020B0604020202020204" pitchFamily="34" charset="0"/>
              </a:rPr>
              <a:t>buenas</a:t>
            </a:r>
            <a:r>
              <a:rPr lang="es-NI" altLang="en-US" baseline="0" smtClean="0">
                <a:latin typeface="Arial" panose="020B0604020202020204" pitchFamily="34" charset="0"/>
              </a:rPr>
              <a:t> ayudas </a:t>
            </a:r>
            <a:r>
              <a:rPr lang="es-NI" altLang="en-US" smtClean="0">
                <a:latin typeface="Arial" panose="020B0604020202020204" pitchFamily="34" charset="0"/>
              </a:rPr>
              <a:t>visuales </a:t>
            </a:r>
            <a:r>
              <a:rPr lang="es-NI" altLang="en-US" smtClean="0">
                <a:latin typeface="Arial" panose="020B0604020202020204" pitchFamily="34" charset="0"/>
              </a:rPr>
              <a:t>que NO sean </a:t>
            </a:r>
            <a:r>
              <a:rPr lang="es-NI" altLang="en-US" smtClean="0">
                <a:latin typeface="Arial" panose="020B0604020202020204" pitchFamily="34" charset="0"/>
              </a:rPr>
              <a:t>s</a:t>
            </a:r>
            <a:r>
              <a:rPr lang="es-ES" altLang="en-US" dirty="0" smtClean="0">
                <a:latin typeface="Arial" panose="020B0604020202020204" pitchFamily="34" charset="0"/>
              </a:rPr>
              <a:t>ó</a:t>
            </a:r>
            <a:r>
              <a:rPr lang="es-NI" altLang="en-US" smtClean="0">
                <a:latin typeface="Arial" panose="020B0604020202020204" pitchFamily="34" charset="0"/>
              </a:rPr>
              <a:t>lo </a:t>
            </a:r>
            <a:r>
              <a:rPr lang="es-NI" altLang="en-US" smtClean="0">
                <a:latin typeface="Arial" panose="020B0604020202020204" pitchFamily="34" charset="0"/>
              </a:rPr>
              <a:t>el texto de tu presentación, ¡tu tendencia a mirar hacia la pantalla disminuirá!</a:t>
            </a:r>
          </a:p>
          <a:p>
            <a:endParaRPr lang="es-NI" altLang="en-US" smtClean="0">
              <a:latin typeface="Arial" panose="020B0604020202020204" pitchFamily="34" charset="0"/>
            </a:endParaRPr>
          </a:p>
          <a:p>
            <a:r>
              <a:rPr lang="es-NI" altLang="en-US" smtClean="0">
                <a:latin typeface="Arial" panose="020B0604020202020204" pitchFamily="34" charset="0"/>
              </a:rPr>
              <a:t>Evita los gestos que distraen. Nuevamente, practicar con un público amigable puede ayudarte a aprender si tienes alguno.</a:t>
            </a:r>
          </a:p>
          <a:p>
            <a:endParaRPr lang="es-NI" altLang="en-US" smtClean="0">
              <a:latin typeface="Arial" panose="020B0604020202020204" pitchFamily="34" charset="0"/>
            </a:endParaRPr>
          </a:p>
          <a:p>
            <a:r>
              <a:rPr lang="es-NI" altLang="en-US" smtClean="0">
                <a:latin typeface="Arial" panose="020B0604020202020204" pitchFamily="34" charset="0"/>
              </a:rPr>
              <a:t>Y </a:t>
            </a:r>
            <a:r>
              <a:rPr lang="es-NI" altLang="en-US" smtClean="0">
                <a:latin typeface="Arial" panose="020B0604020202020204" pitchFamily="34" charset="0"/>
              </a:rPr>
              <a:t>usa</a:t>
            </a:r>
            <a:r>
              <a:rPr lang="hr-HR" altLang="en-US" dirty="0" smtClean="0">
                <a:latin typeface="Arial" panose="020B0604020202020204" pitchFamily="34" charset="0"/>
              </a:rPr>
              <a:t> tu </a:t>
            </a:r>
            <a:r>
              <a:rPr lang="es-NI" altLang="en-US" smtClean="0">
                <a:latin typeface="Arial" panose="020B0604020202020204" pitchFamily="34" charset="0"/>
              </a:rPr>
              <a:t>voz </a:t>
            </a:r>
            <a:r>
              <a:rPr lang="es-NI" altLang="en-US" smtClean="0">
                <a:latin typeface="Arial" panose="020B0604020202020204" pitchFamily="34" charset="0"/>
              </a:rPr>
              <a:t>y expresiones faciales para </a:t>
            </a:r>
            <a:r>
              <a:rPr lang="es-NI" altLang="en-US" smtClean="0">
                <a:latin typeface="Arial" panose="020B0604020202020204" pitchFamily="34" charset="0"/>
              </a:rPr>
              <a:t>comunicar</a:t>
            </a:r>
            <a:r>
              <a:rPr lang="hr-HR" altLang="en-US" dirty="0" smtClean="0">
                <a:latin typeface="Arial" panose="020B0604020202020204" pitchFamily="34" charset="0"/>
              </a:rPr>
              <a:t> tu </a:t>
            </a:r>
            <a:r>
              <a:rPr lang="es-NI" altLang="en-US" smtClean="0">
                <a:latin typeface="Arial" panose="020B0604020202020204" pitchFamily="34" charset="0"/>
              </a:rPr>
              <a:t>sinceridad </a:t>
            </a:r>
            <a:r>
              <a:rPr lang="es-NI" altLang="en-US" smtClean="0">
                <a:latin typeface="Arial" panose="020B0604020202020204" pitchFamily="34" charset="0"/>
              </a:rPr>
              <a:t>sobre el tema, así como las otras emociones que </a:t>
            </a:r>
            <a:r>
              <a:rPr lang="es-NI" altLang="en-US" smtClean="0">
                <a:latin typeface="Arial" panose="020B0604020202020204" pitchFamily="34" charset="0"/>
              </a:rPr>
              <a:t>estás </a:t>
            </a:r>
            <a:r>
              <a:rPr lang="es-NI" altLang="en-US" smtClean="0">
                <a:latin typeface="Arial" panose="020B0604020202020204" pitchFamily="34" charset="0"/>
              </a:rPr>
              <a:t>tratando de transmitir.</a:t>
            </a:r>
          </a:p>
          <a:p>
            <a:endParaRPr lang="es-NI" altLang="en-US" smtClean="0">
              <a:latin typeface="Arial" panose="020B0604020202020204" pitchFamily="34" charset="0"/>
            </a:endParaRPr>
          </a:p>
          <a:p>
            <a:r>
              <a:rPr lang="es-NI" altLang="en-US" smtClean="0">
                <a:latin typeface="Arial" panose="020B0604020202020204" pitchFamily="34" charset="0"/>
              </a:rPr>
              <a:t>Usa </a:t>
            </a:r>
            <a:r>
              <a:rPr lang="es-NI" altLang="en-US" smtClean="0">
                <a:latin typeface="Arial" panose="020B0604020202020204" pitchFamily="34" charset="0"/>
              </a:rPr>
              <a:t>un puntero para guiar a la audiencia </a:t>
            </a:r>
            <a:r>
              <a:rPr lang="es-NI" altLang="en-US" smtClean="0">
                <a:latin typeface="Arial" panose="020B0604020202020204" pitchFamily="34" charset="0"/>
              </a:rPr>
              <a:t>a seguir tus imágenes</a:t>
            </a:r>
            <a:r>
              <a:rPr lang="es-NI" altLang="en-US" smtClean="0">
                <a:latin typeface="Arial" panose="020B0604020202020204" pitchFamily="34" charset="0"/>
              </a:rPr>
              <a:t>. Esto es particularmente útil cuando </a:t>
            </a:r>
            <a:r>
              <a:rPr lang="es-NI" altLang="en-US" smtClean="0">
                <a:latin typeface="Arial" panose="020B0604020202020204" pitchFamily="34" charset="0"/>
              </a:rPr>
              <a:t>muestras</a:t>
            </a:r>
            <a:r>
              <a:rPr lang="es-NI" altLang="en-US" baseline="0" smtClean="0">
                <a:latin typeface="Arial" panose="020B0604020202020204" pitchFamily="34" charset="0"/>
              </a:rPr>
              <a:t> </a:t>
            </a:r>
            <a:r>
              <a:rPr lang="es-NI" altLang="en-US" smtClean="0">
                <a:latin typeface="Arial" panose="020B0604020202020204" pitchFamily="34" charset="0"/>
              </a:rPr>
              <a:t>los </a:t>
            </a:r>
            <a:r>
              <a:rPr lang="es-NI" altLang="en-US" smtClean="0">
                <a:latin typeface="Arial" panose="020B0604020202020204" pitchFamily="34" charset="0"/>
              </a:rPr>
              <a:t>resultados claves y </a:t>
            </a:r>
            <a:r>
              <a:rPr lang="es-NI" altLang="en-US" smtClean="0">
                <a:latin typeface="Arial" panose="020B0604020202020204" pitchFamily="34" charset="0"/>
              </a:rPr>
              <a:t>compartes </a:t>
            </a:r>
            <a:r>
              <a:rPr lang="es-NI" altLang="en-US" smtClean="0">
                <a:latin typeface="Arial" panose="020B0604020202020204" pitchFamily="34" charset="0"/>
              </a:rPr>
              <a:t>gráficos. En un lugar pequeño es posible que </a:t>
            </a:r>
            <a:r>
              <a:rPr lang="es-NI" altLang="en-US" smtClean="0">
                <a:latin typeface="Arial" panose="020B0604020202020204" pitchFamily="34" charset="0"/>
              </a:rPr>
              <a:t>s</a:t>
            </a:r>
            <a:r>
              <a:rPr lang="es-ES" altLang="en-US" dirty="0" smtClean="0">
                <a:latin typeface="Arial" panose="020B0604020202020204" pitchFamily="34" charset="0"/>
              </a:rPr>
              <a:t>ó</a:t>
            </a:r>
            <a:r>
              <a:rPr lang="es-NI" altLang="en-US" smtClean="0">
                <a:latin typeface="Arial" panose="020B0604020202020204" pitchFamily="34" charset="0"/>
              </a:rPr>
              <a:t>lo puedas usar</a:t>
            </a:r>
            <a:r>
              <a:rPr lang="hr-HR" altLang="en-US" dirty="0" smtClean="0">
                <a:latin typeface="Arial" panose="020B0604020202020204" pitchFamily="34" charset="0"/>
              </a:rPr>
              <a:t> tu </a:t>
            </a:r>
            <a:r>
              <a:rPr lang="es-NI" altLang="en-US" smtClean="0">
                <a:latin typeface="Arial" panose="020B0604020202020204" pitchFamily="34" charset="0"/>
              </a:rPr>
              <a:t>mano</a:t>
            </a:r>
            <a:r>
              <a:rPr lang="es-NI" altLang="en-US" smtClean="0">
                <a:latin typeface="Arial" panose="020B0604020202020204" pitchFamily="34" charset="0"/>
              </a:rPr>
              <a:t>, pero en lugares más grandes, un puntero láser es muy útil. La mayoría de los lugares pueden proporcionarlos si lo solicita, pero también son bastante baratos y pequeños, y fáciles de tener a </a:t>
            </a:r>
            <a:r>
              <a:rPr lang="es-NI" altLang="en-US" smtClean="0">
                <a:latin typeface="Arial" panose="020B0604020202020204" pitchFamily="34" charset="0"/>
              </a:rPr>
              <a:t>mano.</a:t>
            </a:r>
            <a:endParaRPr lang="en-US" altLang="en-US" dirty="0">
              <a:latin typeface="Arial" panose="020B0604020202020204" pitchFamily="34" charset="0"/>
            </a:endParaRPr>
          </a:p>
        </p:txBody>
      </p:sp>
    </p:spTree>
    <p:extLst>
      <p:ext uri="{BB962C8B-B14F-4D97-AF65-F5344CB8AC3E}">
        <p14:creationId xmlns:p14="http://schemas.microsoft.com/office/powerpoint/2010/main" val="21705088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xfrm>
            <a:off x="701041" y="4415790"/>
            <a:ext cx="5530427"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NI" altLang="en-US" dirty="0" smtClean="0">
                <a:latin typeface="Arial" panose="020B0604020202020204" pitchFamily="34" charset="0"/>
              </a:rPr>
              <a:t>Antes de levantarse para hablar, en muchas presentaciones es posible que alguien </a:t>
            </a:r>
            <a:r>
              <a:rPr lang="es-NI" altLang="en-US" dirty="0" smtClean="0">
                <a:latin typeface="Arial" panose="020B0604020202020204" pitchFamily="34" charset="0"/>
              </a:rPr>
              <a:t>lo presente ante</a:t>
            </a:r>
            <a:r>
              <a:rPr lang="es-NI" altLang="en-US" baseline="0" dirty="0" smtClean="0">
                <a:latin typeface="Arial" panose="020B0604020202020204" pitchFamily="34" charset="0"/>
              </a:rPr>
              <a:t> el</a:t>
            </a:r>
            <a:r>
              <a:rPr lang="es-NI" altLang="en-US" dirty="0" smtClean="0">
                <a:latin typeface="Arial" panose="020B0604020202020204" pitchFamily="34" charset="0"/>
              </a:rPr>
              <a:t> </a:t>
            </a:r>
            <a:r>
              <a:rPr lang="es-NI" altLang="en-US" dirty="0" smtClean="0">
                <a:latin typeface="Arial" panose="020B0604020202020204" pitchFamily="34" charset="0"/>
              </a:rPr>
              <a:t>público. Y esa persona puede no tener ni idea de quién es usted, o </a:t>
            </a:r>
            <a:r>
              <a:rPr lang="es-NI" altLang="en-US" dirty="0" smtClean="0">
                <a:latin typeface="Arial" panose="020B0604020202020204" pitchFamily="34" charset="0"/>
              </a:rPr>
              <a:t>cuál</a:t>
            </a:r>
            <a:r>
              <a:rPr lang="es-NI" altLang="en-US" baseline="0" dirty="0" smtClean="0">
                <a:latin typeface="Arial" panose="020B0604020202020204" pitchFamily="34" charset="0"/>
              </a:rPr>
              <a:t>es son sus cualificaciones</a:t>
            </a:r>
            <a:r>
              <a:rPr lang="es-NI" altLang="en-US" dirty="0" smtClean="0">
                <a:latin typeface="Arial" panose="020B0604020202020204" pitchFamily="34" charset="0"/>
              </a:rPr>
              <a:t>.</a:t>
            </a:r>
            <a:endParaRPr lang="es-NI" altLang="en-US" dirty="0" smtClean="0">
              <a:latin typeface="Arial" panose="020B0604020202020204" pitchFamily="34" charset="0"/>
            </a:endParaRPr>
          </a:p>
          <a:p>
            <a:endParaRPr lang="es-NI" altLang="en-US" dirty="0" smtClean="0">
              <a:latin typeface="Arial" panose="020B0604020202020204" pitchFamily="34" charset="0"/>
            </a:endParaRPr>
          </a:p>
          <a:p>
            <a:r>
              <a:rPr lang="es-NI" altLang="en-US" dirty="0" smtClean="0">
                <a:latin typeface="Arial" panose="020B0604020202020204" pitchFamily="34" charset="0"/>
              </a:rPr>
              <a:t>Escribe </a:t>
            </a:r>
            <a:r>
              <a:rPr lang="es-NI" altLang="en-US" dirty="0" smtClean="0">
                <a:latin typeface="Arial" panose="020B0604020202020204" pitchFamily="34" charset="0"/>
              </a:rPr>
              <a:t>una introducción de 30 </a:t>
            </a:r>
            <a:r>
              <a:rPr lang="es-NI" altLang="en-US" dirty="0" smtClean="0">
                <a:latin typeface="Arial" panose="020B0604020202020204" pitchFamily="34" charset="0"/>
              </a:rPr>
              <a:t>segundos. Elije </a:t>
            </a:r>
            <a:r>
              <a:rPr lang="es-NI" altLang="en-US" dirty="0" smtClean="0">
                <a:latin typeface="Arial" panose="020B0604020202020204" pitchFamily="34" charset="0"/>
              </a:rPr>
              <a:t>las partes </a:t>
            </a:r>
            <a:r>
              <a:rPr lang="es-NI" altLang="en-US" dirty="0" smtClean="0">
                <a:latin typeface="Arial" panose="020B0604020202020204" pitchFamily="34" charset="0"/>
              </a:rPr>
              <a:t>de</a:t>
            </a:r>
            <a:r>
              <a:rPr lang="hr-HR" altLang="en-US" dirty="0" smtClean="0">
                <a:latin typeface="Arial" panose="020B0604020202020204" pitchFamily="34" charset="0"/>
              </a:rPr>
              <a:t> tu </a:t>
            </a:r>
            <a:r>
              <a:rPr lang="es-ES_tradnl" altLang="en-US" noProof="0" dirty="0" smtClean="0">
                <a:latin typeface="Arial" panose="020B0604020202020204" pitchFamily="34" charset="0"/>
              </a:rPr>
              <a:t>historial</a:t>
            </a:r>
            <a:r>
              <a:rPr lang="hr-HR" altLang="en-US" dirty="0" smtClean="0">
                <a:latin typeface="Arial" panose="020B0604020202020204" pitchFamily="34" charset="0"/>
              </a:rPr>
              <a:t> </a:t>
            </a:r>
            <a:r>
              <a:rPr lang="es-NI" altLang="en-US" dirty="0" smtClean="0">
                <a:latin typeface="Arial" panose="020B0604020202020204" pitchFamily="34" charset="0"/>
              </a:rPr>
              <a:t>que </a:t>
            </a:r>
            <a:r>
              <a:rPr lang="es-NI" altLang="en-US" dirty="0" smtClean="0">
                <a:latin typeface="Arial" panose="020B0604020202020204" pitchFamily="34" charset="0"/>
              </a:rPr>
              <a:t>sean más relevantes para la audiencia </a:t>
            </a:r>
            <a:r>
              <a:rPr lang="es-NI" altLang="en-US" dirty="0" smtClean="0">
                <a:latin typeface="Arial" panose="020B0604020202020204" pitchFamily="34" charset="0"/>
              </a:rPr>
              <a:t>y</a:t>
            </a:r>
            <a:r>
              <a:rPr lang="hr-HR" altLang="en-US" dirty="0" smtClean="0">
                <a:latin typeface="Arial" panose="020B0604020202020204" pitchFamily="34" charset="0"/>
              </a:rPr>
              <a:t> tu </a:t>
            </a:r>
            <a:r>
              <a:rPr lang="es-NI" altLang="en-US" dirty="0" smtClean="0">
                <a:latin typeface="Arial" panose="020B0604020202020204" pitchFamily="34" charset="0"/>
              </a:rPr>
              <a:t>presentación</a:t>
            </a:r>
            <a:r>
              <a:rPr lang="es-NI" altLang="en-US" dirty="0" smtClean="0">
                <a:latin typeface="Arial" panose="020B0604020202020204" pitchFamily="34" charset="0"/>
              </a:rPr>
              <a:t>, o que sean más efectivas para </a:t>
            </a:r>
            <a:r>
              <a:rPr lang="es-NI" altLang="en-US" dirty="0" smtClean="0">
                <a:latin typeface="Arial" panose="020B0604020202020204" pitchFamily="34" charset="0"/>
              </a:rPr>
              <a:t>establecer</a:t>
            </a:r>
            <a:r>
              <a:rPr lang="hr-HR" altLang="en-US" dirty="0" smtClean="0">
                <a:latin typeface="Arial" panose="020B0604020202020204" pitchFamily="34" charset="0"/>
              </a:rPr>
              <a:t> tu </a:t>
            </a:r>
            <a:r>
              <a:rPr lang="es-NI" altLang="en-US" dirty="0" smtClean="0">
                <a:latin typeface="Arial" panose="020B0604020202020204" pitchFamily="34" charset="0"/>
              </a:rPr>
              <a:t>credibilidad</a:t>
            </a:r>
            <a:r>
              <a:rPr lang="es-NI" altLang="en-US" dirty="0" smtClean="0">
                <a:latin typeface="Arial" panose="020B0604020202020204" pitchFamily="34" charset="0"/>
              </a:rPr>
              <a:t>.</a:t>
            </a:r>
          </a:p>
          <a:p>
            <a:endParaRPr lang="es-NI" altLang="en-US" dirty="0" smtClean="0">
              <a:latin typeface="Arial" panose="020B0604020202020204" pitchFamily="34" charset="0"/>
            </a:endParaRPr>
          </a:p>
          <a:p>
            <a:r>
              <a:rPr lang="es-NI" altLang="en-US" dirty="0" smtClean="0">
                <a:latin typeface="Arial" panose="020B0604020202020204" pitchFamily="34" charset="0"/>
              </a:rPr>
              <a:t>Esto asegurará que si la persona que lo presenta necesita algo que decir, él o ella </a:t>
            </a:r>
            <a:r>
              <a:rPr lang="es-NI" altLang="en-US" dirty="0" smtClean="0">
                <a:latin typeface="Arial" panose="020B0604020202020204" pitchFamily="34" charset="0"/>
              </a:rPr>
              <a:t>obtendrá</a:t>
            </a:r>
            <a:r>
              <a:rPr lang="hr-HR" altLang="en-US" dirty="0" smtClean="0">
                <a:latin typeface="Arial" panose="020B0604020202020204" pitchFamily="34" charset="0"/>
              </a:rPr>
              <a:t> la </a:t>
            </a:r>
            <a:r>
              <a:rPr lang="es-NI" altLang="en-US" dirty="0" smtClean="0">
                <a:latin typeface="Arial" panose="020B0604020202020204" pitchFamily="34" charset="0"/>
              </a:rPr>
              <a:t>información </a:t>
            </a:r>
            <a:r>
              <a:rPr lang="es-NI" altLang="en-US" dirty="0" smtClean="0">
                <a:latin typeface="Arial" panose="020B0604020202020204" pitchFamily="34" charset="0"/>
              </a:rPr>
              <a:t>correcta. No </a:t>
            </a:r>
            <a:r>
              <a:rPr lang="es-NI" altLang="en-US" dirty="0" smtClean="0">
                <a:latin typeface="Arial" panose="020B0604020202020204" pitchFamily="34" charset="0"/>
              </a:rPr>
              <a:t>tendrás </a:t>
            </a:r>
            <a:r>
              <a:rPr lang="es-NI" altLang="en-US" dirty="0" smtClean="0">
                <a:latin typeface="Arial" panose="020B0604020202020204" pitchFamily="34" charset="0"/>
              </a:rPr>
              <a:t>que perder tiempo </a:t>
            </a:r>
            <a:r>
              <a:rPr lang="es-NI" altLang="en-US" dirty="0" smtClean="0">
                <a:latin typeface="Arial" panose="020B0604020202020204" pitchFamily="34" charset="0"/>
              </a:rPr>
              <a:t>presentandote</a:t>
            </a:r>
            <a:r>
              <a:rPr lang="es-NI" altLang="en-US" baseline="0" dirty="0" smtClean="0">
                <a:latin typeface="Arial" panose="020B0604020202020204" pitchFamily="34" charset="0"/>
              </a:rPr>
              <a:t>, </a:t>
            </a:r>
            <a:r>
              <a:rPr lang="es-NI" altLang="en-US" dirty="0" smtClean="0">
                <a:latin typeface="Arial" panose="020B0604020202020204" pitchFamily="34" charset="0"/>
              </a:rPr>
              <a:t>corrigiendo </a:t>
            </a:r>
            <a:r>
              <a:rPr lang="es-NI" altLang="en-US" dirty="0" smtClean="0">
                <a:latin typeface="Arial" panose="020B0604020202020204" pitchFamily="34" charset="0"/>
              </a:rPr>
              <a:t>errores o agregando elementos importantes </a:t>
            </a:r>
            <a:r>
              <a:rPr lang="es-NI" altLang="en-US" dirty="0" smtClean="0">
                <a:latin typeface="Arial" panose="020B0604020202020204" pitchFamily="34" charset="0"/>
              </a:rPr>
              <a:t>de</a:t>
            </a:r>
            <a:r>
              <a:rPr lang="hr-HR" altLang="en-US" dirty="0" smtClean="0">
                <a:latin typeface="Arial" panose="020B0604020202020204" pitchFamily="34" charset="0"/>
              </a:rPr>
              <a:t> tu </a:t>
            </a:r>
            <a:r>
              <a:rPr lang="es-NI" altLang="en-US" dirty="0" smtClean="0">
                <a:latin typeface="Arial" panose="020B0604020202020204" pitchFamily="34" charset="0"/>
              </a:rPr>
              <a:t>experiencia</a:t>
            </a:r>
            <a:r>
              <a:rPr lang="es-NI" altLang="en-US" dirty="0" smtClean="0">
                <a:latin typeface="Arial" panose="020B0604020202020204" pitchFamily="34" charset="0"/>
              </a:rPr>
              <a:t>.</a:t>
            </a:r>
          </a:p>
          <a:p>
            <a:endParaRPr lang="es-NI" altLang="en-US" dirty="0" smtClean="0">
              <a:latin typeface="Arial" panose="020B0604020202020204" pitchFamily="34" charset="0"/>
            </a:endParaRPr>
          </a:p>
          <a:p>
            <a:r>
              <a:rPr lang="es-NI" altLang="en-US" dirty="0" smtClean="0">
                <a:latin typeface="Arial" panose="020B0604020202020204" pitchFamily="34" charset="0"/>
              </a:rPr>
              <a:t>La mayoría de las personas que deben presentarte te AGRADECERÁN por hacer este esfuerzo. </a:t>
            </a:r>
            <a:r>
              <a:rPr lang="es-NI" altLang="en-US" dirty="0" smtClean="0">
                <a:latin typeface="Arial" panose="020B0604020202020204" pitchFamily="34" charset="0"/>
              </a:rPr>
              <a:t>¡Tu</a:t>
            </a:r>
            <a:r>
              <a:rPr lang="es-NI" altLang="en-US" baseline="0" dirty="0" smtClean="0">
                <a:latin typeface="Arial" panose="020B0604020202020204" pitchFamily="34" charset="0"/>
              </a:rPr>
              <a:t> </a:t>
            </a:r>
            <a:r>
              <a:rPr lang="es-NI" altLang="en-US" dirty="0" smtClean="0">
                <a:latin typeface="Arial" panose="020B0604020202020204" pitchFamily="34" charset="0"/>
              </a:rPr>
              <a:t>introducción </a:t>
            </a:r>
            <a:r>
              <a:rPr lang="es-NI" altLang="en-US" dirty="0" smtClean="0">
                <a:latin typeface="Arial" panose="020B0604020202020204" pitchFamily="34" charset="0"/>
              </a:rPr>
              <a:t>bien escrita los ayudará a </a:t>
            </a:r>
            <a:r>
              <a:rPr lang="es-NI" altLang="en-US" dirty="0" smtClean="0">
                <a:latin typeface="Arial" panose="020B0604020202020204" pitchFamily="34" charset="0"/>
              </a:rPr>
              <a:t>verse preparados</a:t>
            </a:r>
            <a:r>
              <a:rPr lang="es-NI" altLang="en-US" baseline="0" dirty="0" smtClean="0">
                <a:latin typeface="Arial" panose="020B0604020202020204" pitchFamily="34" charset="0"/>
              </a:rPr>
              <a:t> y a expresarse bien</a:t>
            </a:r>
            <a:r>
              <a:rPr lang="es-NI" altLang="en-US" dirty="0" smtClean="0">
                <a:latin typeface="Arial" panose="020B0604020202020204" pitchFamily="34" charset="0"/>
              </a:rPr>
              <a:t>!</a:t>
            </a:r>
            <a:endParaRPr lang="en-US" altLang="en-US" dirty="0">
              <a:latin typeface="Arial" panose="020B0604020202020204" pitchFamily="34" charset="0"/>
            </a:endParaRPr>
          </a:p>
        </p:txBody>
      </p:sp>
    </p:spTree>
    <p:extLst>
      <p:ext uri="{BB962C8B-B14F-4D97-AF65-F5344CB8AC3E}">
        <p14:creationId xmlns:p14="http://schemas.microsoft.com/office/powerpoint/2010/main" val="26188151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DE9D83FB-EB60-4087-8BCB-2BE666A20180}" type="slidenum">
              <a:rPr lang="en-US"/>
              <a:pPr/>
              <a:t>33</a:t>
            </a:fld>
            <a:endParaRPr lang="en-US" dirty="0"/>
          </a:p>
        </p:txBody>
      </p:sp>
      <p:sp>
        <p:nvSpPr>
          <p:cNvPr id="28674" name="Rectangle 2"/>
          <p:cNvSpPr>
            <a:spLocks noGrp="1" noRot="1" noChangeAspect="1" noChangeArrowheads="1" noTextEdit="1"/>
          </p:cNvSpPr>
          <p:nvPr>
            <p:ph type="sldImg"/>
          </p:nvPr>
        </p:nvSpPr>
        <p:spPr>
          <a:ln cap="flat"/>
        </p:spPr>
      </p:sp>
      <p:sp>
        <p:nvSpPr>
          <p:cNvPr id="28675" name="Rectangle 3"/>
          <p:cNvSpPr>
            <a:spLocks noGrp="1" noChangeArrowheads="1"/>
          </p:cNvSpPr>
          <p:nvPr>
            <p:ph type="body" idx="1"/>
          </p:nvPr>
        </p:nvSpPr>
        <p:spPr>
          <a:noFill/>
          <a:ln/>
        </p:spPr>
        <p:txBody>
          <a:bodyPr lIns="95482" tIns="50168" rIns="95482" bIns="50168"/>
          <a:lstStyle/>
          <a:p>
            <a:pPr>
              <a:spcBef>
                <a:spcPct val="20000"/>
              </a:spcBef>
            </a:pPr>
            <a:endParaRPr lang="en-US" baseline="0" dirty="0"/>
          </a:p>
          <a:p>
            <a:pPr>
              <a:spcBef>
                <a:spcPct val="20000"/>
              </a:spcBef>
            </a:pPr>
            <a:r>
              <a:rPr lang="es-NI" smtClean="0"/>
              <a:t>Similar a preparar una introducción, </a:t>
            </a:r>
            <a:r>
              <a:rPr lang="es-NI" smtClean="0"/>
              <a:t>prepara tus </a:t>
            </a:r>
            <a:r>
              <a:rPr lang="es-NI" smtClean="0"/>
              <a:t>propios folletos cuidadosamente.</a:t>
            </a:r>
          </a:p>
          <a:p>
            <a:pPr>
              <a:spcBef>
                <a:spcPct val="20000"/>
              </a:spcBef>
            </a:pPr>
            <a:endParaRPr lang="es-NI" smtClean="0"/>
          </a:p>
          <a:p>
            <a:pPr>
              <a:spcBef>
                <a:spcPct val="20000"/>
              </a:spcBef>
            </a:pPr>
            <a:r>
              <a:rPr lang="es-NI" smtClean="0"/>
              <a:t>Por ejemplo, es posible que </a:t>
            </a:r>
            <a:r>
              <a:rPr lang="es-NI" smtClean="0"/>
              <a:t>desees </a:t>
            </a:r>
            <a:r>
              <a:rPr lang="es-NI" smtClean="0"/>
              <a:t>proporcionar un folleto con datos numéricos que </a:t>
            </a:r>
            <a:r>
              <a:rPr lang="es-NI" smtClean="0"/>
              <a:t>respalden</a:t>
            </a:r>
            <a:r>
              <a:rPr lang="hr-HR" dirty="0" smtClean="0"/>
              <a:t> tu </a:t>
            </a:r>
            <a:r>
              <a:rPr lang="es-NI" smtClean="0"/>
              <a:t>investigación</a:t>
            </a:r>
            <a:r>
              <a:rPr lang="es-NI" smtClean="0"/>
              <a:t>, o la redacción exacta de una declaración de política, o información adicional que no se incluyó </a:t>
            </a:r>
            <a:r>
              <a:rPr lang="es-NI" smtClean="0"/>
              <a:t>en</a:t>
            </a:r>
            <a:r>
              <a:rPr lang="hr-HR" dirty="0" smtClean="0"/>
              <a:t> tu </a:t>
            </a:r>
            <a:r>
              <a:rPr lang="es-NI" smtClean="0"/>
              <a:t>presentación</a:t>
            </a:r>
            <a:r>
              <a:rPr lang="es-NI" smtClean="0"/>
              <a:t>.</a:t>
            </a:r>
          </a:p>
          <a:p>
            <a:pPr>
              <a:spcBef>
                <a:spcPct val="20000"/>
              </a:spcBef>
            </a:pPr>
            <a:endParaRPr lang="es-NI" smtClean="0"/>
          </a:p>
          <a:p>
            <a:pPr>
              <a:spcBef>
                <a:spcPct val="20000"/>
              </a:spcBef>
            </a:pPr>
            <a:r>
              <a:rPr lang="es-NI" smtClean="0"/>
              <a:t>Si das un volante al principio, la gente hojeará tu presentación tan pronto como se distraiga. Entonces, si el material es únicamente para ayudarlos a </a:t>
            </a:r>
            <a:r>
              <a:rPr lang="es-NI" smtClean="0"/>
              <a:t>recordar</a:t>
            </a:r>
            <a:r>
              <a:rPr lang="hr-HR" dirty="0" smtClean="0"/>
              <a:t> tu </a:t>
            </a:r>
            <a:r>
              <a:rPr lang="es-NI" smtClean="0"/>
              <a:t>presentación</a:t>
            </a:r>
            <a:r>
              <a:rPr lang="es-NI" smtClean="0"/>
              <a:t>, </a:t>
            </a:r>
            <a:r>
              <a:rPr lang="es-NI" i="1" smtClean="0"/>
              <a:t>distribúyelo </a:t>
            </a:r>
            <a:r>
              <a:rPr lang="es-NI" i="1" smtClean="0"/>
              <a:t>después.</a:t>
            </a:r>
          </a:p>
          <a:p>
            <a:pPr>
              <a:spcBef>
                <a:spcPct val="20000"/>
              </a:spcBef>
            </a:pPr>
            <a:endParaRPr lang="es-NI" smtClean="0"/>
          </a:p>
          <a:p>
            <a:pPr>
              <a:spcBef>
                <a:spcPct val="20000"/>
              </a:spcBef>
            </a:pPr>
            <a:r>
              <a:rPr lang="es-NI" smtClean="0"/>
              <a:t>Por otro lado, es posible que </a:t>
            </a:r>
            <a:r>
              <a:rPr lang="es-NI" smtClean="0"/>
              <a:t>desees</a:t>
            </a:r>
            <a:r>
              <a:rPr lang="es-NI" baseline="0" smtClean="0"/>
              <a:t> </a:t>
            </a:r>
            <a:r>
              <a:rPr lang="es-NI" smtClean="0"/>
              <a:t>alentar </a:t>
            </a:r>
            <a:r>
              <a:rPr lang="es-NI" smtClean="0"/>
              <a:t>a las personas a tomar notas. En esos casos, </a:t>
            </a:r>
            <a:r>
              <a:rPr lang="es-NI" smtClean="0"/>
              <a:t>imprime tus </a:t>
            </a:r>
            <a:r>
              <a:rPr lang="es-NI" smtClean="0"/>
              <a:t>diapositivas </a:t>
            </a:r>
            <a:r>
              <a:rPr lang="es-NI" smtClean="0"/>
              <a:t>3 </a:t>
            </a:r>
            <a:r>
              <a:rPr lang="es-NI" smtClean="0"/>
              <a:t>por página con espacio para notas.</a:t>
            </a:r>
            <a:endParaRPr lang="en-US" dirty="0"/>
          </a:p>
        </p:txBody>
      </p:sp>
    </p:spTree>
    <p:extLst>
      <p:ext uri="{BB962C8B-B14F-4D97-AF65-F5344CB8AC3E}">
        <p14:creationId xmlns:p14="http://schemas.microsoft.com/office/powerpoint/2010/main" val="38374095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623148" y="3950970"/>
            <a:ext cx="5686213" cy="48031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spcAft>
                <a:spcPts val="1223"/>
              </a:spcAft>
            </a:pPr>
            <a:r>
              <a:rPr lang="es-NI" altLang="en-US" smtClean="0">
                <a:latin typeface="Arial" panose="020B0604020202020204" pitchFamily="34" charset="0"/>
              </a:rPr>
              <a:t>E incluso con todos estos indicadores excelentes, es posible que aún estés nervioso.</a:t>
            </a:r>
          </a:p>
          <a:p>
            <a:pPr>
              <a:spcBef>
                <a:spcPct val="0"/>
              </a:spcBef>
              <a:spcAft>
                <a:spcPts val="1223"/>
              </a:spcAft>
            </a:pPr>
            <a:endParaRPr lang="es-NI" altLang="en-US" smtClean="0">
              <a:latin typeface="Arial" panose="020B0604020202020204" pitchFamily="34" charset="0"/>
            </a:endParaRPr>
          </a:p>
          <a:p>
            <a:pPr>
              <a:spcBef>
                <a:spcPct val="0"/>
              </a:spcBef>
              <a:spcAft>
                <a:spcPts val="1223"/>
              </a:spcAft>
            </a:pPr>
            <a:r>
              <a:rPr lang="es-NI" altLang="en-US" b="1" smtClean="0">
                <a:latin typeface="Arial" panose="020B0604020202020204" pitchFamily="34" charset="0"/>
              </a:rPr>
              <a:t>La preparación </a:t>
            </a:r>
            <a:r>
              <a:rPr lang="es-NI" altLang="en-US" smtClean="0">
                <a:latin typeface="Arial" panose="020B0604020202020204" pitchFamily="34" charset="0"/>
              </a:rPr>
              <a:t>es muy importante. </a:t>
            </a:r>
            <a:r>
              <a:rPr lang="es-NI" altLang="en-US" smtClean="0">
                <a:latin typeface="Arial" panose="020B0604020202020204" pitchFamily="34" charset="0"/>
              </a:rPr>
              <a:t>Conoce la </a:t>
            </a:r>
            <a:r>
              <a:rPr lang="es-NI" altLang="en-US" smtClean="0">
                <a:latin typeface="Arial" panose="020B0604020202020204" pitchFamily="34" charset="0"/>
              </a:rPr>
              <a:t>sala, la audiencia y el material.</a:t>
            </a:r>
          </a:p>
          <a:p>
            <a:pPr>
              <a:spcBef>
                <a:spcPct val="0"/>
              </a:spcBef>
              <a:spcAft>
                <a:spcPts val="1223"/>
              </a:spcAft>
            </a:pPr>
            <a:r>
              <a:rPr lang="es-NI" altLang="en-US" smtClean="0">
                <a:latin typeface="Arial" panose="020B0604020202020204" pitchFamily="34" charset="0"/>
              </a:rPr>
              <a:t>Una forma de conocer </a:t>
            </a:r>
            <a:r>
              <a:rPr lang="es-NI" altLang="en-US" smtClean="0">
                <a:latin typeface="Arial" panose="020B0604020202020204" pitchFamily="34" charset="0"/>
              </a:rPr>
              <a:t>a</a:t>
            </a:r>
            <a:r>
              <a:rPr lang="hr-HR" altLang="en-US" dirty="0" smtClean="0">
                <a:latin typeface="Arial" panose="020B0604020202020204" pitchFamily="34" charset="0"/>
              </a:rPr>
              <a:t> tu </a:t>
            </a:r>
            <a:r>
              <a:rPr lang="es-NI" altLang="en-US" smtClean="0">
                <a:latin typeface="Arial" panose="020B0604020202020204" pitchFamily="34" charset="0"/>
              </a:rPr>
              <a:t>audiencia </a:t>
            </a:r>
            <a:r>
              <a:rPr lang="es-NI" altLang="en-US" smtClean="0">
                <a:latin typeface="Arial" panose="020B0604020202020204" pitchFamily="34" charset="0"/>
              </a:rPr>
              <a:t>es establecer una relación con ellos. </a:t>
            </a:r>
            <a:r>
              <a:rPr lang="es-NI" altLang="en-US" smtClean="0">
                <a:latin typeface="Arial" panose="020B0604020202020204" pitchFamily="34" charset="0"/>
              </a:rPr>
              <a:t>Saluda </a:t>
            </a:r>
            <a:r>
              <a:rPr lang="es-NI" altLang="en-US" smtClean="0">
                <a:latin typeface="Arial" panose="020B0604020202020204" pitchFamily="34" charset="0"/>
              </a:rPr>
              <a:t>a algunos de ellos cuando lleguen, </a:t>
            </a:r>
            <a:r>
              <a:rPr lang="es-NI" altLang="en-US" smtClean="0">
                <a:latin typeface="Arial" panose="020B0604020202020204" pitchFamily="34" charset="0"/>
              </a:rPr>
              <a:t>platica con </a:t>
            </a:r>
            <a:r>
              <a:rPr lang="es-NI" altLang="en-US" smtClean="0">
                <a:latin typeface="Arial" panose="020B0604020202020204" pitchFamily="34" charset="0"/>
              </a:rPr>
              <a:t>ellos, </a:t>
            </a:r>
            <a:r>
              <a:rPr lang="es-NI" altLang="en-US" smtClean="0">
                <a:latin typeface="Arial" panose="020B0604020202020204" pitchFamily="34" charset="0"/>
              </a:rPr>
              <a:t>s</a:t>
            </a:r>
            <a:r>
              <a:rPr lang="es-ES" altLang="en-US" dirty="0" smtClean="0">
                <a:latin typeface="Arial" panose="020B0604020202020204" pitchFamily="34" charset="0"/>
              </a:rPr>
              <a:t>é amigable con ellos</a:t>
            </a:r>
            <a:r>
              <a:rPr lang="es-NI" altLang="en-US" smtClean="0">
                <a:latin typeface="Arial" panose="020B0604020202020204" pitchFamily="34" charset="0"/>
              </a:rPr>
              <a:t>. </a:t>
            </a:r>
            <a:r>
              <a:rPr lang="es-NI" altLang="en-US" smtClean="0">
                <a:latin typeface="Arial" panose="020B0604020202020204" pitchFamily="34" charset="0"/>
              </a:rPr>
              <a:t>Entonces tendrás una cara amistosa para mirar mientras presentas.</a:t>
            </a:r>
          </a:p>
          <a:p>
            <a:pPr>
              <a:spcBef>
                <a:spcPct val="0"/>
              </a:spcBef>
              <a:spcAft>
                <a:spcPts val="1223"/>
              </a:spcAft>
            </a:pPr>
            <a:r>
              <a:rPr lang="es-NI" altLang="en-US" smtClean="0">
                <a:latin typeface="Arial" panose="020B0604020202020204" pitchFamily="34" charset="0"/>
              </a:rPr>
              <a:t>Si no estás familiarizado con tu material o incómodo con él, tu nerviosismo aumentará. Practica tu discurso y revísalo.</a:t>
            </a:r>
          </a:p>
          <a:p>
            <a:pPr>
              <a:spcBef>
                <a:spcPct val="0"/>
              </a:spcBef>
              <a:spcAft>
                <a:spcPts val="1223"/>
              </a:spcAft>
            </a:pPr>
            <a:r>
              <a:rPr lang="es-NI" altLang="en-US" b="1" smtClean="0">
                <a:latin typeface="Arial" panose="020B0604020202020204" pitchFamily="34" charset="0"/>
              </a:rPr>
              <a:t>Relájate</a:t>
            </a:r>
            <a:r>
              <a:rPr lang="es-NI" altLang="en-US" smtClean="0">
                <a:latin typeface="Arial" panose="020B0604020202020204" pitchFamily="34" charset="0"/>
              </a:rPr>
              <a:t>, respira profundo.</a:t>
            </a:r>
          </a:p>
          <a:p>
            <a:pPr>
              <a:spcBef>
                <a:spcPct val="0"/>
              </a:spcBef>
              <a:spcAft>
                <a:spcPts val="1223"/>
              </a:spcAft>
            </a:pPr>
            <a:r>
              <a:rPr lang="es-NI" altLang="en-US" b="1" smtClean="0">
                <a:latin typeface="Arial" panose="020B0604020202020204" pitchFamily="34" charset="0"/>
              </a:rPr>
              <a:t>Visualizar</a:t>
            </a:r>
            <a:r>
              <a:rPr lang="es-NI" altLang="en-US" smtClean="0">
                <a:latin typeface="Arial" panose="020B0604020202020204" pitchFamily="34" charset="0"/>
              </a:rPr>
              <a:t>. </a:t>
            </a:r>
            <a:r>
              <a:rPr lang="es-NI" altLang="en-US" smtClean="0">
                <a:latin typeface="Arial" panose="020B0604020202020204" pitchFamily="34" charset="0"/>
              </a:rPr>
              <a:t>Imagínate </a:t>
            </a:r>
            <a:r>
              <a:rPr lang="es-NI" altLang="en-US" smtClean="0">
                <a:latin typeface="Arial" panose="020B0604020202020204" pitchFamily="34" charset="0"/>
              </a:rPr>
              <a:t>hablando</a:t>
            </a:r>
            <a:r>
              <a:rPr lang="es-NI" altLang="en-US" smtClean="0">
                <a:latin typeface="Arial" panose="020B0604020202020204" pitchFamily="34" charset="0"/>
              </a:rPr>
              <a:t>,</a:t>
            </a:r>
            <a:r>
              <a:rPr lang="hr-HR" altLang="en-US" dirty="0" smtClean="0">
                <a:latin typeface="Arial" panose="020B0604020202020204" pitchFamily="34" charset="0"/>
              </a:rPr>
              <a:t> tu </a:t>
            </a:r>
            <a:r>
              <a:rPr lang="es-NI" altLang="en-US" smtClean="0">
                <a:latin typeface="Arial" panose="020B0604020202020204" pitchFamily="34" charset="0"/>
              </a:rPr>
              <a:t>voz </a:t>
            </a:r>
            <a:r>
              <a:rPr lang="es-NI" altLang="en-US" smtClean="0">
                <a:latin typeface="Arial" panose="020B0604020202020204" pitchFamily="34" charset="0"/>
              </a:rPr>
              <a:t>fuerte y clara, y segura. Visualízate a ti mismo como exitoso y tendrás éxito.</a:t>
            </a:r>
          </a:p>
          <a:p>
            <a:pPr>
              <a:spcBef>
                <a:spcPct val="0"/>
              </a:spcBef>
              <a:spcAft>
                <a:spcPts val="1223"/>
              </a:spcAft>
            </a:pPr>
            <a:r>
              <a:rPr lang="es-NI" altLang="en-US" smtClean="0">
                <a:latin typeface="Arial" panose="020B0604020202020204" pitchFamily="34" charset="0"/>
              </a:rPr>
              <a:t>También debes reconocer que, en general, la</a:t>
            </a:r>
            <a:r>
              <a:rPr lang="es-NI" altLang="en-US" baseline="0" smtClean="0">
                <a:latin typeface="Arial" panose="020B0604020202020204" pitchFamily="34" charset="0"/>
              </a:rPr>
              <a:t> audiencias </a:t>
            </a:r>
            <a:r>
              <a:rPr lang="es-NI" altLang="en-US" smtClean="0">
                <a:latin typeface="Arial" panose="020B0604020202020204" pitchFamily="34" charset="0"/>
              </a:rPr>
              <a:t>desean que los oradores sean interesantes, estimulantes, informativos y entretenidos. Quieren que tengas éxito, no que falles. La gente disfruta escuchando una buena presentación.</a:t>
            </a:r>
          </a:p>
          <a:p>
            <a:pPr>
              <a:spcBef>
                <a:spcPct val="0"/>
              </a:spcBef>
              <a:spcAft>
                <a:spcPts val="1223"/>
              </a:spcAft>
            </a:pPr>
            <a:r>
              <a:rPr lang="es-NI" altLang="en-US" smtClean="0">
                <a:latin typeface="Arial" panose="020B0604020202020204" pitchFamily="34" charset="0"/>
              </a:rPr>
              <a:t>No te disculpes por estar nervioso: la mayoría de las veces tu nerviosismo no se muestra en absoluto. Si no dice nada al respecto, nadie se dará cuenta. Si </a:t>
            </a:r>
            <a:r>
              <a:rPr lang="es-NI" altLang="en-US" smtClean="0">
                <a:latin typeface="Arial" panose="020B0604020202020204" pitchFamily="34" charset="0"/>
              </a:rPr>
              <a:t>mencionas</a:t>
            </a:r>
            <a:r>
              <a:rPr lang="hr-HR" altLang="en-US" dirty="0" smtClean="0">
                <a:latin typeface="Arial" panose="020B0604020202020204" pitchFamily="34" charset="0"/>
              </a:rPr>
              <a:t> tu </a:t>
            </a:r>
            <a:r>
              <a:rPr lang="es-NI" altLang="en-US" smtClean="0">
                <a:latin typeface="Arial" panose="020B0604020202020204" pitchFamily="34" charset="0"/>
              </a:rPr>
              <a:t>nerviosismo </a:t>
            </a:r>
            <a:r>
              <a:rPr lang="es-NI" altLang="en-US" smtClean="0">
                <a:latin typeface="Arial" panose="020B0604020202020204" pitchFamily="34" charset="0"/>
              </a:rPr>
              <a:t>o te disculpas por estar nervioso, </a:t>
            </a:r>
            <a:r>
              <a:rPr lang="es-NI" altLang="en-US" smtClean="0">
                <a:latin typeface="Arial" panose="020B0604020202020204" pitchFamily="34" charset="0"/>
              </a:rPr>
              <a:t>s</a:t>
            </a:r>
            <a:r>
              <a:rPr lang="es-ES" altLang="en-US" dirty="0" smtClean="0">
                <a:latin typeface="Arial" panose="020B0604020202020204" pitchFamily="34" charset="0"/>
              </a:rPr>
              <a:t>ó</a:t>
            </a:r>
            <a:r>
              <a:rPr lang="es-NI" altLang="en-US" smtClean="0">
                <a:latin typeface="Arial" panose="020B0604020202020204" pitchFamily="34" charset="0"/>
              </a:rPr>
              <a:t>lo </a:t>
            </a:r>
            <a:r>
              <a:rPr lang="es-NI" altLang="en-US" smtClean="0">
                <a:latin typeface="Arial" panose="020B0604020202020204" pitchFamily="34" charset="0"/>
              </a:rPr>
              <a:t>llamas la atención.</a:t>
            </a:r>
          </a:p>
          <a:p>
            <a:pPr>
              <a:spcBef>
                <a:spcPct val="0"/>
              </a:spcBef>
              <a:spcAft>
                <a:spcPts val="1223"/>
              </a:spcAft>
            </a:pPr>
            <a:r>
              <a:rPr lang="es-NI" altLang="en-US" smtClean="0">
                <a:latin typeface="Arial" panose="020B0604020202020204" pitchFamily="34" charset="0"/>
              </a:rPr>
              <a:t>[HACER CLIC]</a:t>
            </a:r>
          </a:p>
          <a:p>
            <a:pPr>
              <a:spcBef>
                <a:spcPct val="0"/>
              </a:spcBef>
              <a:spcAft>
                <a:spcPts val="1223"/>
              </a:spcAft>
            </a:pPr>
            <a:r>
              <a:rPr lang="es-NI" altLang="en-US" b="1" smtClean="0">
                <a:latin typeface="Arial" panose="020B0604020202020204" pitchFamily="34" charset="0"/>
              </a:rPr>
              <a:t>Practique, practique, practique: </a:t>
            </a:r>
            <a:r>
              <a:rPr lang="es-NI" altLang="en-US" smtClean="0">
                <a:latin typeface="Arial" panose="020B0604020202020204" pitchFamily="34" charset="0"/>
              </a:rPr>
              <a:t>la experiencia aumenta la confianza, que es la clave para hablar eficazmente.</a:t>
            </a:r>
            <a:endParaRPr lang="en-US" altLang="en-US" dirty="0">
              <a:latin typeface="Arial" panose="020B0604020202020204" pitchFamily="34" charset="0"/>
            </a:endParaRPr>
          </a:p>
        </p:txBody>
      </p:sp>
      <p:sp>
        <p:nvSpPr>
          <p:cNvPr id="50179" name="Rectangle 3"/>
          <p:cNvSpPr>
            <a:spLocks noGrp="1" noRot="1" noChangeAspect="1" noChangeArrowheads="1" noTextEdit="1"/>
          </p:cNvSpPr>
          <p:nvPr>
            <p:ph type="sldImg"/>
          </p:nvPr>
        </p:nvSpPr>
        <p:spPr>
          <a:xfrm>
            <a:off x="1127125" y="696913"/>
            <a:ext cx="4132263" cy="3098800"/>
          </a:xfrm>
          <a:ln cap="flat"/>
        </p:spPr>
      </p:sp>
    </p:spTree>
    <p:extLst>
      <p:ext uri="{BB962C8B-B14F-4D97-AF65-F5344CB8AC3E}">
        <p14:creationId xmlns:p14="http://schemas.microsoft.com/office/powerpoint/2010/main" val="21033647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322388" y="696913"/>
            <a:ext cx="3822700" cy="2867025"/>
          </a:xfrm>
          <a:ln/>
        </p:spPr>
      </p:sp>
      <p:sp>
        <p:nvSpPr>
          <p:cNvPr id="13315" name="Rectangle 3"/>
          <p:cNvSpPr>
            <a:spLocks noGrp="1" noChangeArrowheads="1"/>
          </p:cNvSpPr>
          <p:nvPr>
            <p:ph type="body" idx="1"/>
          </p:nvPr>
        </p:nvSpPr>
        <p:spPr>
          <a:xfrm>
            <a:off x="467360" y="3718560"/>
            <a:ext cx="6075680" cy="53454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spcAft>
                <a:spcPts val="1223"/>
              </a:spcAft>
            </a:pPr>
            <a:r>
              <a:rPr lang="es-ES_tradnl" altLang="en-US" noProof="0" dirty="0" smtClean="0">
                <a:latin typeface="Arial" panose="020B0604020202020204" pitchFamily="34" charset="0"/>
              </a:rPr>
              <a:t>¡Superar estas causas de presentaciones ineficaces ES posible! Simplemente requiere una planificación y atención cuidadosa.</a:t>
            </a:r>
          </a:p>
          <a:p>
            <a:pPr>
              <a:spcBef>
                <a:spcPct val="0"/>
              </a:spcBef>
              <a:spcAft>
                <a:spcPts val="1223"/>
              </a:spcAft>
            </a:pPr>
            <a:r>
              <a:rPr lang="es-ES_tradnl" altLang="en-US" noProof="0" dirty="0" smtClean="0">
                <a:latin typeface="Arial" panose="020B0604020202020204" pitchFamily="34" charset="0"/>
              </a:rPr>
              <a:t> </a:t>
            </a:r>
          </a:p>
          <a:p>
            <a:pPr marL="228600" indent="-228600">
              <a:spcBef>
                <a:spcPct val="0"/>
              </a:spcBef>
              <a:spcAft>
                <a:spcPts val="1223"/>
              </a:spcAft>
              <a:buAutoNum type="arabicPeriod"/>
            </a:pPr>
            <a:r>
              <a:rPr lang="es-ES_tradnl" altLang="en-US" noProof="0" dirty="0" smtClean="0">
                <a:latin typeface="Arial" panose="020B0604020202020204" pitchFamily="34" charset="0"/>
              </a:rPr>
              <a:t>Primero, concéntrate en la </a:t>
            </a:r>
            <a:r>
              <a:rPr lang="es-ES_tradnl" altLang="en-US" u="sng" noProof="0" dirty="0" smtClean="0">
                <a:latin typeface="Arial" panose="020B0604020202020204" pitchFamily="34" charset="0"/>
              </a:rPr>
              <a:t>audiencia</a:t>
            </a:r>
            <a:r>
              <a:rPr lang="es-ES_tradnl" altLang="en-US" noProof="0" dirty="0" smtClean="0">
                <a:latin typeface="Arial" panose="020B0604020202020204" pitchFamily="34" charset="0"/>
              </a:rPr>
              <a:t> para adaptar tu</a:t>
            </a:r>
            <a:r>
              <a:rPr lang="es-ES_tradnl" altLang="en-US" baseline="0" noProof="0" dirty="0" smtClean="0">
                <a:latin typeface="Arial" panose="020B0604020202020204" pitchFamily="34" charset="0"/>
              </a:rPr>
              <a:t> </a:t>
            </a:r>
            <a:r>
              <a:rPr lang="es-ES_tradnl" altLang="en-US" noProof="0" dirty="0" smtClean="0">
                <a:latin typeface="Arial" panose="020B0604020202020204" pitchFamily="34" charset="0"/>
              </a:rPr>
              <a:t>presentación a sus necesidades. Puede que</a:t>
            </a:r>
            <a:r>
              <a:rPr lang="es-ES_tradnl" altLang="en-US" baseline="0" noProof="0" dirty="0" smtClean="0">
                <a:latin typeface="Arial" panose="020B0604020202020204" pitchFamily="34" charset="0"/>
              </a:rPr>
              <a:t> sea tu </a:t>
            </a:r>
            <a:r>
              <a:rPr lang="es-ES_tradnl" altLang="en-US" noProof="0" dirty="0" smtClean="0">
                <a:latin typeface="Arial" panose="020B0604020202020204" pitchFamily="34" charset="0"/>
              </a:rPr>
              <a:t>presentación, pero no se trata de TI. Se trata de tu audiencia, así que dales prioridad.</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2. Segundo, liste tu </a:t>
            </a:r>
            <a:r>
              <a:rPr lang="es-ES_tradnl" altLang="en-US" u="sng" noProof="0" dirty="0" smtClean="0">
                <a:latin typeface="Arial" panose="020B0604020202020204" pitchFamily="34" charset="0"/>
              </a:rPr>
              <a:t>objetivo(s</a:t>
            </a:r>
            <a:r>
              <a:rPr lang="es-ES_tradnl" altLang="en-US" noProof="0" dirty="0" smtClean="0">
                <a:latin typeface="Arial" panose="020B0604020202020204" pitchFamily="34" charset="0"/>
              </a:rPr>
              <a:t>) de comunicación.</a:t>
            </a:r>
          </a:p>
          <a:p>
            <a:pPr>
              <a:spcBef>
                <a:spcPct val="0"/>
              </a:spcBef>
              <a:spcAft>
                <a:spcPts val="1223"/>
              </a:spcAft>
            </a:pPr>
            <a:r>
              <a:rPr lang="es-ES_tradnl" altLang="en-US" noProof="0" dirty="0" smtClean="0">
                <a:latin typeface="Arial" panose="020B0604020202020204" pitchFamily="34" charset="0"/>
              </a:rPr>
              <a:t>Es imperativo comenzar con los pasos uno y dos. Sin saber QUIÉN es tu audiencia o POR QUÉ les estás hablando, ¿Cómo sabrás qué información presentar?</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3. Tercero, determina tu </a:t>
            </a:r>
            <a:r>
              <a:rPr lang="es-ES_tradnl" altLang="en-US" u="sng" noProof="0" dirty="0" smtClean="0">
                <a:latin typeface="Arial" panose="020B0604020202020204" pitchFamily="34" charset="0"/>
              </a:rPr>
              <a:t>mensaje</a:t>
            </a:r>
            <a:r>
              <a:rPr lang="es-ES_tradnl" altLang="en-US" noProof="0" dirty="0" smtClean="0">
                <a:latin typeface="Arial" panose="020B0604020202020204" pitchFamily="34" charset="0"/>
              </a:rPr>
              <a:t>. Identifica qué partes de tu investigación o resultados respaldan mejor tus objetivos.</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4. Cuarto, </a:t>
            </a:r>
            <a:r>
              <a:rPr lang="es-ES_tradnl" altLang="en-US" u="sng" noProof="0" dirty="0" smtClean="0">
                <a:latin typeface="Arial" panose="020B0604020202020204" pitchFamily="34" charset="0"/>
              </a:rPr>
              <a:t>organiza</a:t>
            </a:r>
            <a:r>
              <a:rPr lang="hr-HR" altLang="en-US" noProof="0" dirty="0" smtClean="0">
                <a:latin typeface="Arial" panose="020B0604020202020204" pitchFamily="34" charset="0"/>
              </a:rPr>
              <a:t> tu </a:t>
            </a:r>
            <a:r>
              <a:rPr lang="es-ES_tradnl" altLang="en-US" noProof="0" dirty="0" smtClean="0">
                <a:latin typeface="Arial" panose="020B0604020202020204" pitchFamily="34" charset="0"/>
              </a:rPr>
              <a:t>información en un flujo agradable.</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5. ENTONCES ... quinto, </a:t>
            </a:r>
            <a:r>
              <a:rPr lang="es-ES_tradnl" altLang="en-US" u="sng" noProof="0" dirty="0" smtClean="0">
                <a:latin typeface="Arial" panose="020B0604020202020204" pitchFamily="34" charset="0"/>
              </a:rPr>
              <a:t>diseña</a:t>
            </a:r>
            <a:r>
              <a:rPr lang="es-ES_tradnl" altLang="en-US" noProof="0" dirty="0" smtClean="0">
                <a:latin typeface="Arial" panose="020B0604020202020204" pitchFamily="34" charset="0"/>
              </a:rPr>
              <a:t> tus imágenes y la apariencia de tus diapositivas. Entonces, lo que realmente estamos diciendo aquí, es que cuando te sientas a desarrollar una presentación, el primer paso NO es navegar por las plantillas de PowerPoint para elegir un fondo elegante. ¡Eso llega casi al final!</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6. Y finalmente, practica y trabaja en tu entrega física y oral. Esto puede ser tan importante como el contenido real de tu presentación.</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Y cada uno de estos pasos ES mucho trabajo. Los buenos presentadores saben que cuando deben desarrollar una presentación completamente nueva, les quedan horas y horas de trabajo</a:t>
            </a:r>
          </a:p>
        </p:txBody>
      </p:sp>
    </p:spTree>
    <p:extLst>
      <p:ext uri="{BB962C8B-B14F-4D97-AF65-F5344CB8AC3E}">
        <p14:creationId xmlns:p14="http://schemas.microsoft.com/office/powerpoint/2010/main" val="6453126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NI" smtClean="0"/>
              <a:t>Como resultado de </a:t>
            </a:r>
            <a:r>
              <a:rPr lang="es-NI" smtClean="0"/>
              <a:t>tus</a:t>
            </a:r>
            <a:r>
              <a:rPr lang="es-NI" baseline="0" smtClean="0"/>
              <a:t> </a:t>
            </a:r>
            <a:r>
              <a:rPr lang="es-NI" smtClean="0"/>
              <a:t>esfuerzos</a:t>
            </a:r>
            <a:r>
              <a:rPr lang="es-NI" smtClean="0"/>
              <a:t>, </a:t>
            </a:r>
            <a:r>
              <a:rPr lang="es-NI" smtClean="0"/>
              <a:t>debes </a:t>
            </a:r>
            <a:r>
              <a:rPr lang="es-NI" smtClean="0"/>
              <a:t>poder lograr </a:t>
            </a:r>
            <a:r>
              <a:rPr lang="es-NI" smtClean="0"/>
              <a:t>tus</a:t>
            </a:r>
            <a:r>
              <a:rPr lang="es-NI" baseline="0" smtClean="0"/>
              <a:t> </a:t>
            </a:r>
            <a:r>
              <a:rPr lang="es-NI" smtClean="0"/>
              <a:t>resultados </a:t>
            </a:r>
            <a:r>
              <a:rPr lang="es-NI" smtClean="0"/>
              <a:t>ideales.</a:t>
            </a:r>
            <a:endParaRPr lang="en-US"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E39F3125-622A-4D3B-A8FC-6788DCE26F47}" type="slidenum">
              <a:rPr kumimoji="0" lang="en-US" alt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23925" rtl="0" eaLnBrk="0" fontAlgn="base" latinLnBrk="0" hangingPunct="0">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1184422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591173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322388" y="696913"/>
            <a:ext cx="3822700" cy="2867025"/>
          </a:xfrm>
          <a:ln/>
        </p:spPr>
      </p:sp>
      <p:sp>
        <p:nvSpPr>
          <p:cNvPr id="13315" name="Rectangle 3"/>
          <p:cNvSpPr>
            <a:spLocks noGrp="1" noChangeArrowheads="1"/>
          </p:cNvSpPr>
          <p:nvPr>
            <p:ph type="body" idx="1"/>
          </p:nvPr>
        </p:nvSpPr>
        <p:spPr>
          <a:xfrm>
            <a:off x="467360" y="3718560"/>
            <a:ext cx="6075680" cy="53454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spcAft>
                <a:spcPts val="1223"/>
              </a:spcAft>
            </a:pPr>
            <a:r>
              <a:rPr lang="es-ES_tradnl" altLang="en-US" noProof="0" dirty="0" smtClean="0">
                <a:latin typeface="Arial" panose="020B0604020202020204" pitchFamily="34" charset="0"/>
              </a:rPr>
              <a:t>¡Superar estas causas de presentaciones ineficaces ES posible! Simplemente requiere una planificación y atención cuidadosa.</a:t>
            </a:r>
          </a:p>
          <a:p>
            <a:pPr>
              <a:spcBef>
                <a:spcPct val="0"/>
              </a:spcBef>
              <a:spcAft>
                <a:spcPts val="1223"/>
              </a:spcAft>
            </a:pPr>
            <a:r>
              <a:rPr lang="es-ES_tradnl" altLang="en-US" noProof="0" dirty="0" smtClean="0">
                <a:latin typeface="Arial" panose="020B0604020202020204" pitchFamily="34" charset="0"/>
              </a:rPr>
              <a:t> </a:t>
            </a:r>
          </a:p>
          <a:p>
            <a:pPr marL="228600" indent="-228600">
              <a:spcBef>
                <a:spcPct val="0"/>
              </a:spcBef>
              <a:spcAft>
                <a:spcPts val="1223"/>
              </a:spcAft>
              <a:buAutoNum type="arabicPeriod"/>
            </a:pPr>
            <a:r>
              <a:rPr lang="es-ES_tradnl" altLang="en-US" noProof="0" dirty="0" smtClean="0">
                <a:latin typeface="Arial" panose="020B0604020202020204" pitchFamily="34" charset="0"/>
              </a:rPr>
              <a:t>Primero, concéntrate en la </a:t>
            </a:r>
            <a:r>
              <a:rPr lang="es-ES_tradnl" altLang="en-US" u="sng" noProof="0" dirty="0" smtClean="0">
                <a:latin typeface="Arial" panose="020B0604020202020204" pitchFamily="34" charset="0"/>
              </a:rPr>
              <a:t>audiencia</a:t>
            </a:r>
            <a:r>
              <a:rPr lang="es-ES_tradnl" altLang="en-US" noProof="0" dirty="0" smtClean="0">
                <a:latin typeface="Arial" panose="020B0604020202020204" pitchFamily="34" charset="0"/>
              </a:rPr>
              <a:t> para adaptar tu</a:t>
            </a:r>
            <a:r>
              <a:rPr lang="es-ES_tradnl" altLang="en-US" baseline="0" noProof="0" dirty="0" smtClean="0">
                <a:latin typeface="Arial" panose="020B0604020202020204" pitchFamily="34" charset="0"/>
              </a:rPr>
              <a:t> </a:t>
            </a:r>
            <a:r>
              <a:rPr lang="es-ES_tradnl" altLang="en-US" noProof="0" dirty="0" smtClean="0">
                <a:latin typeface="Arial" panose="020B0604020202020204" pitchFamily="34" charset="0"/>
              </a:rPr>
              <a:t>presentación a sus necesidades. Puede que</a:t>
            </a:r>
            <a:r>
              <a:rPr lang="es-ES_tradnl" altLang="en-US" baseline="0" noProof="0" dirty="0" smtClean="0">
                <a:latin typeface="Arial" panose="020B0604020202020204" pitchFamily="34" charset="0"/>
              </a:rPr>
              <a:t> sea tu </a:t>
            </a:r>
            <a:r>
              <a:rPr lang="es-ES_tradnl" altLang="en-US" noProof="0" dirty="0" smtClean="0">
                <a:latin typeface="Arial" panose="020B0604020202020204" pitchFamily="34" charset="0"/>
              </a:rPr>
              <a:t>presentación, pero no se trata de TI. Se trata de tu audiencia, así que dales prioridad.</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2. Segundo, liste tu </a:t>
            </a:r>
            <a:r>
              <a:rPr lang="es-ES_tradnl" altLang="en-US" u="sng" noProof="0" dirty="0" smtClean="0">
                <a:latin typeface="Arial" panose="020B0604020202020204" pitchFamily="34" charset="0"/>
              </a:rPr>
              <a:t>objetivo(s</a:t>
            </a:r>
            <a:r>
              <a:rPr lang="es-ES_tradnl" altLang="en-US" noProof="0" dirty="0" smtClean="0">
                <a:latin typeface="Arial" panose="020B0604020202020204" pitchFamily="34" charset="0"/>
              </a:rPr>
              <a:t>) de comunicación.</a:t>
            </a:r>
          </a:p>
          <a:p>
            <a:pPr>
              <a:spcBef>
                <a:spcPct val="0"/>
              </a:spcBef>
              <a:spcAft>
                <a:spcPts val="1223"/>
              </a:spcAft>
            </a:pPr>
            <a:r>
              <a:rPr lang="es-ES_tradnl" altLang="en-US" noProof="0" dirty="0" smtClean="0">
                <a:latin typeface="Arial" panose="020B0604020202020204" pitchFamily="34" charset="0"/>
              </a:rPr>
              <a:t>Es imperativo comenzar con los pasos uno y dos. Sin saber QUIÉN es tu audiencia o POR QUÉ les estás hablando, ¿Cómo sabrás qué información presentar?</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3. Tercero, determina tu </a:t>
            </a:r>
            <a:r>
              <a:rPr lang="es-ES_tradnl" altLang="en-US" u="sng" noProof="0" dirty="0" smtClean="0">
                <a:latin typeface="Arial" panose="020B0604020202020204" pitchFamily="34" charset="0"/>
              </a:rPr>
              <a:t>mensaje</a:t>
            </a:r>
            <a:r>
              <a:rPr lang="es-ES_tradnl" altLang="en-US" noProof="0" dirty="0" smtClean="0">
                <a:latin typeface="Arial" panose="020B0604020202020204" pitchFamily="34" charset="0"/>
              </a:rPr>
              <a:t>. Identifica qué partes de tu investigación o resultados respaldan mejor tus objetivos.</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4. Cuarto, </a:t>
            </a:r>
            <a:r>
              <a:rPr lang="es-ES_tradnl" altLang="en-US" u="sng" noProof="0" dirty="0" smtClean="0">
                <a:latin typeface="Arial" panose="020B0604020202020204" pitchFamily="34" charset="0"/>
              </a:rPr>
              <a:t>organiza</a:t>
            </a:r>
            <a:r>
              <a:rPr lang="hr-HR" altLang="en-US" noProof="0" dirty="0" smtClean="0">
                <a:latin typeface="Arial" panose="020B0604020202020204" pitchFamily="34" charset="0"/>
              </a:rPr>
              <a:t> tu </a:t>
            </a:r>
            <a:r>
              <a:rPr lang="es-ES_tradnl" altLang="en-US" noProof="0" dirty="0" smtClean="0">
                <a:latin typeface="Arial" panose="020B0604020202020204" pitchFamily="34" charset="0"/>
              </a:rPr>
              <a:t>información en un flujo agradable.</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5. ENTONCES ... quinto, </a:t>
            </a:r>
            <a:r>
              <a:rPr lang="es-ES_tradnl" altLang="en-US" u="sng" noProof="0" dirty="0" smtClean="0">
                <a:latin typeface="Arial" panose="020B0604020202020204" pitchFamily="34" charset="0"/>
              </a:rPr>
              <a:t>diseña</a:t>
            </a:r>
            <a:r>
              <a:rPr lang="es-ES_tradnl" altLang="en-US" noProof="0" dirty="0" smtClean="0">
                <a:latin typeface="Arial" panose="020B0604020202020204" pitchFamily="34" charset="0"/>
              </a:rPr>
              <a:t> tus imágenes y la apariencia de tus diapositivas. Entonces, lo que realmente estamos diciendo aquí, es que cuando te sientas a desarrollar una presentación, el primer paso NO es navegar por las plantillas de PowerPoint para elegir un fondo elegante. ¡Eso llega casi al final!</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6. Y finalmente, practica y trabaja en tu entrega física y oral. Esto puede ser tan importante como el contenido real de tu presentación.</a:t>
            </a:r>
          </a:p>
          <a:p>
            <a:pPr>
              <a:spcBef>
                <a:spcPct val="0"/>
              </a:spcBef>
              <a:spcAft>
                <a:spcPts val="1223"/>
              </a:spcAft>
            </a:pPr>
            <a:endParaRPr lang="es-ES_tradnl" altLang="en-US" noProof="0" dirty="0" smtClean="0">
              <a:latin typeface="Arial" panose="020B0604020202020204" pitchFamily="34" charset="0"/>
            </a:endParaRPr>
          </a:p>
          <a:p>
            <a:pPr>
              <a:spcBef>
                <a:spcPct val="0"/>
              </a:spcBef>
              <a:spcAft>
                <a:spcPts val="1223"/>
              </a:spcAft>
            </a:pPr>
            <a:r>
              <a:rPr lang="es-ES_tradnl" altLang="en-US" noProof="0" dirty="0" smtClean="0">
                <a:latin typeface="Arial" panose="020B0604020202020204" pitchFamily="34" charset="0"/>
              </a:rPr>
              <a:t>Y cada uno de estos pasos ES mucho trabajo. Los buenos presentadores saben que cuando deben desarrollar una presentación completamente nueva, les quedan horas y horas de trabajo.</a:t>
            </a:r>
            <a:endParaRPr lang="es-ES_tradnl" altLang="en-US" noProof="0" dirty="0" smtClean="0">
              <a:latin typeface="Arial" panose="020B0604020202020204" pitchFamily="34" charset="0"/>
            </a:endParaRPr>
          </a:p>
        </p:txBody>
      </p:sp>
    </p:spTree>
    <p:extLst>
      <p:ext uri="{BB962C8B-B14F-4D97-AF65-F5344CB8AC3E}">
        <p14:creationId xmlns:p14="http://schemas.microsoft.com/office/powerpoint/2010/main" val="2283358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ts val="600"/>
              </a:spcBef>
              <a:spcAft>
                <a:spcPts val="1200"/>
              </a:spcAft>
            </a:pPr>
            <a:endParaRPr lang="en-U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142410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701040" y="3657230"/>
            <a:ext cx="5608320" cy="49419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spcAft>
                <a:spcPts val="1223"/>
              </a:spcAft>
            </a:pPr>
            <a:r>
              <a:rPr lang="es-NI" altLang="en-US" smtClean="0">
                <a:latin typeface="Arial" panose="020B0604020202020204" pitchFamily="34" charset="0"/>
              </a:rPr>
              <a:t>Debes </a:t>
            </a:r>
            <a:r>
              <a:rPr lang="es-NI" altLang="en-US" smtClean="0">
                <a:latin typeface="Arial" panose="020B0604020202020204" pitchFamily="34" charset="0"/>
              </a:rPr>
              <a:t>comenzar con el primer paso y </a:t>
            </a:r>
            <a:r>
              <a:rPr lang="es-NI" altLang="en-US" smtClean="0">
                <a:latin typeface="Arial" panose="020B0604020202020204" pitchFamily="34" charset="0"/>
              </a:rPr>
              <a:t>centrarte </a:t>
            </a:r>
            <a:r>
              <a:rPr lang="es-NI" altLang="en-US" smtClean="0">
                <a:latin typeface="Arial" panose="020B0604020202020204" pitchFamily="34" charset="0"/>
              </a:rPr>
              <a:t>en </a:t>
            </a:r>
            <a:r>
              <a:rPr lang="es-NI" altLang="en-US" smtClean="0">
                <a:latin typeface="Arial" panose="020B0604020202020204" pitchFamily="34" charset="0"/>
              </a:rPr>
              <a:t>tu </a:t>
            </a:r>
            <a:r>
              <a:rPr lang="es-NI" altLang="en-US" smtClean="0">
                <a:latin typeface="Arial" panose="020B0604020202020204" pitchFamily="34" charset="0"/>
              </a:rPr>
              <a:t>audiencia para </a:t>
            </a:r>
            <a:r>
              <a:rPr lang="es-NI" altLang="en-US" smtClean="0">
                <a:latin typeface="Arial" panose="020B0604020202020204" pitchFamily="34" charset="0"/>
              </a:rPr>
              <a:t>asegurarte </a:t>
            </a:r>
            <a:r>
              <a:rPr lang="es-NI" altLang="en-US" smtClean="0">
                <a:latin typeface="Arial" panose="020B0604020202020204" pitchFamily="34" charset="0"/>
              </a:rPr>
              <a:t>de que toda la presentación se centre realmente en lo que </a:t>
            </a:r>
            <a:r>
              <a:rPr lang="es-NI" altLang="en-US" smtClean="0">
                <a:latin typeface="Arial" panose="020B0604020202020204" pitchFamily="34" charset="0"/>
              </a:rPr>
              <a:t>tu </a:t>
            </a:r>
            <a:r>
              <a:rPr lang="es-NI" altLang="en-US" smtClean="0">
                <a:latin typeface="Arial" panose="020B0604020202020204" pitchFamily="34" charset="0"/>
              </a:rPr>
              <a:t>audiencia necesita saber, en lugar de en todo lo </a:t>
            </a:r>
            <a:r>
              <a:rPr lang="es-NI" altLang="en-US" smtClean="0">
                <a:latin typeface="Arial" panose="020B0604020202020204" pitchFamily="34" charset="0"/>
              </a:rPr>
              <a:t>que</a:t>
            </a:r>
            <a:r>
              <a:rPr lang="es-NI" altLang="en-US" baseline="0" smtClean="0">
                <a:latin typeface="Arial" panose="020B0604020202020204" pitchFamily="34" charset="0"/>
              </a:rPr>
              <a:t> tu conoces</a:t>
            </a:r>
            <a:r>
              <a:rPr lang="es-NI" altLang="en-US" smtClean="0">
                <a:latin typeface="Arial" panose="020B0604020202020204" pitchFamily="34" charset="0"/>
              </a:rPr>
              <a:t>. </a:t>
            </a:r>
            <a:r>
              <a:rPr lang="es-NI" altLang="en-US" smtClean="0">
                <a:latin typeface="Arial" panose="020B0604020202020204" pitchFamily="34" charset="0"/>
              </a:rPr>
              <a:t>Esto debería </a:t>
            </a:r>
            <a:r>
              <a:rPr lang="es-NI" altLang="en-US" smtClean="0">
                <a:latin typeface="Arial" panose="020B0604020202020204" pitchFamily="34" charset="0"/>
              </a:rPr>
              <a:t>sonarte </a:t>
            </a:r>
            <a:r>
              <a:rPr lang="es-NI" altLang="en-US" smtClean="0">
                <a:latin typeface="Arial" panose="020B0604020202020204" pitchFamily="34" charset="0"/>
              </a:rPr>
              <a:t>familiar de nuestra discusión de Comunicación Estratégica al principio de la capacitación.</a:t>
            </a:r>
          </a:p>
          <a:p>
            <a:pPr>
              <a:spcBef>
                <a:spcPct val="0"/>
              </a:spcBef>
              <a:spcAft>
                <a:spcPts val="1223"/>
              </a:spcAft>
            </a:pPr>
            <a:endParaRPr lang="es-NI" altLang="en-US" smtClean="0">
              <a:latin typeface="Arial" panose="020B0604020202020204" pitchFamily="34" charset="0"/>
            </a:endParaRPr>
          </a:p>
          <a:p>
            <a:pPr>
              <a:spcBef>
                <a:spcPct val="0"/>
              </a:spcBef>
              <a:spcAft>
                <a:spcPts val="1223"/>
              </a:spcAft>
            </a:pPr>
            <a:r>
              <a:rPr lang="es-NI" altLang="en-US" smtClean="0">
                <a:latin typeface="Arial" panose="020B0604020202020204" pitchFamily="34" charset="0"/>
              </a:rPr>
              <a:t>Uno de los principios de comunicación es que siempre es una calle de doble sentido. Si </a:t>
            </a:r>
            <a:r>
              <a:rPr lang="es-NI" altLang="en-US" smtClean="0">
                <a:latin typeface="Arial" panose="020B0604020202020204" pitchFamily="34" charset="0"/>
              </a:rPr>
              <a:t>estás </a:t>
            </a:r>
            <a:r>
              <a:rPr lang="es-NI" altLang="en-US" smtClean="0">
                <a:latin typeface="Arial" panose="020B0604020202020204" pitchFamily="34" charset="0"/>
              </a:rPr>
              <a:t>presentando información de una manera que </a:t>
            </a:r>
            <a:r>
              <a:rPr lang="es-NI" altLang="en-US" smtClean="0">
                <a:latin typeface="Arial" panose="020B0604020202020204" pitchFamily="34" charset="0"/>
              </a:rPr>
              <a:t>crees </a:t>
            </a:r>
            <a:r>
              <a:rPr lang="es-NI" altLang="en-US" smtClean="0">
                <a:latin typeface="Arial" panose="020B0604020202020204" pitchFamily="34" charset="0"/>
              </a:rPr>
              <a:t>que es clara, pero </a:t>
            </a:r>
            <a:r>
              <a:rPr lang="es-NI" altLang="en-US" smtClean="0">
                <a:latin typeface="Arial" panose="020B0604020202020204" pitchFamily="34" charset="0"/>
              </a:rPr>
              <a:t>tu </a:t>
            </a:r>
            <a:r>
              <a:rPr lang="es-NI" altLang="en-US" smtClean="0">
                <a:latin typeface="Arial" panose="020B0604020202020204" pitchFamily="34" charset="0"/>
              </a:rPr>
              <a:t>audiencia no comprende, la brecha en la comunicación es </a:t>
            </a:r>
            <a:r>
              <a:rPr lang="es-NI" altLang="en-US" smtClean="0">
                <a:latin typeface="Arial" panose="020B0604020202020204" pitchFamily="34" charset="0"/>
              </a:rPr>
              <a:t>tu fracaso</a:t>
            </a:r>
            <a:r>
              <a:rPr lang="es-NI" altLang="en-US" smtClean="0">
                <a:latin typeface="Arial" panose="020B0604020202020204" pitchFamily="34" charset="0"/>
              </a:rPr>
              <a:t>, no la falta de comprensión de</a:t>
            </a:r>
            <a:r>
              <a:rPr lang="es-NI" altLang="en-US" baseline="0" smtClean="0">
                <a:latin typeface="Arial" panose="020B0604020202020204" pitchFamily="34" charset="0"/>
              </a:rPr>
              <a:t> la audiencia</a:t>
            </a:r>
            <a:r>
              <a:rPr lang="es-NI" altLang="en-US" smtClean="0">
                <a:latin typeface="Arial" panose="020B0604020202020204" pitchFamily="34" charset="0"/>
              </a:rPr>
              <a:t>. Recuerda que estás tratando de presentar de una manera que </a:t>
            </a:r>
            <a:r>
              <a:rPr lang="es-NI" altLang="en-US" u="none" smtClean="0">
                <a:latin typeface="Arial" panose="020B0604020202020204" pitchFamily="34" charset="0"/>
              </a:rPr>
              <a:t>puedan</a:t>
            </a:r>
            <a:r>
              <a:rPr lang="es-NI" altLang="en-US" u="sng" smtClean="0">
                <a:latin typeface="Arial" panose="020B0604020202020204" pitchFamily="34" charset="0"/>
              </a:rPr>
              <a:t> OÍRLO</a:t>
            </a:r>
            <a:r>
              <a:rPr lang="es-NI" altLang="en-US" smtClean="0">
                <a:latin typeface="Arial" panose="020B0604020202020204" pitchFamily="34" charset="0"/>
              </a:rPr>
              <a:t>.</a:t>
            </a:r>
          </a:p>
          <a:p>
            <a:pPr>
              <a:spcBef>
                <a:spcPct val="0"/>
              </a:spcBef>
              <a:spcAft>
                <a:spcPts val="1223"/>
              </a:spcAft>
            </a:pPr>
            <a:endParaRPr lang="es-NI" altLang="en-US" smtClean="0">
              <a:latin typeface="Arial" panose="020B0604020202020204" pitchFamily="34" charset="0"/>
            </a:endParaRPr>
          </a:p>
          <a:p>
            <a:pPr>
              <a:spcBef>
                <a:spcPct val="0"/>
              </a:spcBef>
              <a:spcAft>
                <a:spcPts val="1223"/>
              </a:spcAft>
            </a:pPr>
            <a:r>
              <a:rPr lang="es-NI" altLang="en-US" smtClean="0">
                <a:latin typeface="Arial" panose="020B0604020202020204" pitchFamily="34" charset="0"/>
              </a:rPr>
              <a:t>Segundo, </a:t>
            </a:r>
            <a:r>
              <a:rPr lang="es-NI" altLang="en-US" smtClean="0">
                <a:latin typeface="Arial" panose="020B0604020202020204" pitchFamily="34" charset="0"/>
              </a:rPr>
              <a:t>considera </a:t>
            </a:r>
            <a:r>
              <a:rPr lang="es-NI" altLang="en-US" smtClean="0">
                <a:latin typeface="Arial" panose="020B0604020202020204" pitchFamily="34" charset="0"/>
              </a:rPr>
              <a:t>las motivaciones de </a:t>
            </a:r>
            <a:r>
              <a:rPr lang="es-NI" altLang="en-US" smtClean="0">
                <a:latin typeface="Arial" panose="020B0604020202020204" pitchFamily="34" charset="0"/>
              </a:rPr>
              <a:t>tu </a:t>
            </a:r>
            <a:r>
              <a:rPr lang="es-NI" altLang="en-US" smtClean="0">
                <a:latin typeface="Arial" panose="020B0604020202020204" pitchFamily="34" charset="0"/>
              </a:rPr>
              <a:t>audiencia para </a:t>
            </a:r>
            <a:r>
              <a:rPr lang="es-NI" altLang="en-US" smtClean="0">
                <a:latin typeface="Arial" panose="020B0604020202020204" pitchFamily="34" charset="0"/>
              </a:rPr>
              <a:t>descubrir </a:t>
            </a:r>
            <a:r>
              <a:rPr lang="es-NI" altLang="en-US" smtClean="0">
                <a:latin typeface="Arial" panose="020B0604020202020204" pitchFamily="34" charset="0"/>
              </a:rPr>
              <a:t>en qué </a:t>
            </a:r>
            <a:r>
              <a:rPr lang="es-NI" altLang="en-US" smtClean="0">
                <a:latin typeface="Arial" panose="020B0604020202020204" pitchFamily="34" charset="0"/>
              </a:rPr>
              <a:t>enfocarte. Piensa </a:t>
            </a:r>
            <a:r>
              <a:rPr lang="es-NI" altLang="en-US" smtClean="0">
                <a:latin typeface="Arial" panose="020B0604020202020204" pitchFamily="34" charset="0"/>
              </a:rPr>
              <a:t>o </a:t>
            </a:r>
            <a:r>
              <a:rPr lang="es-NI" altLang="en-US" smtClean="0">
                <a:latin typeface="Arial" panose="020B0604020202020204" pitchFamily="34" charset="0"/>
              </a:rPr>
              <a:t>descubre </a:t>
            </a:r>
            <a:r>
              <a:rPr lang="es-NI" altLang="en-US" smtClean="0">
                <a:latin typeface="Arial" panose="020B0604020202020204" pitchFamily="34" charset="0"/>
              </a:rPr>
              <a:t>quiénes son, por qué están allí, qué esperan obtener específicamente de </a:t>
            </a:r>
            <a:r>
              <a:rPr lang="es-NI" altLang="en-US" smtClean="0">
                <a:latin typeface="Arial" panose="020B0604020202020204" pitchFamily="34" charset="0"/>
              </a:rPr>
              <a:t>tu </a:t>
            </a:r>
            <a:r>
              <a:rPr lang="es-NI" altLang="en-US" smtClean="0">
                <a:latin typeface="Arial" panose="020B0604020202020204" pitchFamily="34" charset="0"/>
              </a:rPr>
              <a:t>presentación y cómo reaccionarán ante </a:t>
            </a:r>
            <a:r>
              <a:rPr lang="es-NI" altLang="en-US" smtClean="0">
                <a:latin typeface="Arial" panose="020B0604020202020204" pitchFamily="34" charset="0"/>
              </a:rPr>
              <a:t>tu </a:t>
            </a:r>
            <a:r>
              <a:rPr lang="es-NI" altLang="en-US" smtClean="0">
                <a:latin typeface="Arial" panose="020B0604020202020204" pitchFamily="34" charset="0"/>
              </a:rPr>
              <a:t>mensaje. (Para ser persuasivo, </a:t>
            </a:r>
            <a:r>
              <a:rPr lang="es-NI" altLang="en-US" smtClean="0">
                <a:latin typeface="Arial" panose="020B0604020202020204" pitchFamily="34" charset="0"/>
              </a:rPr>
              <a:t>debes </a:t>
            </a:r>
            <a:r>
              <a:rPr lang="es-NI" altLang="en-US" smtClean="0">
                <a:latin typeface="Arial" panose="020B0604020202020204" pitchFamily="34" charset="0"/>
              </a:rPr>
              <a:t>convencer a </a:t>
            </a:r>
            <a:r>
              <a:rPr lang="es-NI" altLang="en-US" smtClean="0">
                <a:latin typeface="Arial" panose="020B0604020202020204" pitchFamily="34" charset="0"/>
              </a:rPr>
              <a:t>tu </a:t>
            </a:r>
            <a:r>
              <a:rPr lang="es-NI" altLang="en-US" smtClean="0">
                <a:latin typeface="Arial" panose="020B0604020202020204" pitchFamily="34" charset="0"/>
              </a:rPr>
              <a:t>audiencia de que sus intereses coinciden con los </a:t>
            </a:r>
            <a:r>
              <a:rPr lang="es-NI" altLang="en-US" smtClean="0">
                <a:latin typeface="Arial" panose="020B0604020202020204" pitchFamily="34" charset="0"/>
              </a:rPr>
              <a:t>tuyos</a:t>
            </a:r>
            <a:r>
              <a:rPr lang="es-NI" altLang="en-US" smtClean="0">
                <a:latin typeface="Arial" panose="020B0604020202020204" pitchFamily="34" charset="0"/>
              </a:rPr>
              <a:t>).</a:t>
            </a:r>
          </a:p>
          <a:p>
            <a:pPr>
              <a:spcBef>
                <a:spcPct val="0"/>
              </a:spcBef>
              <a:spcAft>
                <a:spcPts val="1223"/>
              </a:spcAft>
            </a:pPr>
            <a:endParaRPr lang="es-NI" altLang="en-US" smtClean="0">
              <a:latin typeface="Arial" panose="020B0604020202020204" pitchFamily="34" charset="0"/>
            </a:endParaRPr>
          </a:p>
          <a:p>
            <a:pPr>
              <a:spcBef>
                <a:spcPct val="0"/>
              </a:spcBef>
              <a:spcAft>
                <a:spcPts val="1223"/>
              </a:spcAft>
            </a:pPr>
            <a:r>
              <a:rPr lang="es-NI" altLang="en-US" smtClean="0">
                <a:latin typeface="Arial" panose="020B0604020202020204" pitchFamily="34" charset="0"/>
              </a:rPr>
              <a:t>Tercero, </a:t>
            </a:r>
            <a:r>
              <a:rPr lang="es-NI" altLang="en-US" smtClean="0">
                <a:latin typeface="Arial" panose="020B0604020202020204" pitchFamily="34" charset="0"/>
              </a:rPr>
              <a:t>decide </a:t>
            </a:r>
            <a:r>
              <a:rPr lang="es-NI" altLang="en-US" smtClean="0">
                <a:latin typeface="Arial" panose="020B0604020202020204" pitchFamily="34" charset="0"/>
              </a:rPr>
              <a:t>qué </a:t>
            </a:r>
            <a:r>
              <a:rPr lang="es-NI" altLang="en-US" smtClean="0">
                <a:latin typeface="Arial" panose="020B0604020202020204" pitchFamily="34" charset="0"/>
              </a:rPr>
              <a:t>esperas </a:t>
            </a:r>
            <a:r>
              <a:rPr lang="es-NI" altLang="en-US" smtClean="0">
                <a:latin typeface="Arial" panose="020B0604020202020204" pitchFamily="34" charset="0"/>
              </a:rPr>
              <a:t>que la audiencia HAGA como resultado de esta presentación, similar a escribir el resumen de la política, esto significa pensar en sus recomendaciones por adelantado.</a:t>
            </a:r>
          </a:p>
          <a:p>
            <a:pPr>
              <a:spcBef>
                <a:spcPct val="0"/>
              </a:spcBef>
              <a:spcAft>
                <a:spcPts val="1223"/>
              </a:spcAft>
            </a:pPr>
            <a:endParaRPr lang="es-NI" altLang="en-US" smtClean="0">
              <a:latin typeface="Arial" panose="020B0604020202020204" pitchFamily="34" charset="0"/>
            </a:endParaRPr>
          </a:p>
          <a:p>
            <a:pPr>
              <a:spcBef>
                <a:spcPct val="0"/>
              </a:spcBef>
              <a:spcAft>
                <a:spcPts val="1223"/>
              </a:spcAft>
            </a:pPr>
            <a:r>
              <a:rPr lang="es-NI" altLang="en-US" smtClean="0">
                <a:latin typeface="Arial" panose="020B0604020202020204" pitchFamily="34" charset="0"/>
              </a:rPr>
              <a:t>Pensar </a:t>
            </a:r>
            <a:r>
              <a:rPr lang="es-NI" altLang="en-US" smtClean="0">
                <a:latin typeface="Arial" panose="020B0604020202020204" pitchFamily="34" charset="0"/>
              </a:rPr>
              <a:t>en tu audiencia y sus motivaciones te ayudará a prepararte para posibles preguntas que te harán. Además, es posible que les pidas que aborden un tema delicado o que aumenten enormemente los fondos para un determinado programa. ¿Qué información puede influir en que te escuchen y consideren estas nuevas políticas o programas? Saber un poco sobre ellos y establecer tu credibilidad te ayudará a lograr tu resultado.</a:t>
            </a:r>
            <a:endParaRPr lang="en-US" altLang="en-US" dirty="0">
              <a:latin typeface="Arial" panose="020B0604020202020204" pitchFamily="34" charset="0"/>
            </a:endParaRPr>
          </a:p>
        </p:txBody>
      </p:sp>
      <p:sp>
        <p:nvSpPr>
          <p:cNvPr id="15363" name="Rectangle 3"/>
          <p:cNvSpPr>
            <a:spLocks noGrp="1" noRot="1" noChangeAspect="1" noChangeArrowheads="1" noTextEdit="1"/>
          </p:cNvSpPr>
          <p:nvPr>
            <p:ph type="sldImg"/>
          </p:nvPr>
        </p:nvSpPr>
        <p:spPr>
          <a:xfrm>
            <a:off x="1425575" y="703263"/>
            <a:ext cx="3430588" cy="2573337"/>
          </a:xfrm>
          <a:ln cap="flat"/>
        </p:spPr>
      </p:sp>
    </p:spTree>
    <p:extLst>
      <p:ext uri="{BB962C8B-B14F-4D97-AF65-F5344CB8AC3E}">
        <p14:creationId xmlns:p14="http://schemas.microsoft.com/office/powerpoint/2010/main" val="2326388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ts val="600"/>
              </a:spcBef>
              <a:spcAft>
                <a:spcPts val="1200"/>
              </a:spcAft>
            </a:pPr>
            <a:endParaRPr lang="en-U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3995723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701040" y="3641090"/>
            <a:ext cx="5608320" cy="53454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spcAft>
                <a:spcPts val="1223"/>
              </a:spcAft>
            </a:pPr>
            <a:r>
              <a:rPr lang="es-NI" altLang="en-US" smtClean="0">
                <a:latin typeface="Arial" panose="020B0604020202020204" pitchFamily="34" charset="0"/>
              </a:rPr>
              <a:t>Ahora, en el </a:t>
            </a:r>
            <a:r>
              <a:rPr lang="es-NI" altLang="en-US" smtClean="0">
                <a:latin typeface="Arial" panose="020B0604020202020204" pitchFamily="34" charset="0"/>
              </a:rPr>
              <a:t>Paso </a:t>
            </a:r>
            <a:r>
              <a:rPr lang="es-NI" altLang="en-US" smtClean="0">
                <a:latin typeface="Arial" panose="020B0604020202020204" pitchFamily="34" charset="0"/>
              </a:rPr>
              <a:t>dos, puedes pensar en ti mismo y definir tus objetivos.</a:t>
            </a:r>
          </a:p>
          <a:p>
            <a:pPr>
              <a:spcBef>
                <a:spcPct val="0"/>
              </a:spcBef>
              <a:spcAft>
                <a:spcPts val="1223"/>
              </a:spcAft>
            </a:pPr>
            <a:endParaRPr lang="es-NI" altLang="en-US" smtClean="0">
              <a:latin typeface="Arial" panose="020B0604020202020204" pitchFamily="34" charset="0"/>
            </a:endParaRPr>
          </a:p>
          <a:p>
            <a:pPr>
              <a:spcBef>
                <a:spcPct val="0"/>
              </a:spcBef>
              <a:spcAft>
                <a:spcPts val="1223"/>
              </a:spcAft>
            </a:pPr>
            <a:r>
              <a:rPr lang="es-NI" altLang="en-US" smtClean="0">
                <a:latin typeface="Arial" panose="020B0604020202020204" pitchFamily="34" charset="0"/>
              </a:rPr>
              <a:t>Has</a:t>
            </a:r>
            <a:r>
              <a:rPr lang="es-NI" altLang="en-US" baseline="0" smtClean="0">
                <a:latin typeface="Arial" panose="020B0604020202020204" pitchFamily="34" charset="0"/>
              </a:rPr>
              <a:t> referencia a tu </a:t>
            </a:r>
            <a:r>
              <a:rPr lang="es-NI" altLang="en-US" smtClean="0">
                <a:latin typeface="Arial" panose="020B0604020202020204" pitchFamily="34" charset="0"/>
              </a:rPr>
              <a:t>Hoja </a:t>
            </a:r>
            <a:r>
              <a:rPr lang="es-NI" altLang="en-US" smtClean="0">
                <a:latin typeface="Arial" panose="020B0604020202020204" pitchFamily="34" charset="0"/>
              </a:rPr>
              <a:t>de Trabajo de Comunicación Estratégica y </a:t>
            </a:r>
            <a:r>
              <a:rPr lang="es-NI" altLang="en-US" smtClean="0">
                <a:latin typeface="Arial" panose="020B0604020202020204" pitchFamily="34" charset="0"/>
              </a:rPr>
              <a:t>revisa </a:t>
            </a:r>
            <a:r>
              <a:rPr lang="es-NI" altLang="en-US" smtClean="0">
                <a:latin typeface="Arial" panose="020B0604020202020204" pitchFamily="34" charset="0"/>
              </a:rPr>
              <a:t>los objetivos que </a:t>
            </a:r>
            <a:r>
              <a:rPr lang="es-NI" altLang="en-US" smtClean="0">
                <a:latin typeface="Arial" panose="020B0604020202020204" pitchFamily="34" charset="0"/>
              </a:rPr>
              <a:t>identificaste </a:t>
            </a:r>
            <a:r>
              <a:rPr lang="es-NI" altLang="en-US" smtClean="0">
                <a:latin typeface="Arial" panose="020B0604020202020204" pitchFamily="34" charset="0"/>
              </a:rPr>
              <a:t>allí. </a:t>
            </a:r>
            <a:r>
              <a:rPr lang="es-NI" altLang="en-US" smtClean="0">
                <a:latin typeface="Arial" panose="020B0604020202020204" pitchFamily="34" charset="0"/>
              </a:rPr>
              <a:t>Considera </a:t>
            </a:r>
            <a:r>
              <a:rPr lang="es-NI" altLang="en-US" smtClean="0">
                <a:latin typeface="Arial" panose="020B0604020202020204" pitchFamily="34" charset="0"/>
              </a:rPr>
              <a:t>el objetivo de aprendizaje de políticas que </a:t>
            </a:r>
            <a:r>
              <a:rPr lang="es-NI" altLang="en-US" smtClean="0">
                <a:latin typeface="Arial" panose="020B0604020202020204" pitchFamily="34" charset="0"/>
              </a:rPr>
              <a:t>identificaste, </a:t>
            </a:r>
            <a:r>
              <a:rPr lang="es-NI" altLang="en-US" smtClean="0">
                <a:latin typeface="Arial" panose="020B0604020202020204" pitchFamily="34" charset="0"/>
              </a:rPr>
              <a:t>y </a:t>
            </a:r>
            <a:r>
              <a:rPr lang="es-NI" altLang="en-US" smtClean="0">
                <a:latin typeface="Arial" panose="020B0604020202020204" pitchFamily="34" charset="0"/>
              </a:rPr>
              <a:t>clarifica </a:t>
            </a:r>
            <a:r>
              <a:rPr lang="es-NI" altLang="en-US" smtClean="0">
                <a:latin typeface="Arial" panose="020B0604020202020204" pitchFamily="34" charset="0"/>
              </a:rPr>
              <a:t>si es necesario para esta audiencia específica.</a:t>
            </a:r>
          </a:p>
          <a:p>
            <a:pPr>
              <a:spcBef>
                <a:spcPct val="0"/>
              </a:spcBef>
              <a:spcAft>
                <a:spcPts val="1223"/>
              </a:spcAft>
            </a:pPr>
            <a:endParaRPr lang="es-NI" altLang="en-US" smtClean="0">
              <a:latin typeface="Arial" panose="020B0604020202020204" pitchFamily="34" charset="0"/>
            </a:endParaRPr>
          </a:p>
          <a:p>
            <a:pPr>
              <a:spcBef>
                <a:spcPct val="0"/>
              </a:spcBef>
              <a:spcAft>
                <a:spcPts val="1223"/>
              </a:spcAft>
            </a:pPr>
            <a:r>
              <a:rPr lang="es-NI" altLang="en-US" smtClean="0">
                <a:latin typeface="Arial" panose="020B0604020202020204" pitchFamily="34" charset="0"/>
              </a:rPr>
              <a:t>Por ejemplo, </a:t>
            </a:r>
            <a:r>
              <a:rPr lang="es-NI" altLang="en-US" smtClean="0">
                <a:latin typeface="Arial" panose="020B0604020202020204" pitchFamily="34" charset="0"/>
              </a:rPr>
              <a:t>tu objetivo </a:t>
            </a:r>
            <a:r>
              <a:rPr lang="es-NI" altLang="en-US" smtClean="0">
                <a:latin typeface="Arial" panose="020B0604020202020204" pitchFamily="34" charset="0"/>
              </a:rPr>
              <a:t>podría ser:</a:t>
            </a:r>
          </a:p>
          <a:p>
            <a:pPr>
              <a:spcBef>
                <a:spcPct val="0"/>
              </a:spcBef>
              <a:spcAft>
                <a:spcPts val="1223"/>
              </a:spcAft>
            </a:pPr>
            <a:r>
              <a:rPr lang="es-NI" altLang="en-US" smtClean="0">
                <a:latin typeface="Arial" panose="020B0604020202020204" pitchFamily="34" charset="0"/>
              </a:rPr>
              <a:t>Presenta </a:t>
            </a:r>
            <a:r>
              <a:rPr lang="es-NI" altLang="en-US" smtClean="0">
                <a:latin typeface="Arial" panose="020B0604020202020204" pitchFamily="34" charset="0"/>
              </a:rPr>
              <a:t>una nueva estrategia - </a:t>
            </a:r>
            <a:r>
              <a:rPr lang="es-NI" altLang="en-US" smtClean="0">
                <a:latin typeface="Arial" panose="020B0604020202020204" pitchFamily="34" charset="0"/>
              </a:rPr>
              <a:t>presenta </a:t>
            </a:r>
            <a:r>
              <a:rPr lang="es-NI" altLang="en-US" smtClean="0">
                <a:latin typeface="Arial" panose="020B0604020202020204" pitchFamily="34" charset="0"/>
              </a:rPr>
              <a:t>información controvertida</a:t>
            </a:r>
            <a:r>
              <a:rPr lang="es-NI" altLang="en-US" baseline="0" smtClean="0">
                <a:latin typeface="Arial" panose="020B0604020202020204" pitchFamily="34" charset="0"/>
              </a:rPr>
              <a:t> -</a:t>
            </a:r>
            <a:r>
              <a:rPr lang="es-NI" altLang="en-US" smtClean="0">
                <a:latin typeface="Arial" panose="020B0604020202020204" pitchFamily="34" charset="0"/>
              </a:rPr>
              <a:t> </a:t>
            </a:r>
            <a:r>
              <a:rPr lang="es-NI" altLang="en-US" smtClean="0">
                <a:latin typeface="Arial" panose="020B0604020202020204" pitchFamily="34" charset="0"/>
              </a:rPr>
              <a:t>Establece </a:t>
            </a:r>
            <a:r>
              <a:rPr lang="es-NI" altLang="en-US" smtClean="0">
                <a:latin typeface="Arial" panose="020B0604020202020204" pitchFamily="34" charset="0"/>
              </a:rPr>
              <a:t>relaciones con los responsables de decisiones interesados </a:t>
            </a:r>
            <a:r>
              <a:rPr lang="es-NI" altLang="en-US" smtClean="0">
                <a:latin typeface="Arial" panose="020B0604020202020204" pitchFamily="34" charset="0"/>
              </a:rPr>
              <a:t>en</a:t>
            </a:r>
            <a:r>
              <a:rPr lang="hr-HR" altLang="en-US" dirty="0" smtClean="0">
                <a:latin typeface="Arial" panose="020B0604020202020204" pitchFamily="34" charset="0"/>
              </a:rPr>
              <a:t> tu </a:t>
            </a:r>
            <a:r>
              <a:rPr lang="es-NI" altLang="en-US" smtClean="0">
                <a:latin typeface="Arial" panose="020B0604020202020204" pitchFamily="34" charset="0"/>
              </a:rPr>
              <a:t>área </a:t>
            </a:r>
            <a:r>
              <a:rPr lang="es-NI" altLang="en-US" smtClean="0">
                <a:latin typeface="Arial" panose="020B0604020202020204" pitchFamily="34" charset="0"/>
              </a:rPr>
              <a:t>temática.</a:t>
            </a:r>
          </a:p>
          <a:p>
            <a:pPr>
              <a:spcBef>
                <a:spcPct val="0"/>
              </a:spcBef>
              <a:spcAft>
                <a:spcPts val="1223"/>
              </a:spcAft>
            </a:pPr>
            <a:endParaRPr lang="es-NI" altLang="en-US" smtClean="0">
              <a:latin typeface="Arial" panose="020B0604020202020204" pitchFamily="34" charset="0"/>
            </a:endParaRPr>
          </a:p>
          <a:p>
            <a:pPr>
              <a:spcBef>
                <a:spcPct val="0"/>
              </a:spcBef>
              <a:spcAft>
                <a:spcPts val="1223"/>
              </a:spcAft>
            </a:pPr>
            <a:r>
              <a:rPr lang="es-NI" altLang="en-US" b="1" smtClean="0">
                <a:latin typeface="Arial" panose="020B0604020202020204" pitchFamily="34" charset="0"/>
              </a:rPr>
              <a:t>Pregunta </a:t>
            </a:r>
            <a:r>
              <a:rPr lang="es-NI" altLang="en-US" b="1" smtClean="0">
                <a:latin typeface="Arial" panose="020B0604020202020204" pitchFamily="34" charset="0"/>
              </a:rPr>
              <a:t>a los participantes</a:t>
            </a:r>
            <a:r>
              <a:rPr lang="es-NI" altLang="en-US" smtClean="0">
                <a:latin typeface="Arial" panose="020B0604020202020204" pitchFamily="34" charset="0"/>
              </a:rPr>
              <a:t>: ¿Cuáles son algunas de las razones por las que </a:t>
            </a:r>
            <a:r>
              <a:rPr lang="es-NI" altLang="en-US" smtClean="0">
                <a:latin typeface="Arial" panose="020B0604020202020204" pitchFamily="34" charset="0"/>
              </a:rPr>
              <a:t>puedes </a:t>
            </a:r>
            <a:r>
              <a:rPr lang="es-NI" altLang="en-US" smtClean="0">
                <a:latin typeface="Arial" panose="020B0604020202020204" pitchFamily="34" charset="0"/>
              </a:rPr>
              <a:t>estar impartiendo</a:t>
            </a:r>
            <a:r>
              <a:rPr lang="es-NI" altLang="en-US" baseline="0" smtClean="0">
                <a:latin typeface="Arial" panose="020B0604020202020204" pitchFamily="34" charset="0"/>
              </a:rPr>
              <a:t> </a:t>
            </a:r>
            <a:r>
              <a:rPr lang="es-NI" altLang="en-US" smtClean="0">
                <a:latin typeface="Arial" panose="020B0604020202020204" pitchFamily="34" charset="0"/>
              </a:rPr>
              <a:t>los resultados de </a:t>
            </a:r>
            <a:r>
              <a:rPr lang="es-NI" altLang="en-US" smtClean="0">
                <a:latin typeface="Arial" panose="020B0604020202020204" pitchFamily="34" charset="0"/>
              </a:rPr>
              <a:t>tu </a:t>
            </a:r>
            <a:r>
              <a:rPr lang="es-NI" altLang="en-US" smtClean="0">
                <a:latin typeface="Arial" panose="020B0604020202020204" pitchFamily="34" charset="0"/>
              </a:rPr>
              <a:t>investigación a los responsables políticos? </a:t>
            </a:r>
            <a:r>
              <a:rPr lang="es-NI" altLang="en-US" b="1" smtClean="0">
                <a:latin typeface="Arial" panose="020B0604020202020204" pitchFamily="34" charset="0"/>
              </a:rPr>
              <a:t>Generar respuestas. </a:t>
            </a:r>
            <a:r>
              <a:rPr lang="es-NI" altLang="en-US" smtClean="0">
                <a:latin typeface="Arial" panose="020B0604020202020204" pitchFamily="34" charset="0"/>
              </a:rPr>
              <a:t>Posibles respuestas: ¿Es para crear conciencia sobre los nuevos hallazgos de investigación? Para buscar apoyo? ¿Dar información para ayudar a los responsables políticos a tomar decisiones?</a:t>
            </a:r>
          </a:p>
          <a:p>
            <a:pPr>
              <a:spcBef>
                <a:spcPct val="0"/>
              </a:spcBef>
              <a:spcAft>
                <a:spcPts val="1223"/>
              </a:spcAft>
            </a:pPr>
            <a:endParaRPr lang="es-NI" altLang="en-US" smtClean="0">
              <a:latin typeface="Arial" panose="020B0604020202020204" pitchFamily="34" charset="0"/>
            </a:endParaRPr>
          </a:p>
          <a:p>
            <a:pPr>
              <a:spcBef>
                <a:spcPct val="0"/>
              </a:spcBef>
              <a:spcAft>
                <a:spcPts val="1223"/>
              </a:spcAft>
            </a:pPr>
            <a:r>
              <a:rPr lang="es-NI" altLang="en-US" smtClean="0">
                <a:latin typeface="Arial" panose="020B0604020202020204" pitchFamily="34" charset="0"/>
              </a:rPr>
              <a:t>En el Paso 1: Audiencia, y el Paso 2: Objetivos, </a:t>
            </a:r>
            <a:r>
              <a:rPr lang="es-NI" altLang="en-US" smtClean="0">
                <a:latin typeface="Arial" panose="020B0604020202020204" pitchFamily="34" charset="0"/>
              </a:rPr>
              <a:t>estás </a:t>
            </a:r>
            <a:r>
              <a:rPr lang="es-NI" altLang="en-US" smtClean="0">
                <a:latin typeface="Arial" panose="020B0604020202020204" pitchFamily="34" charset="0"/>
              </a:rPr>
              <a:t>tomando algunas de las decisiones críticas que </a:t>
            </a:r>
            <a:r>
              <a:rPr lang="es-NI" altLang="en-US" smtClean="0">
                <a:latin typeface="Arial" panose="020B0604020202020204" pitchFamily="34" charset="0"/>
              </a:rPr>
              <a:t>te </a:t>
            </a:r>
            <a:r>
              <a:rPr lang="es-NI" altLang="en-US" smtClean="0">
                <a:latin typeface="Arial" panose="020B0604020202020204" pitchFamily="34" charset="0"/>
              </a:rPr>
              <a:t>ayudarán a reducir </a:t>
            </a:r>
            <a:r>
              <a:rPr lang="es-NI" altLang="en-US" smtClean="0">
                <a:latin typeface="Arial" panose="020B0604020202020204" pitchFamily="34" charset="0"/>
              </a:rPr>
              <a:t>tu </a:t>
            </a:r>
            <a:r>
              <a:rPr lang="es-NI" altLang="en-US" smtClean="0">
                <a:latin typeface="Arial" panose="020B0604020202020204" pitchFamily="34" charset="0"/>
              </a:rPr>
              <a:t>información y desarrollar mensajes claros.</a:t>
            </a:r>
            <a:endParaRPr lang="en-US" altLang="en-US" dirty="0">
              <a:latin typeface="Arial" panose="020B0604020202020204" pitchFamily="34" charset="0"/>
            </a:endParaRPr>
          </a:p>
        </p:txBody>
      </p:sp>
      <p:sp>
        <p:nvSpPr>
          <p:cNvPr id="17411" name="Rectangle 3"/>
          <p:cNvSpPr>
            <a:spLocks noGrp="1" noRot="1" noChangeAspect="1" noChangeArrowheads="1" noTextEdit="1"/>
          </p:cNvSpPr>
          <p:nvPr>
            <p:ph type="sldImg"/>
          </p:nvPr>
        </p:nvSpPr>
        <p:spPr>
          <a:xfrm>
            <a:off x="1373188" y="696913"/>
            <a:ext cx="3719512" cy="2789237"/>
          </a:xfrm>
          <a:ln cap="flat"/>
        </p:spPr>
      </p:sp>
    </p:spTree>
    <p:extLst>
      <p:ext uri="{BB962C8B-B14F-4D97-AF65-F5344CB8AC3E}">
        <p14:creationId xmlns:p14="http://schemas.microsoft.com/office/powerpoint/2010/main" val="3491506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NI" altLang="en-US" smtClean="0">
                <a:latin typeface="Arial" panose="020B0604020202020204" pitchFamily="34" charset="0"/>
              </a:rPr>
              <a:t>Si </a:t>
            </a:r>
            <a:r>
              <a:rPr lang="es-NI" altLang="en-US" smtClean="0">
                <a:latin typeface="Arial" panose="020B0604020202020204" pitchFamily="34" charset="0"/>
              </a:rPr>
              <a:t>tienes </a:t>
            </a:r>
            <a:r>
              <a:rPr lang="es-NI" altLang="en-US" smtClean="0">
                <a:latin typeface="Arial" panose="020B0604020202020204" pitchFamily="34" charset="0"/>
              </a:rPr>
              <a:t>una idea clara de lo que </a:t>
            </a:r>
            <a:r>
              <a:rPr lang="es-NI" altLang="en-US" smtClean="0">
                <a:latin typeface="Arial" panose="020B0604020202020204" pitchFamily="34" charset="0"/>
              </a:rPr>
              <a:t>quieres </a:t>
            </a:r>
            <a:r>
              <a:rPr lang="es-NI" altLang="en-US" smtClean="0">
                <a:latin typeface="Arial" panose="020B0604020202020204" pitchFamily="34" charset="0"/>
              </a:rPr>
              <a:t>que la audiencia haga como resultado de </a:t>
            </a:r>
            <a:r>
              <a:rPr lang="es-NI" altLang="en-US" smtClean="0">
                <a:latin typeface="Arial" panose="020B0604020202020204" pitchFamily="34" charset="0"/>
              </a:rPr>
              <a:t>tu presentación,</a:t>
            </a:r>
            <a:r>
              <a:rPr lang="es-NI" altLang="en-US" baseline="0" smtClean="0">
                <a:latin typeface="Arial" panose="020B0604020202020204" pitchFamily="34" charset="0"/>
              </a:rPr>
              <a:t> esto</a:t>
            </a:r>
            <a:r>
              <a:rPr lang="es-NI" altLang="en-US" smtClean="0">
                <a:latin typeface="Arial" panose="020B0604020202020204" pitchFamily="34" charset="0"/>
              </a:rPr>
              <a:t> </a:t>
            </a:r>
            <a:r>
              <a:rPr lang="es-NI" altLang="en-US" smtClean="0">
                <a:latin typeface="Arial" panose="020B0604020202020204" pitchFamily="34" charset="0"/>
              </a:rPr>
              <a:t>guiará la forma en que </a:t>
            </a:r>
            <a:r>
              <a:rPr lang="es-NI" altLang="en-US" smtClean="0">
                <a:latin typeface="Arial" panose="020B0604020202020204" pitchFamily="34" charset="0"/>
              </a:rPr>
              <a:t>diseñes </a:t>
            </a:r>
            <a:r>
              <a:rPr lang="es-NI" altLang="en-US" smtClean="0">
                <a:latin typeface="Arial" panose="020B0604020202020204" pitchFamily="34" charset="0"/>
              </a:rPr>
              <a:t>la presentación.</a:t>
            </a:r>
          </a:p>
          <a:p>
            <a:endParaRPr lang="es-NI" altLang="en-US" smtClean="0">
              <a:latin typeface="Arial" panose="020B0604020202020204" pitchFamily="34" charset="0"/>
            </a:endParaRPr>
          </a:p>
          <a:p>
            <a:r>
              <a:rPr lang="es-NI" altLang="en-US" b="1" smtClean="0">
                <a:latin typeface="Arial" panose="020B0604020202020204" pitchFamily="34" charset="0"/>
              </a:rPr>
              <a:t>[Leer la diapositiva]</a:t>
            </a:r>
          </a:p>
          <a:p>
            <a:endParaRPr lang="es-NI" altLang="en-US" smtClean="0">
              <a:latin typeface="Arial" panose="020B0604020202020204" pitchFamily="34" charset="0"/>
            </a:endParaRPr>
          </a:p>
          <a:p>
            <a:r>
              <a:rPr lang="es-NI" altLang="en-US" smtClean="0">
                <a:latin typeface="Arial" panose="020B0604020202020204" pitchFamily="34" charset="0"/>
              </a:rPr>
              <a:t>Nuevamente, esto significa que </a:t>
            </a:r>
            <a:r>
              <a:rPr lang="es-NI" altLang="en-US" smtClean="0">
                <a:latin typeface="Arial" panose="020B0604020202020204" pitchFamily="34" charset="0"/>
              </a:rPr>
              <a:t>debes </a:t>
            </a:r>
            <a:r>
              <a:rPr lang="es-NI" altLang="en-US" smtClean="0">
                <a:latin typeface="Arial" panose="020B0604020202020204" pitchFamily="34" charset="0"/>
              </a:rPr>
              <a:t>estar pensando en sus recomendaciones por adelantado.</a:t>
            </a:r>
            <a:endParaRPr lang="en-US" altLang="en-US" dirty="0">
              <a:latin typeface="Arial" panose="020B0604020202020204" pitchFamily="34" charset="0"/>
            </a:endParaRPr>
          </a:p>
        </p:txBody>
      </p:sp>
    </p:spTree>
    <p:extLst>
      <p:ext uri="{BB962C8B-B14F-4D97-AF65-F5344CB8AC3E}">
        <p14:creationId xmlns:p14="http://schemas.microsoft.com/office/powerpoint/2010/main" val="4285448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microsoft.com/office/2007/relationships/hdphoto" Target="../media/hdphoto3.wdp"/><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2.xml"/><Relationship Id="rId3" Type="http://schemas.openxmlformats.org/officeDocument/2006/relationships/image" Target="../media/image2.jpg"/></Relationships>
</file>

<file path=ppt/slideLayouts/_rels/slideLayout2.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503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966434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043861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292918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4014778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Layout-5">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0520"/>
          <a:stretch/>
        </p:blipFill>
        <p:spPr>
          <a:xfrm>
            <a:off x="0" y="-13252"/>
            <a:ext cx="9240404" cy="6884506"/>
          </a:xfrm>
          <a:prstGeom prst="rect">
            <a:avLst/>
          </a:prstGeom>
        </p:spPr>
      </p:pic>
      <p:sp>
        <p:nvSpPr>
          <p:cNvPr id="4" name="Rectangle 3"/>
          <p:cNvSpPr/>
          <p:nvPr userDrawn="1"/>
        </p:nvSpPr>
        <p:spPr bwMode="auto">
          <a:xfrm>
            <a:off x="0" y="1"/>
            <a:ext cx="9240404" cy="6889264"/>
          </a:xfrm>
          <a:prstGeom prst="rect">
            <a:avLst/>
          </a:prstGeom>
          <a:solidFill>
            <a:schemeClr val="bg1">
              <a:lumMod val="25000"/>
              <a:alpha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384523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 Layout-5">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duotone>
              <a:schemeClr val="accent4">
                <a:shade val="45000"/>
                <a:satMod val="135000"/>
              </a:schemeClr>
              <a:prstClr val="white"/>
            </a:duotone>
            <a:extLst>
              <a:ext uri="{28A0092B-C50C-407E-A947-70E740481C1C}">
                <a14:useLocalDpi xmlns:a14="http://schemas.microsoft.com/office/drawing/2010/main" val="0"/>
              </a:ext>
            </a:extLst>
          </a:blip>
          <a:srcRect l="16162"/>
          <a:stretch/>
        </p:blipFill>
        <p:spPr>
          <a:xfrm>
            <a:off x="0" y="-4758"/>
            <a:ext cx="9144000" cy="6866073"/>
          </a:xfrm>
          <a:prstGeom prst="rect">
            <a:avLst/>
          </a:prstGeom>
        </p:spPr>
      </p:pic>
      <p:sp>
        <p:nvSpPr>
          <p:cNvPr id="4" name="Rectangle 3"/>
          <p:cNvSpPr/>
          <p:nvPr userDrawn="1"/>
        </p:nvSpPr>
        <p:spPr bwMode="auto">
          <a:xfrm>
            <a:off x="0" y="0"/>
            <a:ext cx="9144000" cy="6889264"/>
          </a:xfrm>
          <a:prstGeom prst="rect">
            <a:avLst/>
          </a:prstGeom>
          <a:solidFill>
            <a:schemeClr val="bg1">
              <a:lumMod val="25000"/>
              <a:alpha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55902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5229258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11" name="Picture 2" descr="http://entrecity.com/wp-content/uploads/2012/04/6336030_m550x360.jpg"/>
          <p:cNvPicPr>
            <a:picLocks noChangeAspect="1" noChangeArrowheads="1"/>
          </p:cNvPicPr>
          <p:nvPr userDrawn="1"/>
        </p:nvPicPr>
        <p:blipFill>
          <a:blip r:embed="rId2">
            <a:extLst>
              <a:ext uri="{28A0092B-C50C-407E-A947-70E740481C1C}">
                <a14:useLocalDpi xmlns:a14="http://schemas.microsoft.com/office/drawing/2010/main" val="0"/>
              </a:ext>
            </a:extLst>
          </a:blip>
          <a:srcRect l="273" r="273"/>
          <a:stretch>
            <a:fillRect/>
          </a:stretch>
        </p:blipFill>
        <p:spPr bwMode="auto">
          <a:xfrm>
            <a:off x="0" y="457200"/>
            <a:ext cx="9169915"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4" name="Rectangle 3"/>
          <p:cNvSpPr/>
          <p:nvPr userDrawn="1"/>
        </p:nvSpPr>
        <p:spPr bwMode="auto">
          <a:xfrm>
            <a:off x="0" y="0"/>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817822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0312088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Rectangle 85"/>
          <p:cNvSpPr>
            <a:spLocks noGrp="1" noChangeArrowheads="1"/>
          </p:cNvSpPr>
          <p:nvPr>
            <p:ph type="ctrTitle" sz="quarter"/>
          </p:nvPr>
        </p:nvSpPr>
        <p:spPr>
          <a:xfrm>
            <a:off x="685800" y="2098675"/>
            <a:ext cx="6248400" cy="1447800"/>
          </a:xfrm>
        </p:spPr>
        <p:txBody>
          <a:bodyPr anchor="b"/>
          <a:lstStyle>
            <a:lvl1pPr>
              <a:defRPr/>
            </a:lvl1pPr>
          </a:lstStyle>
          <a:p>
            <a:r>
              <a:rPr lang="en-US"/>
              <a:t>Click to edit Master title style</a:t>
            </a:r>
          </a:p>
        </p:txBody>
      </p:sp>
      <p:sp>
        <p:nvSpPr>
          <p:cNvPr id="8" name="Rectangle 86"/>
          <p:cNvSpPr>
            <a:spLocks noGrp="1" noChangeArrowheads="1"/>
          </p:cNvSpPr>
          <p:nvPr>
            <p:ph type="subTitle" sz="quarter" idx="1"/>
          </p:nvPr>
        </p:nvSpPr>
        <p:spPr>
          <a:xfrm>
            <a:off x="685800" y="3775075"/>
            <a:ext cx="6248400" cy="1101725"/>
          </a:xfrm>
        </p:spPr>
        <p:txBody>
          <a:bodyPr/>
          <a:lstStyle>
            <a:lvl1pPr marL="0" indent="0">
              <a:buFont typeface="Wingdings" charset="2"/>
              <a:buNone/>
              <a:defRPr>
                <a:solidFill>
                  <a:srgbClr val="000000"/>
                </a:solidFill>
              </a:defRPr>
            </a:lvl1pPr>
          </a:lstStyle>
          <a:p>
            <a:r>
              <a:rPr lang="en-US"/>
              <a:t>Click to edit Master subtitle style</a:t>
            </a:r>
          </a:p>
        </p:txBody>
      </p:sp>
    </p:spTree>
    <p:extLst>
      <p:ext uri="{BB962C8B-B14F-4D97-AF65-F5344CB8AC3E}">
        <p14:creationId xmlns:p14="http://schemas.microsoft.com/office/powerpoint/2010/main" val="2053039392"/>
      </p:ext>
    </p:extLst>
  </p:cSld>
  <p:clrMapOvr>
    <a:overrideClrMapping bg1="dk2" tx1="lt1" bg2="dk1"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9144000" cy="7062059"/>
          </a:xfrm>
          <a:prstGeom prst="rect">
            <a:avLst/>
          </a:prstGeom>
        </p:spPr>
      </p:pic>
      <p:sp>
        <p:nvSpPr>
          <p:cNvPr id="77909" name="Rectangle 85"/>
          <p:cNvSpPr>
            <a:spLocks noGrp="1" noChangeArrowheads="1"/>
          </p:cNvSpPr>
          <p:nvPr>
            <p:ph type="ctrTitle" sz="quarter" hasCustomPrompt="1"/>
          </p:nvPr>
        </p:nvSpPr>
        <p:spPr>
          <a:xfrm>
            <a:off x="838200" y="1600200"/>
            <a:ext cx="6248400" cy="583978"/>
          </a:xfrm>
        </p:spPr>
        <p:txBody>
          <a:bodyPr anchor="b"/>
          <a:lstStyle>
            <a:lvl1pPr>
              <a:defRPr sz="4000" spc="30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2107978"/>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CLICK TO EDIT</a:t>
            </a:r>
          </a:p>
        </p:txBody>
      </p:sp>
    </p:spTree>
    <p:extLst>
      <p:ext uri="{BB962C8B-B14F-4D97-AF65-F5344CB8AC3E}">
        <p14:creationId xmlns:p14="http://schemas.microsoft.com/office/powerpoint/2010/main" val="3157322762"/>
      </p:ext>
    </p:extLst>
  </p:cSld>
  <p:clrMapOvr>
    <a:overrideClrMapping bg1="dk2" tx1="lt1" bg2="dk1"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45399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38890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83117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08136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4763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593127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37121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318012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75587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Chart Placeholder 2"/>
          <p:cNvSpPr>
            <a:spLocks noGrp="1"/>
          </p:cNvSpPr>
          <p:nvPr>
            <p:ph type="chart" idx="1"/>
          </p:nvPr>
        </p:nvSpPr>
        <p:spPr>
          <a:xfrm>
            <a:off x="1033463" y="1676400"/>
            <a:ext cx="7729537" cy="4648200"/>
          </a:xfrm>
        </p:spPr>
        <p:txBody>
          <a:bodyPr/>
          <a:lstStyle/>
          <a:p>
            <a:pPr lvl="0"/>
            <a:endParaRPr lang="en-US" noProof="0" dirty="0"/>
          </a:p>
        </p:txBody>
      </p:sp>
    </p:spTree>
    <p:extLst>
      <p:ext uri="{BB962C8B-B14F-4D97-AF65-F5344CB8AC3E}">
        <p14:creationId xmlns:p14="http://schemas.microsoft.com/office/powerpoint/2010/main" val="689600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26366709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47650"/>
            <a:ext cx="7772400" cy="1123950"/>
          </a:xfrm>
        </p:spPr>
        <p:txBody>
          <a:bodyPr/>
          <a:lstStyle/>
          <a:p>
            <a:r>
              <a:rPr lang="en-US"/>
              <a:t>Click to edit Master title style</a:t>
            </a:r>
          </a:p>
        </p:txBody>
      </p:sp>
      <p:sp>
        <p:nvSpPr>
          <p:cNvPr id="3" name="ClipArt Placeholder 2"/>
          <p:cNvSpPr>
            <a:spLocks noGrp="1"/>
          </p:cNvSpPr>
          <p:nvPr>
            <p:ph type="clipArt" sz="half" idx="1"/>
          </p:nvPr>
        </p:nvSpPr>
        <p:spPr>
          <a:xfrm>
            <a:off x="1023938" y="2209800"/>
            <a:ext cx="3810000" cy="4114800"/>
          </a:xfrm>
        </p:spPr>
        <p:txBody>
          <a:bodyPr/>
          <a:lstStyle/>
          <a:p>
            <a:pPr lvl="0"/>
            <a:endParaRPr lang="en-US" noProof="0" dirty="0"/>
          </a:p>
        </p:txBody>
      </p:sp>
      <p:sp>
        <p:nvSpPr>
          <p:cNvPr id="4" name="Text Placeholder 3"/>
          <p:cNvSpPr>
            <a:spLocks noGrp="1"/>
          </p:cNvSpPr>
          <p:nvPr>
            <p:ph type="body" sz="half" idx="2"/>
          </p:nvPr>
        </p:nvSpPr>
        <p:spPr>
          <a:xfrm>
            <a:off x="4986338" y="22098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248400"/>
            <a:ext cx="1905000" cy="457200"/>
          </a:xfrm>
          <a:prstGeom prst="rect">
            <a:avLst/>
          </a:prstGeom>
        </p:spPr>
        <p:txBody>
          <a:bodyPr/>
          <a:lstStyle>
            <a:lvl1pPr>
              <a:defRPr/>
            </a:lvl1pPr>
          </a:lstStyle>
          <a:p>
            <a:pPr>
              <a:defRPr/>
            </a:pPr>
            <a:endParaRPr lang="en-US" dirty="0"/>
          </a:p>
        </p:txBody>
      </p:sp>
      <p:sp>
        <p:nvSpPr>
          <p:cNvPr id="6" name="Footer Placeholder 5"/>
          <p:cNvSpPr>
            <a:spLocks noGrp="1"/>
          </p:cNvSpPr>
          <p:nvPr>
            <p:ph type="ftr" sz="quarter" idx="11"/>
          </p:nvPr>
        </p:nvSpPr>
        <p:spPr>
          <a:xfrm>
            <a:off x="3124200" y="6248400"/>
            <a:ext cx="2895600" cy="457200"/>
          </a:xfrm>
          <a:prstGeom prst="rect">
            <a:avLst/>
          </a:prstGeom>
        </p:spPr>
        <p:txBody>
          <a:bodyPr/>
          <a:lstStyle>
            <a:lvl1pPr>
              <a:defRPr/>
            </a:lvl1pPr>
          </a:lstStyle>
          <a:p>
            <a:pPr>
              <a:defRPr/>
            </a:pPr>
            <a:endParaRPr lang="en-US" dirty="0"/>
          </a:p>
        </p:txBody>
      </p:sp>
      <p:sp>
        <p:nvSpPr>
          <p:cNvPr id="7" name="Slide Number Placeholder 6"/>
          <p:cNvSpPr>
            <a:spLocks noGrp="1"/>
          </p:cNvSpPr>
          <p:nvPr>
            <p:ph type="sldNum" sz="quarter" idx="12"/>
          </p:nvPr>
        </p:nvSpPr>
        <p:spPr>
          <a:xfrm>
            <a:off x="6553200" y="6248400"/>
            <a:ext cx="1905000" cy="457200"/>
          </a:xfrm>
          <a:prstGeom prst="rect">
            <a:avLst/>
          </a:prstGeom>
        </p:spPr>
        <p:txBody>
          <a:bodyPr/>
          <a:lstStyle>
            <a:lvl1pPr>
              <a:defRPr/>
            </a:lvl1pPr>
          </a:lstStyle>
          <a:p>
            <a:pPr>
              <a:defRPr/>
            </a:pPr>
            <a:fld id="{88FEF01A-85E7-48A7-BA8E-C6F0F238DC4B}" type="slidenum">
              <a:rPr lang="en-US"/>
              <a:pPr>
                <a:defRPr/>
              </a:pPr>
              <a:t>‹#›</a:t>
            </a:fld>
            <a:endParaRPr lang="en-US" dirty="0"/>
          </a:p>
        </p:txBody>
      </p:sp>
    </p:spTree>
    <p:extLst>
      <p:ext uri="{BB962C8B-B14F-4D97-AF65-F5344CB8AC3E}">
        <p14:creationId xmlns:p14="http://schemas.microsoft.com/office/powerpoint/2010/main" val="1945660668"/>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9144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768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9"/>
          <p:cNvSpPr>
            <a:spLocks noGrp="1" noChangeArrowheads="1"/>
          </p:cNvSpPr>
          <p:nvPr>
            <p:ph type="dt" sz="half" idx="10"/>
          </p:nvPr>
        </p:nvSpPr>
        <p:spPr>
          <a:xfrm>
            <a:off x="352426" y="6543676"/>
            <a:ext cx="1466850" cy="247650"/>
          </a:xfrm>
          <a:prstGeom prst="rect">
            <a:avLst/>
          </a:prstGeom>
          <a:ln/>
        </p:spPr>
        <p:txBody>
          <a:bodyPr/>
          <a:lstStyle>
            <a:lvl1pPr>
              <a:defRPr/>
            </a:lvl1pPr>
          </a:lstStyle>
          <a:p>
            <a:pPr>
              <a:defRPr/>
            </a:pPr>
            <a:endParaRPr lang="en-US" dirty="0"/>
          </a:p>
        </p:txBody>
      </p:sp>
      <p:sp>
        <p:nvSpPr>
          <p:cNvPr id="6" name="Rectangle 10"/>
          <p:cNvSpPr>
            <a:spLocks noGrp="1" noChangeArrowheads="1"/>
          </p:cNvSpPr>
          <p:nvPr>
            <p:ph type="ftr" sz="quarter" idx="11"/>
          </p:nvPr>
        </p:nvSpPr>
        <p:spPr>
          <a:xfrm>
            <a:off x="1809749" y="6543676"/>
            <a:ext cx="4086225" cy="247650"/>
          </a:xfrm>
          <a:prstGeom prst="rect">
            <a:avLst/>
          </a:prstGeom>
          <a:ln/>
        </p:spPr>
        <p:txBody>
          <a:bodyPr/>
          <a:lstStyle>
            <a:lvl1pPr>
              <a:defRPr/>
            </a:lvl1pPr>
          </a:lstStyle>
          <a:p>
            <a:pPr>
              <a:defRPr/>
            </a:pPr>
            <a:endParaRPr lang="en-US" dirty="0"/>
          </a:p>
        </p:txBody>
      </p:sp>
      <p:sp>
        <p:nvSpPr>
          <p:cNvPr id="7" name="Rectangle 11"/>
          <p:cNvSpPr>
            <a:spLocks noGrp="1" noChangeArrowheads="1"/>
          </p:cNvSpPr>
          <p:nvPr>
            <p:ph type="sldNum" sz="quarter" idx="12"/>
          </p:nvPr>
        </p:nvSpPr>
        <p:spPr>
          <a:xfrm>
            <a:off x="7886700" y="6543676"/>
            <a:ext cx="876300" cy="247650"/>
          </a:xfrm>
          <a:prstGeom prst="rect">
            <a:avLst/>
          </a:prstGeom>
          <a:ln/>
        </p:spPr>
        <p:txBody>
          <a:bodyPr/>
          <a:lstStyle>
            <a:lvl1pPr>
              <a:defRPr/>
            </a:lvl1pPr>
          </a:lstStyle>
          <a:p>
            <a:pPr>
              <a:defRPr/>
            </a:pPr>
            <a:fld id="{6527C6EF-BFFB-4F4A-AC2E-683E20FFB709}" type="slidenum">
              <a:rPr lang="en-US"/>
              <a:pPr>
                <a:defRPr/>
              </a:pPr>
              <a:t>‹#›</a:t>
            </a:fld>
            <a:endParaRPr lang="en-US" dirty="0"/>
          </a:p>
        </p:txBody>
      </p:sp>
    </p:spTree>
    <p:extLst>
      <p:ext uri="{BB962C8B-B14F-4D97-AF65-F5344CB8AC3E}">
        <p14:creationId xmlns:p14="http://schemas.microsoft.com/office/powerpoint/2010/main" val="2454818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1" y="533400"/>
            <a:ext cx="4041530" cy="685800"/>
          </a:xfrm>
        </p:spPr>
        <p:txBody>
          <a:body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0136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extLst>
      <p:ext uri="{BB962C8B-B14F-4D97-AF65-F5344CB8AC3E}">
        <p14:creationId xmlns:p14="http://schemas.microsoft.com/office/powerpoint/2010/main" val="1625277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extLst>
      <p:ext uri="{BB962C8B-B14F-4D97-AF65-F5344CB8AC3E}">
        <p14:creationId xmlns:p14="http://schemas.microsoft.com/office/powerpoint/2010/main" val="2513471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77633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24884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626868752"/>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wm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9.xml"/><Relationship Id="rId12" Type="http://schemas.openxmlformats.org/officeDocument/2006/relationships/slideLayout" Target="../slideLayouts/slideLayout30.xml"/><Relationship Id="rId13" Type="http://schemas.openxmlformats.org/officeDocument/2006/relationships/slideLayout" Target="../slideLayouts/slideLayout31.xml"/><Relationship Id="rId14" Type="http://schemas.openxmlformats.org/officeDocument/2006/relationships/theme" Target="../theme/theme2.xml"/><Relationship Id="rId15" Type="http://schemas.openxmlformats.org/officeDocument/2006/relationships/image" Target="../media/image1.wmf"/><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 Id="rId9" Type="http://schemas.openxmlformats.org/officeDocument/2006/relationships/slideLayout" Target="../slideLayouts/slideLayout27.xml"/><Relationship Id="rId10"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838200" y="3810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1027" name="Rectangle 66"/>
          <p:cNvSpPr>
            <a:spLocks noGrp="1" noChangeArrowheads="1"/>
          </p:cNvSpPr>
          <p:nvPr>
            <p:ph type="body" idx="1"/>
          </p:nvPr>
        </p:nvSpPr>
        <p:spPr bwMode="auto">
          <a:xfrm>
            <a:off x="804863" y="14478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2015 Population Reference Bureau. All rights reserved. www.prb.org</a:t>
            </a:r>
          </a:p>
        </p:txBody>
      </p:sp>
      <p:pic>
        <p:nvPicPr>
          <p:cNvPr id="1030" name="Picture 86" descr="ppt-logo"/>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979" r:id="rId1"/>
    <p:sldLayoutId id="2147483991" r:id="rId2"/>
    <p:sldLayoutId id="2147484720" r:id="rId3"/>
    <p:sldLayoutId id="2147484721" r:id="rId4"/>
    <p:sldLayoutId id="2147484723" r:id="rId5"/>
    <p:sldLayoutId id="2147484724" r:id="rId6"/>
    <p:sldLayoutId id="2147484726" r:id="rId7"/>
    <p:sldLayoutId id="2147484727" r:id="rId8"/>
    <p:sldLayoutId id="2147484728" r:id="rId9"/>
    <p:sldLayoutId id="2147484729" r:id="rId10"/>
    <p:sldLayoutId id="2147484730" r:id="rId11"/>
    <p:sldLayoutId id="2147484731" r:id="rId12"/>
    <p:sldLayoutId id="2147484732" r:id="rId13"/>
    <p:sldLayoutId id="2147484733" r:id="rId14"/>
    <p:sldLayoutId id="2147484734" r:id="rId15"/>
    <p:sldLayoutId id="2147484736" r:id="rId16"/>
    <p:sldLayoutId id="2147484706" r:id="rId17"/>
    <p:sldLayoutId id="2147484611" r:id="rId18"/>
  </p:sldLayoutIdLst>
  <p:txStyles>
    <p:titleStyle>
      <a:lvl1pPr algn="l" rtl="0" eaLnBrk="0" fontAlgn="base" hangingPunct="0">
        <a:spcBef>
          <a:spcPct val="0"/>
        </a:spcBef>
        <a:spcAft>
          <a:spcPct val="0"/>
        </a:spcAft>
        <a:defRPr sz="3600" b="1">
          <a:solidFill>
            <a:schemeClr val="tx2"/>
          </a:solidFill>
          <a:latin typeface="+mj-lt"/>
          <a:ea typeface="ＭＳ Ｐゴシック" panose="020B0600070205080204"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ts val="0"/>
        </a:spcBef>
        <a:spcAft>
          <a:spcPts val="1800"/>
        </a:spcAft>
        <a:buClr>
          <a:srgbClr val="E96D1F"/>
        </a:buClr>
        <a:buSzPct val="85000"/>
        <a:buFont typeface="Wingdings" panose="05000000000000000000" pitchFamily="2" charset="2"/>
        <a:buChar char="n"/>
        <a:defRPr sz="3000">
          <a:solidFill>
            <a:schemeClr val="tx1"/>
          </a:solidFill>
          <a:latin typeface="+mn-lt"/>
          <a:ea typeface="ＭＳ Ｐゴシック" panose="020B0600070205080204" pitchFamily="34" charset="-128"/>
          <a:cs typeface="ＭＳ Ｐゴシック" charset="-128"/>
        </a:defRPr>
      </a:lvl1pPr>
      <a:lvl2pPr marL="742950" indent="-285750" algn="l" rtl="0" eaLnBrk="0" fontAlgn="base" hangingPunct="0">
        <a:spcBef>
          <a:spcPts val="0"/>
        </a:spcBef>
        <a:spcAft>
          <a:spcPts val="1800"/>
        </a:spcAft>
        <a:buClr>
          <a:srgbClr val="E96D1F"/>
        </a:buClr>
        <a:buSzPct val="120000"/>
        <a:buFont typeface="Courier New" panose="02070309020205020404" pitchFamily="49" charset="0"/>
        <a:buChar char="o"/>
        <a:defRPr sz="2600">
          <a:solidFill>
            <a:schemeClr val="tx1"/>
          </a:solidFill>
          <a:latin typeface="+mn-lt"/>
          <a:ea typeface="ＭＳ Ｐゴシック" panose="020B0600070205080204" pitchFamily="34" charset="-128"/>
        </a:defRPr>
      </a:lvl2pPr>
      <a:lvl3pPr marL="1143000" indent="-228600" algn="l" rtl="0" eaLnBrk="0" fontAlgn="base" hangingPunct="0">
        <a:spcBef>
          <a:spcPts val="0"/>
        </a:spcBef>
        <a:spcAft>
          <a:spcPts val="1800"/>
        </a:spcAft>
        <a:buClr>
          <a:schemeClr val="tx2"/>
        </a:buClr>
        <a:buChar char="•"/>
        <a:defRPr sz="2200">
          <a:solidFill>
            <a:schemeClr val="tx1"/>
          </a:solidFill>
          <a:latin typeface="+mn-lt"/>
          <a:ea typeface="ＭＳ Ｐゴシック" panose="020B0600070205080204" pitchFamily="34" charset="-128"/>
        </a:defRPr>
      </a:lvl3pPr>
      <a:lvl4pPr marL="1600200" indent="-228600" algn="l" rtl="0" eaLnBrk="0" fontAlgn="base" hangingPunct="0">
        <a:spcBef>
          <a:spcPts val="0"/>
        </a:spcBef>
        <a:spcAft>
          <a:spcPts val="1800"/>
        </a:spcAft>
        <a:buClr>
          <a:schemeClr val="hlink"/>
        </a:buClr>
        <a:buChar char="•"/>
        <a:defRPr>
          <a:solidFill>
            <a:schemeClr val="tx1"/>
          </a:solidFill>
          <a:latin typeface="+mn-lt"/>
          <a:ea typeface="ＭＳ Ｐゴシック" panose="020B0600070205080204" pitchFamily="34" charset="-128"/>
        </a:defRPr>
      </a:lvl4pPr>
      <a:lvl5pPr marL="2057400" indent="-228600" algn="l" rtl="0" eaLnBrk="0" fontAlgn="base" hangingPunct="0">
        <a:spcBef>
          <a:spcPts val="0"/>
        </a:spcBef>
        <a:spcAft>
          <a:spcPts val="1800"/>
        </a:spcAft>
        <a:buClr>
          <a:schemeClr val="tx1"/>
        </a:buClr>
        <a:buSzPct val="85000"/>
        <a:buChar char="•"/>
        <a:defRPr>
          <a:solidFill>
            <a:schemeClr val="tx1"/>
          </a:solidFill>
          <a:latin typeface="+mn-lt"/>
          <a:ea typeface="ＭＳ Ｐゴシック" panose="020B0600070205080204"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a:defRPr/>
            </a:pPr>
            <a:r>
              <a:rPr lang="en-US" sz="700" dirty="0"/>
              <a:t>© </a:t>
            </a:r>
            <a:r>
              <a:rPr lang="en-US" sz="700" dirty="0">
                <a:solidFill>
                  <a:srgbClr val="333333"/>
                </a:solidFill>
              </a:rPr>
              <a:t>2011 Population Reference Bureau. All rights reserved. www.prb.org</a:t>
            </a:r>
          </a:p>
        </p:txBody>
      </p:sp>
      <p:pic>
        <p:nvPicPr>
          <p:cNvPr id="1030" name="Picture 86" descr="ppt-logo"/>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Tree>
    <p:extLst>
      <p:ext uri="{BB962C8B-B14F-4D97-AF65-F5344CB8AC3E}">
        <p14:creationId xmlns:p14="http://schemas.microsoft.com/office/powerpoint/2010/main" val="930904327"/>
      </p:ext>
    </p:extLst>
  </p:cSld>
  <p:clrMap bg1="lt1" tx1="dk1" bg2="lt2" tx2="dk2" accent1="accent1" accent2="accent2" accent3="accent3" accent4="accent4" accent5="accent5" accent6="accent6" hlink="hlink" folHlink="folHlink"/>
  <p:sldLayoutIdLst>
    <p:sldLayoutId id="2147484738" r:id="rId1"/>
    <p:sldLayoutId id="2147484739" r:id="rId2"/>
    <p:sldLayoutId id="2147484740" r:id="rId3"/>
    <p:sldLayoutId id="2147484741" r:id="rId4"/>
    <p:sldLayoutId id="2147484742" r:id="rId5"/>
    <p:sldLayoutId id="2147484743" r:id="rId6"/>
    <p:sldLayoutId id="2147484744" r:id="rId7"/>
    <p:sldLayoutId id="2147484745" r:id="rId8"/>
    <p:sldLayoutId id="2147484746" r:id="rId9"/>
    <p:sldLayoutId id="2147484747" r:id="rId10"/>
    <p:sldLayoutId id="2147484748" r:id="rId11"/>
    <p:sldLayoutId id="2147484749" r:id="rId12"/>
    <p:sldLayoutId id="2147484750" r:id="rId13"/>
  </p:sldLayoutIdLst>
  <p:txStyles>
    <p:titleStyle>
      <a:lvl1pPr algn="l" rtl="0" eaLnBrk="0" fontAlgn="base" hangingPunct="0">
        <a:spcBef>
          <a:spcPct val="0"/>
        </a:spcBef>
        <a:spcAft>
          <a:spcPct val="0"/>
        </a:spcAft>
        <a:defRPr sz="3600">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600">
          <a:solidFill>
            <a:schemeClr val="tx1"/>
          </a:solidFill>
          <a:latin typeface="+mn-lt"/>
          <a:ea typeface="ＭＳ Ｐゴシック" pitchFamily="34" charset="-128"/>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ea typeface="ＭＳ Ｐゴシック" pitchFamily="34" charset="-128"/>
        </a:defRPr>
      </a:lvl3pPr>
      <a:lvl4pPr marL="1600200" indent="-228600" algn="l" rtl="0" eaLnBrk="0" fontAlgn="base" hangingPunct="0">
        <a:spcBef>
          <a:spcPct val="20000"/>
        </a:spcBef>
        <a:spcAft>
          <a:spcPct val="0"/>
        </a:spcAft>
        <a:buClr>
          <a:schemeClr val="hlink"/>
        </a:buClr>
        <a:buChar char="•"/>
        <a:defRPr>
          <a:solidFill>
            <a:schemeClr val="tx1"/>
          </a:solidFill>
          <a:latin typeface="+mn-lt"/>
          <a:ea typeface="ＭＳ Ｐゴシック" pitchFamily="34" charset="-128"/>
        </a:defRPr>
      </a:lvl4pPr>
      <a:lvl5pPr marL="2057400" indent="-228600" algn="l" rtl="0" eaLnBrk="0" fontAlgn="base" hangingPunct="0">
        <a:spcBef>
          <a:spcPct val="20000"/>
        </a:spcBef>
        <a:spcAft>
          <a:spcPct val="0"/>
        </a:spcAft>
        <a:buClr>
          <a:schemeClr val="tx1"/>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 Id="rId3"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8.xml"/><Relationship Id="rId3"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hyperlink" Target="http://hilt.harvard.edu/blog/principles-multimedia-learning-richard-e-mayer" TargetMode="External"/><Relationship Id="rId4" Type="http://schemas.openxmlformats.org/officeDocument/2006/relationships/hyperlink" Target="http://www.youtube.com/watch?v=KbSPPFYxx3o" TargetMode="External"/><Relationship Id="rId5" Type="http://schemas.openxmlformats.org/officeDocument/2006/relationships/hyperlink" Target="http://www.youtube.com/watch?v=Iwpi1Lm6dFo" TargetMode="External"/><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sz="quarter" idx="1"/>
          </p:nvPr>
        </p:nvSpPr>
        <p:spPr>
          <a:xfrm>
            <a:off x="838200" y="2641378"/>
            <a:ext cx="7924800" cy="787622"/>
          </a:xfrm>
        </p:spPr>
        <p:txBody>
          <a:bodyPr/>
          <a:lstStyle/>
          <a:p>
            <a:r>
              <a:rPr lang="es-ES" sz="2800" b="0" dirty="0" smtClean="0"/>
              <a:t>Contenido, diseño </a:t>
            </a:r>
            <a:r>
              <a:rPr lang="es-ES" sz="2800" b="0" dirty="0" smtClean="0"/>
              <a:t>y </a:t>
            </a:r>
            <a:r>
              <a:rPr lang="es-ES" sz="2800" b="0" dirty="0" smtClean="0"/>
              <a:t>realización</a:t>
            </a:r>
            <a:endParaRPr lang="es-ES" sz="2800" b="0" dirty="0"/>
          </a:p>
        </p:txBody>
      </p:sp>
      <p:sp>
        <p:nvSpPr>
          <p:cNvPr id="5" name="Title 4"/>
          <p:cNvSpPr>
            <a:spLocks noGrp="1"/>
          </p:cNvSpPr>
          <p:nvPr>
            <p:ph type="ctrTitle" sz="quarter"/>
          </p:nvPr>
        </p:nvSpPr>
        <p:spPr>
          <a:xfrm>
            <a:off x="838200" y="2057400"/>
            <a:ext cx="7543800" cy="583978"/>
          </a:xfrm>
        </p:spPr>
        <p:txBody>
          <a:bodyPr/>
          <a:lstStyle/>
          <a:p>
            <a:r>
              <a:rPr lang="es-ES" dirty="0" smtClean="0"/>
              <a:t>Presentaciones </a:t>
            </a:r>
            <a:r>
              <a:rPr lang="es-ES" dirty="0" smtClean="0"/>
              <a:t>efectivas</a:t>
            </a:r>
            <a:endParaRPr lang="es-ES" dirty="0"/>
          </a:p>
        </p:txBody>
      </p:sp>
    </p:spTree>
    <p:extLst>
      <p:ext uri="{BB962C8B-B14F-4D97-AF65-F5344CB8AC3E}">
        <p14:creationId xmlns:p14="http://schemas.microsoft.com/office/powerpoint/2010/main" val="355849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138543" cy="1219200"/>
          </a:xfrm>
        </p:spPr>
        <p:txBody>
          <a:bodyPr/>
          <a:lstStyle/>
          <a:p>
            <a:r>
              <a:rPr lang="en-US" sz="7500" spc="600" dirty="0" smtClean="0"/>
              <a:t>CONTENIDO</a:t>
            </a:r>
            <a:endParaRPr lang="en-US" sz="7500" spc="6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596" y="2216465"/>
            <a:ext cx="1066804" cy="1053470"/>
          </a:xfrm>
          <a:prstGeom prst="rect">
            <a:avLst/>
          </a:prstGeom>
        </p:spPr>
      </p:pic>
    </p:spTree>
    <p:extLst>
      <p:ext uri="{BB962C8B-B14F-4D97-AF65-F5344CB8AC3E}">
        <p14:creationId xmlns:p14="http://schemas.microsoft.com/office/powerpoint/2010/main" val="22968128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835270" y="381000"/>
            <a:ext cx="7622930" cy="1600200"/>
          </a:xfrm>
        </p:spPr>
        <p:txBody>
          <a:bodyPr/>
          <a:lstStyle/>
          <a:p>
            <a:r>
              <a:rPr lang="es-NI" altLang="en-US"/>
              <a:t>La A</a:t>
            </a:r>
            <a:r>
              <a:rPr lang="es-NI" altLang="en-US" smtClean="0"/>
              <a:t>udiencia aprende </a:t>
            </a:r>
            <a:r>
              <a:rPr lang="es-NI" altLang="en-US" i="1" smtClean="0">
                <a:solidFill>
                  <a:srgbClr val="D05124"/>
                </a:solidFill>
              </a:rPr>
              <a:t>Más</a:t>
            </a:r>
            <a:r>
              <a:rPr lang="es-NI" altLang="en-US" smtClean="0"/>
              <a:t> cuando </a:t>
            </a:r>
            <a:r>
              <a:rPr lang="es-NI" altLang="en-US"/>
              <a:t>se p</a:t>
            </a:r>
            <a:r>
              <a:rPr lang="es-NI" altLang="en-US" smtClean="0"/>
              <a:t>resenta </a:t>
            </a:r>
            <a:r>
              <a:rPr lang="es-NI" altLang="en-US" i="1" smtClean="0">
                <a:solidFill>
                  <a:srgbClr val="D05124"/>
                </a:solidFill>
              </a:rPr>
              <a:t>Menos</a:t>
            </a:r>
            <a:endParaRPr lang="en-US" altLang="en-US" sz="3600" dirty="0">
              <a:solidFill>
                <a:schemeClr val="tx2"/>
              </a:solidFill>
            </a:endParaRPr>
          </a:p>
        </p:txBody>
      </p:sp>
      <p:sp>
        <p:nvSpPr>
          <p:cNvPr id="2" name="Content Placeholder 1"/>
          <p:cNvSpPr>
            <a:spLocks noGrp="1"/>
          </p:cNvSpPr>
          <p:nvPr>
            <p:ph idx="1"/>
          </p:nvPr>
        </p:nvSpPr>
        <p:spPr>
          <a:xfrm>
            <a:off x="914400" y="1981200"/>
            <a:ext cx="7729537" cy="3962400"/>
          </a:xfrm>
        </p:spPr>
        <p:txBody>
          <a:bodyPr/>
          <a:lstStyle/>
          <a:p>
            <a:pPr>
              <a:spcAft>
                <a:spcPts val="3000"/>
              </a:spcAft>
            </a:pPr>
            <a:r>
              <a:rPr lang="es-NI" altLang="en-US">
                <a:solidFill>
                  <a:schemeClr val="tx1">
                    <a:lumMod val="85000"/>
                    <a:lumOff val="15000"/>
                  </a:schemeClr>
                </a:solidFill>
              </a:rPr>
              <a:t>Máximo de tres puntos </a:t>
            </a:r>
            <a:r>
              <a:rPr lang="es-NI" altLang="en-US" smtClean="0">
                <a:solidFill>
                  <a:schemeClr val="tx1">
                    <a:lumMod val="85000"/>
                    <a:lumOff val="15000"/>
                  </a:schemeClr>
                </a:solidFill>
              </a:rPr>
              <a:t>claves</a:t>
            </a:r>
            <a:endParaRPr lang="es-NI" altLang="en-US">
              <a:solidFill>
                <a:schemeClr val="tx1">
                  <a:lumMod val="85000"/>
                  <a:lumOff val="15000"/>
                </a:schemeClr>
              </a:solidFill>
            </a:endParaRPr>
          </a:p>
          <a:p>
            <a:pPr>
              <a:spcAft>
                <a:spcPts val="3000"/>
              </a:spcAft>
            </a:pPr>
            <a:r>
              <a:rPr lang="es-NI" altLang="en-US" smtClean="0">
                <a:solidFill>
                  <a:schemeClr val="tx1">
                    <a:lumMod val="85000"/>
                    <a:lumOff val="15000"/>
                  </a:schemeClr>
                </a:solidFill>
              </a:rPr>
              <a:t>Usa </a:t>
            </a:r>
            <a:r>
              <a:rPr lang="es-NI" altLang="en-US">
                <a:solidFill>
                  <a:schemeClr val="tx1">
                    <a:lumMod val="85000"/>
                    <a:lumOff val="15000"/>
                  </a:schemeClr>
                </a:solidFill>
              </a:rPr>
              <a:t>un lenguaje que la audiencia entienda</a:t>
            </a:r>
          </a:p>
          <a:p>
            <a:pPr>
              <a:spcAft>
                <a:spcPts val="3000"/>
              </a:spcAft>
            </a:pPr>
            <a:r>
              <a:rPr lang="es-NI" altLang="en-US" smtClean="0">
                <a:solidFill>
                  <a:schemeClr val="tx1">
                    <a:lumMod val="85000"/>
                    <a:lumOff val="15000"/>
                  </a:schemeClr>
                </a:solidFill>
              </a:rPr>
              <a:t>Recorta </a:t>
            </a:r>
            <a:r>
              <a:rPr lang="es-NI" altLang="en-US">
                <a:solidFill>
                  <a:schemeClr val="tx1">
                    <a:lumMod val="85000"/>
                    <a:lumOff val="15000"/>
                  </a:schemeClr>
                </a:solidFill>
              </a:rPr>
              <a:t>por </a:t>
            </a:r>
            <a:r>
              <a:rPr lang="es-NI" altLang="en-US" smtClean="0">
                <a:solidFill>
                  <a:schemeClr val="tx1">
                    <a:lumMod val="85000"/>
                    <a:lumOff val="15000"/>
                  </a:schemeClr>
                </a:solidFill>
              </a:rPr>
              <a:t>tiempo</a:t>
            </a:r>
          </a:p>
        </p:txBody>
      </p:sp>
    </p:spTree>
    <p:extLst>
      <p:ext uri="{BB962C8B-B14F-4D97-AF65-F5344CB8AC3E}">
        <p14:creationId xmlns:p14="http://schemas.microsoft.com/office/powerpoint/2010/main" val="34051220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138543" cy="1219200"/>
          </a:xfrm>
        </p:spPr>
        <p:txBody>
          <a:bodyPr/>
          <a:lstStyle/>
          <a:p>
            <a:r>
              <a:rPr lang="en-US" sz="6000" spc="600" dirty="0"/>
              <a:t>ORGANIZACIÓN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512" y="2295071"/>
            <a:ext cx="1240972" cy="896258"/>
          </a:xfrm>
          <a:prstGeom prst="rect">
            <a:avLst/>
          </a:prstGeom>
        </p:spPr>
      </p:pic>
    </p:spTree>
    <p:extLst>
      <p:ext uri="{BB962C8B-B14F-4D97-AF65-F5344CB8AC3E}">
        <p14:creationId xmlns:p14="http://schemas.microsoft.com/office/powerpoint/2010/main" val="27251250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nline Image Placeholder 9"/>
          <p:cNvGraphicFramePr>
            <a:graphicFrameLocks noGrp="1"/>
          </p:cNvGraphicFramePr>
          <p:nvPr>
            <p:ph idx="1"/>
            <p:extLst>
              <p:ext uri="{D42A27DB-BD31-4B8C-83A1-F6EECF244321}">
                <p14:modId xmlns:p14="http://schemas.microsoft.com/office/powerpoint/2010/main" val="4054669759"/>
              </p:ext>
            </p:extLst>
          </p:nvPr>
        </p:nvGraphicFramePr>
        <p:xfrm>
          <a:off x="1219200" y="533400"/>
          <a:ext cx="7162800" cy="579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37508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type="title"/>
          </p:nvPr>
        </p:nvSpPr>
        <p:spPr>
          <a:xfrm>
            <a:off x="838199" y="381000"/>
            <a:ext cx="7923161" cy="1295400"/>
          </a:xfrm>
        </p:spPr>
        <p:txBody>
          <a:bodyPr/>
          <a:lstStyle/>
          <a:p>
            <a:r>
              <a:rPr lang="es-NI" altLang="en-US">
                <a:solidFill>
                  <a:srgbClr val="2375BB"/>
                </a:solidFill>
              </a:rPr>
              <a:t>Organización </a:t>
            </a:r>
            <a:r>
              <a:rPr lang="es-NI" altLang="en-US" smtClean="0">
                <a:solidFill>
                  <a:srgbClr val="2375BB"/>
                </a:solidFill>
              </a:rPr>
              <a:t>de </a:t>
            </a:r>
            <a:r>
              <a:rPr lang="es-NI" altLang="en-US" smtClean="0">
                <a:solidFill>
                  <a:srgbClr val="2375BB"/>
                </a:solidFill>
              </a:rPr>
              <a:t>presentaciones  </a:t>
            </a:r>
            <a:r>
              <a:rPr lang="es-NI" altLang="en-US" smtClean="0">
                <a:solidFill>
                  <a:srgbClr val="2375BB"/>
                </a:solidFill>
              </a:rPr>
              <a:t>de </a:t>
            </a:r>
            <a:r>
              <a:rPr lang="es-NI" altLang="en-US" smtClean="0">
                <a:solidFill>
                  <a:srgbClr val="2375BB"/>
                </a:solidFill>
              </a:rPr>
              <a:t>políticas vs. </a:t>
            </a:r>
            <a:r>
              <a:rPr lang="es-NI" altLang="en-US" smtClean="0">
                <a:solidFill>
                  <a:srgbClr val="2375BB"/>
                </a:solidFill>
              </a:rPr>
              <a:t>de </a:t>
            </a:r>
            <a:r>
              <a:rPr lang="es-NI" altLang="en-US" smtClean="0">
                <a:solidFill>
                  <a:srgbClr val="2375BB"/>
                </a:solidFill>
              </a:rPr>
              <a:t>investigaciones</a:t>
            </a:r>
            <a:endParaRPr lang="en-US" altLang="en-US" sz="3600" dirty="0">
              <a:solidFill>
                <a:srgbClr val="2375BB"/>
              </a:solidFill>
            </a:endParaRPr>
          </a:p>
        </p:txBody>
      </p:sp>
      <p:sp>
        <p:nvSpPr>
          <p:cNvPr id="5" name="Content Placeholder 4"/>
          <p:cNvSpPr>
            <a:spLocks noGrp="1"/>
          </p:cNvSpPr>
          <p:nvPr>
            <p:ph idx="10"/>
          </p:nvPr>
        </p:nvSpPr>
        <p:spPr>
          <a:xfrm>
            <a:off x="838200" y="2057400"/>
            <a:ext cx="3886200" cy="4419600"/>
          </a:xfrm>
        </p:spPr>
        <p:txBody>
          <a:bodyPr/>
          <a:lstStyle/>
          <a:p>
            <a:pPr marL="644525" indent="-533400">
              <a:lnSpc>
                <a:spcPct val="90000"/>
              </a:lnSpc>
              <a:spcBef>
                <a:spcPts val="600"/>
              </a:spcBef>
              <a:spcAft>
                <a:spcPts val="1200"/>
              </a:spcAft>
            </a:pPr>
            <a:r>
              <a:rPr lang="es-ES" altLang="en-US" sz="3200" dirty="0" smtClean="0">
                <a:solidFill>
                  <a:srgbClr val="D05124"/>
                </a:solidFill>
              </a:rPr>
              <a:t>Políticas</a:t>
            </a:r>
            <a:endParaRPr lang="es-ES" altLang="en-US" sz="3200" b="1" dirty="0" smtClean="0">
              <a:solidFill>
                <a:srgbClr val="D05124"/>
              </a:solidFill>
            </a:endParaRPr>
          </a:p>
          <a:p>
            <a:pPr marL="568325" indent="-457200">
              <a:spcAft>
                <a:spcPts val="1200"/>
              </a:spcAft>
              <a:buClr>
                <a:srgbClr val="D05124"/>
              </a:buClr>
              <a:buSzPct val="120000"/>
              <a:buFont typeface="Courier New" panose="02070309020205020404" pitchFamily="49" charset="0"/>
              <a:buChar char="o"/>
            </a:pPr>
            <a:r>
              <a:rPr lang="es-NI" altLang="en-US" sz="2800" b="0" smtClean="0">
                <a:solidFill>
                  <a:schemeClr val="tx1"/>
                </a:solidFill>
              </a:rPr>
              <a:t>Resultados claves </a:t>
            </a:r>
            <a:r>
              <a:rPr lang="es-NI" altLang="en-US" sz="2800" b="0" smtClean="0">
                <a:solidFill>
                  <a:schemeClr val="tx1"/>
                </a:solidFill>
              </a:rPr>
              <a:t>o </a:t>
            </a:r>
            <a:r>
              <a:rPr lang="es-NI" altLang="en-US" sz="2800" b="0">
                <a:solidFill>
                  <a:schemeClr val="tx1"/>
                </a:solidFill>
              </a:rPr>
              <a:t>conclusiones</a:t>
            </a:r>
          </a:p>
          <a:p>
            <a:pPr marL="568325" indent="-457200">
              <a:spcAft>
                <a:spcPts val="1200"/>
              </a:spcAft>
              <a:buClr>
                <a:srgbClr val="D05124"/>
              </a:buClr>
              <a:buSzPct val="120000"/>
              <a:buFont typeface="Courier New" panose="02070309020205020404" pitchFamily="49" charset="0"/>
              <a:buChar char="o"/>
            </a:pPr>
            <a:r>
              <a:rPr lang="es-NI" altLang="en-US" sz="2800" b="0">
                <a:solidFill>
                  <a:schemeClr val="tx1"/>
                </a:solidFill>
              </a:rPr>
              <a:t>Datos vinculados a </a:t>
            </a:r>
            <a:r>
              <a:rPr lang="es-NI" altLang="en-US" sz="2800" b="0" smtClean="0">
                <a:solidFill>
                  <a:schemeClr val="tx1"/>
                </a:solidFill>
              </a:rPr>
              <a:t>las preocupaciones de </a:t>
            </a:r>
            <a:r>
              <a:rPr lang="es-NI" altLang="en-US" sz="2800" b="0">
                <a:solidFill>
                  <a:schemeClr val="tx1"/>
                </a:solidFill>
              </a:rPr>
              <a:t>la </a:t>
            </a:r>
            <a:r>
              <a:rPr lang="es-NI" altLang="en-US" sz="2800" b="0" smtClean="0">
                <a:solidFill>
                  <a:schemeClr val="tx1"/>
                </a:solidFill>
              </a:rPr>
              <a:t>audiencia</a:t>
            </a:r>
          </a:p>
          <a:p>
            <a:pPr marL="568325" indent="-457200">
              <a:spcAft>
                <a:spcPts val="1200"/>
              </a:spcAft>
              <a:buClr>
                <a:srgbClr val="D05124"/>
              </a:buClr>
              <a:buSzPct val="120000"/>
              <a:buFont typeface="Courier New" panose="02070309020205020404" pitchFamily="49" charset="0"/>
              <a:buChar char="o"/>
            </a:pPr>
            <a:r>
              <a:rPr lang="es-NI" altLang="en-US" sz="2800" b="0" smtClean="0">
                <a:solidFill>
                  <a:schemeClr val="tx1"/>
                </a:solidFill>
              </a:rPr>
              <a:t>Resumen y recomendaciones</a:t>
            </a:r>
          </a:p>
        </p:txBody>
      </p:sp>
      <p:sp>
        <p:nvSpPr>
          <p:cNvPr id="24579" name="Rectangle 6"/>
          <p:cNvSpPr>
            <a:spLocks noGrp="1" noChangeArrowheads="1"/>
          </p:cNvSpPr>
          <p:nvPr>
            <p:ph idx="11"/>
          </p:nvPr>
        </p:nvSpPr>
        <p:spPr>
          <a:xfrm>
            <a:off x="5105401" y="2057400"/>
            <a:ext cx="3655960" cy="4419600"/>
          </a:xfrm>
        </p:spPr>
        <p:txBody>
          <a:bodyPr/>
          <a:lstStyle/>
          <a:p>
            <a:pPr marL="644525" indent="-533400">
              <a:spcAft>
                <a:spcPts val="1200"/>
              </a:spcAft>
            </a:pPr>
            <a:r>
              <a:rPr lang="es-ES" altLang="en-US" sz="3200" dirty="0" smtClean="0">
                <a:solidFill>
                  <a:srgbClr val="D05124"/>
                </a:solidFill>
              </a:rPr>
              <a:t>Investigaciones</a:t>
            </a:r>
          </a:p>
          <a:p>
            <a:pPr marL="568325" indent="-457200">
              <a:spcAft>
                <a:spcPts val="1200"/>
              </a:spcAft>
              <a:buClr>
                <a:srgbClr val="D05124"/>
              </a:buClr>
              <a:buSzPct val="120000"/>
              <a:buFont typeface="Courier New" panose="02070309020205020404" pitchFamily="49" charset="0"/>
              <a:buChar char="o"/>
            </a:pPr>
            <a:r>
              <a:rPr lang="es-ES" altLang="en-US" sz="2800" b="0" dirty="0" smtClean="0">
                <a:solidFill>
                  <a:schemeClr val="tx1"/>
                </a:solidFill>
              </a:rPr>
              <a:t>Marco teórico</a:t>
            </a:r>
          </a:p>
          <a:p>
            <a:pPr marL="568325" indent="-457200">
              <a:spcAft>
                <a:spcPts val="1200"/>
              </a:spcAft>
              <a:buClr>
                <a:srgbClr val="D05124"/>
              </a:buClr>
              <a:buSzPct val="120000"/>
              <a:buFont typeface="Courier New" panose="02070309020205020404" pitchFamily="49" charset="0"/>
              <a:buChar char="o"/>
            </a:pPr>
            <a:r>
              <a:rPr lang="es-ES" altLang="en-US" sz="2800" b="0" dirty="0" smtClean="0">
                <a:solidFill>
                  <a:schemeClr val="tx1"/>
                </a:solidFill>
              </a:rPr>
              <a:t>Metodología para credibilidad</a:t>
            </a:r>
          </a:p>
          <a:p>
            <a:pPr marL="568325" indent="-457200">
              <a:spcAft>
                <a:spcPts val="1200"/>
              </a:spcAft>
              <a:buClr>
                <a:srgbClr val="D05124"/>
              </a:buClr>
              <a:buSzPct val="120000"/>
              <a:buFont typeface="Courier New" panose="02070309020205020404" pitchFamily="49" charset="0"/>
              <a:buChar char="o"/>
            </a:pPr>
            <a:r>
              <a:rPr lang="es-ES" altLang="en-US" sz="2800" b="0" dirty="0" smtClean="0">
                <a:solidFill>
                  <a:schemeClr val="tx1"/>
                </a:solidFill>
              </a:rPr>
              <a:t>Resultados y discusión</a:t>
            </a:r>
          </a:p>
        </p:txBody>
      </p:sp>
    </p:spTree>
    <p:extLst>
      <p:ext uri="{BB962C8B-B14F-4D97-AF65-F5344CB8AC3E}">
        <p14:creationId xmlns:p14="http://schemas.microsoft.com/office/powerpoint/2010/main" val="16978315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381000"/>
            <a:ext cx="7318131" cy="1295400"/>
          </a:xfrm>
        </p:spPr>
        <p:txBody>
          <a:bodyPr/>
          <a:lstStyle/>
          <a:p>
            <a:r>
              <a:rPr lang="en-US" altLang="en-US" dirty="0" smtClean="0">
                <a:solidFill>
                  <a:srgbClr val="2375BB"/>
                </a:solidFill>
              </a:rPr>
              <a:t>Presenta</a:t>
            </a:r>
            <a:r>
              <a:rPr lang="en-US" altLang="en-US" dirty="0" smtClean="0">
                <a:solidFill>
                  <a:srgbClr val="2375BB"/>
                </a:solidFill>
              </a:rPr>
              <a:t> </a:t>
            </a:r>
            <a:r>
              <a:rPr lang="en-US" altLang="en-US" dirty="0">
                <a:solidFill>
                  <a:srgbClr val="2375BB"/>
                </a:solidFill>
              </a:rPr>
              <a:t>un </a:t>
            </a:r>
            <a:r>
              <a:rPr lang="en-US" altLang="en-US" dirty="0">
                <a:solidFill>
                  <a:srgbClr val="2375BB"/>
                </a:solidFill>
              </a:rPr>
              <a:t>m</a:t>
            </a:r>
            <a:r>
              <a:rPr lang="en-US" altLang="en-US" dirty="0" smtClean="0">
                <a:solidFill>
                  <a:srgbClr val="2375BB"/>
                </a:solidFill>
              </a:rPr>
              <a:t>ensaje</a:t>
            </a:r>
            <a:r>
              <a:rPr lang="en-US" altLang="en-US" dirty="0" smtClean="0">
                <a:solidFill>
                  <a:srgbClr val="2375BB"/>
                </a:solidFill>
              </a:rPr>
              <a:t> </a:t>
            </a:r>
            <a:r>
              <a:rPr lang="en-US" altLang="en-US" dirty="0">
                <a:solidFill>
                  <a:srgbClr val="2375BB"/>
                </a:solidFill>
              </a:rPr>
              <a:t>p</a:t>
            </a:r>
            <a:r>
              <a:rPr lang="en-US" altLang="en-US" dirty="0" smtClean="0">
                <a:solidFill>
                  <a:srgbClr val="2375BB"/>
                </a:solidFill>
              </a:rPr>
              <a:t>ersuasivo</a:t>
            </a:r>
            <a:endParaRPr lang="en-US" altLang="en-US" sz="3600" dirty="0">
              <a:solidFill>
                <a:srgbClr val="2375BB"/>
              </a:solidFill>
            </a:endParaRPr>
          </a:p>
        </p:txBody>
      </p:sp>
      <p:cxnSp>
        <p:nvCxnSpPr>
          <p:cNvPr id="6" name="Straight Arrow Connector 5"/>
          <p:cNvCxnSpPr/>
          <p:nvPr/>
        </p:nvCxnSpPr>
        <p:spPr bwMode="auto">
          <a:xfrm>
            <a:off x="1447800" y="3429000"/>
            <a:ext cx="7315200" cy="0"/>
          </a:xfrm>
          <a:prstGeom prst="straightConnector1">
            <a:avLst/>
          </a:prstGeom>
          <a:solidFill>
            <a:schemeClr val="accent1"/>
          </a:solidFill>
          <a:ln w="19050" cap="flat" cmpd="sng" algn="ctr">
            <a:solidFill>
              <a:srgbClr val="2375BB"/>
            </a:solidFill>
            <a:prstDash val="solid"/>
            <a:round/>
            <a:headEnd type="none" w="med" len="med"/>
            <a:tailEnd type="triangle"/>
          </a:ln>
          <a:effectLst/>
        </p:spPr>
      </p:cxnSp>
      <p:sp>
        <p:nvSpPr>
          <p:cNvPr id="8" name="Oval 7"/>
          <p:cNvSpPr/>
          <p:nvPr/>
        </p:nvSpPr>
        <p:spPr bwMode="auto">
          <a:xfrm>
            <a:off x="1302378" y="3276600"/>
            <a:ext cx="306978" cy="306978"/>
          </a:xfrm>
          <a:prstGeom prst="ellipse">
            <a:avLst/>
          </a:prstGeom>
          <a:solidFill>
            <a:srgbClr val="33C9D1"/>
          </a:solidFill>
          <a:ln w="9525" cap="flat" cmpd="sng" algn="ctr">
            <a:solidFill>
              <a:srgbClr val="2375B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9" name="Rectangle 8"/>
          <p:cNvSpPr/>
          <p:nvPr/>
        </p:nvSpPr>
        <p:spPr>
          <a:xfrm>
            <a:off x="655767" y="2806771"/>
            <a:ext cx="1676400" cy="400110"/>
          </a:xfrm>
          <a:prstGeom prst="rect">
            <a:avLst/>
          </a:prstGeom>
        </p:spPr>
        <p:txBody>
          <a:bodyPr wrap="square">
            <a:spAutoFit/>
          </a:bodyPr>
          <a:lstStyle/>
          <a:p>
            <a:pPr lvl="0" algn="ctr"/>
            <a:r>
              <a:rPr lang="en-US" sz="2000" b="1" dirty="0">
                <a:solidFill>
                  <a:srgbClr val="E96D1F"/>
                </a:solidFill>
              </a:rPr>
              <a:t>Atención</a:t>
            </a:r>
            <a:endParaRPr lang="en-US" sz="2000" b="1" dirty="0">
              <a:solidFill>
                <a:srgbClr val="E96D1F"/>
              </a:solidFill>
            </a:endParaRPr>
          </a:p>
        </p:txBody>
      </p:sp>
      <p:sp>
        <p:nvSpPr>
          <p:cNvPr id="14" name="Rectangle 13"/>
          <p:cNvSpPr/>
          <p:nvPr/>
        </p:nvSpPr>
        <p:spPr>
          <a:xfrm>
            <a:off x="783995" y="3647046"/>
            <a:ext cx="1381590" cy="584775"/>
          </a:xfrm>
          <a:prstGeom prst="rect">
            <a:avLst/>
          </a:prstGeom>
        </p:spPr>
        <p:txBody>
          <a:bodyPr wrap="square">
            <a:spAutoFit/>
          </a:bodyPr>
          <a:lstStyle/>
          <a:p>
            <a:pPr lvl="0" algn="ctr"/>
            <a:r>
              <a:rPr lang="en-US" sz="1600" b="1" dirty="0" smtClean="0">
                <a:solidFill>
                  <a:srgbClr val="2375BB"/>
                </a:solidFill>
              </a:rPr>
              <a:t>Capta</a:t>
            </a:r>
            <a:r>
              <a:rPr lang="en-US" sz="1600" b="1" dirty="0" smtClean="0">
                <a:solidFill>
                  <a:srgbClr val="2375BB"/>
                </a:solidFill>
              </a:rPr>
              <a:t> </a:t>
            </a:r>
            <a:r>
              <a:rPr lang="en-US" sz="1600" b="1" dirty="0">
                <a:solidFill>
                  <a:srgbClr val="2375BB"/>
                </a:solidFill>
              </a:rPr>
              <a:t>su</a:t>
            </a:r>
            <a:r>
              <a:rPr lang="en-US" sz="1600" b="1" dirty="0">
                <a:solidFill>
                  <a:srgbClr val="2375BB"/>
                </a:solidFill>
              </a:rPr>
              <a:t> </a:t>
            </a:r>
            <a:r>
              <a:rPr lang="en-US" sz="1600" b="1" dirty="0">
                <a:solidFill>
                  <a:srgbClr val="2375BB"/>
                </a:solidFill>
              </a:rPr>
              <a:t>atención</a:t>
            </a:r>
            <a:endParaRPr lang="en-US" sz="1600" b="1" dirty="0">
              <a:solidFill>
                <a:srgbClr val="2375BB"/>
              </a:solidFill>
            </a:endParaRPr>
          </a:p>
        </p:txBody>
      </p:sp>
      <p:sp>
        <p:nvSpPr>
          <p:cNvPr id="20" name="Oval 19"/>
          <p:cNvSpPr/>
          <p:nvPr/>
        </p:nvSpPr>
        <p:spPr bwMode="auto">
          <a:xfrm>
            <a:off x="8009709" y="3276600"/>
            <a:ext cx="306978" cy="306978"/>
          </a:xfrm>
          <a:prstGeom prst="ellipse">
            <a:avLst/>
          </a:prstGeom>
          <a:solidFill>
            <a:srgbClr val="33C9D1"/>
          </a:solidFill>
          <a:ln w="9525" cap="flat" cmpd="sng" algn="ctr">
            <a:solidFill>
              <a:srgbClr val="2375B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21" name="Rectangle 20"/>
          <p:cNvSpPr/>
          <p:nvPr/>
        </p:nvSpPr>
        <p:spPr>
          <a:xfrm>
            <a:off x="7363098" y="2806771"/>
            <a:ext cx="1676400" cy="400110"/>
          </a:xfrm>
          <a:prstGeom prst="rect">
            <a:avLst/>
          </a:prstGeom>
        </p:spPr>
        <p:txBody>
          <a:bodyPr wrap="square">
            <a:spAutoFit/>
          </a:bodyPr>
          <a:lstStyle/>
          <a:p>
            <a:pPr lvl="0" algn="ctr"/>
            <a:r>
              <a:rPr lang="en-US" sz="2000" b="1" dirty="0">
                <a:solidFill>
                  <a:srgbClr val="E96D1F"/>
                </a:solidFill>
              </a:rPr>
              <a:t>Acción</a:t>
            </a:r>
            <a:endParaRPr lang="en-US" sz="2000" b="1" dirty="0">
              <a:solidFill>
                <a:srgbClr val="E96D1F"/>
              </a:solidFill>
            </a:endParaRPr>
          </a:p>
        </p:txBody>
      </p:sp>
      <p:sp>
        <p:nvSpPr>
          <p:cNvPr id="22" name="Rectangle 21"/>
          <p:cNvSpPr/>
          <p:nvPr/>
        </p:nvSpPr>
        <p:spPr>
          <a:xfrm>
            <a:off x="7491326" y="3647046"/>
            <a:ext cx="1381590" cy="830997"/>
          </a:xfrm>
          <a:prstGeom prst="rect">
            <a:avLst/>
          </a:prstGeom>
        </p:spPr>
        <p:txBody>
          <a:bodyPr wrap="square">
            <a:spAutoFit/>
          </a:bodyPr>
          <a:lstStyle/>
          <a:p>
            <a:pPr lvl="0" algn="ctr"/>
            <a:r>
              <a:rPr lang="es-NI" sz="1600" b="1" smtClean="0">
                <a:solidFill>
                  <a:srgbClr val="2375BB"/>
                </a:solidFill>
              </a:rPr>
              <a:t>Pasa </a:t>
            </a:r>
            <a:r>
              <a:rPr lang="es-NI" sz="1600" b="1">
                <a:solidFill>
                  <a:srgbClr val="2375BB"/>
                </a:solidFill>
              </a:rPr>
              <a:t>a la acción positiva</a:t>
            </a:r>
            <a:endParaRPr lang="en-US" sz="1600" b="1" dirty="0">
              <a:solidFill>
                <a:srgbClr val="2375BB"/>
              </a:solidFill>
            </a:endParaRPr>
          </a:p>
        </p:txBody>
      </p:sp>
      <p:sp>
        <p:nvSpPr>
          <p:cNvPr id="23" name="Oval 22"/>
          <p:cNvSpPr/>
          <p:nvPr/>
        </p:nvSpPr>
        <p:spPr bwMode="auto">
          <a:xfrm>
            <a:off x="4633183" y="3276600"/>
            <a:ext cx="306978" cy="306978"/>
          </a:xfrm>
          <a:prstGeom prst="ellipse">
            <a:avLst/>
          </a:prstGeom>
          <a:solidFill>
            <a:srgbClr val="33C9D1"/>
          </a:solidFill>
          <a:ln w="9525" cap="flat" cmpd="sng" algn="ctr">
            <a:solidFill>
              <a:srgbClr val="2375B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24" name="Rectangle 23"/>
          <p:cNvSpPr/>
          <p:nvPr/>
        </p:nvSpPr>
        <p:spPr>
          <a:xfrm>
            <a:off x="3797799" y="2806771"/>
            <a:ext cx="2053946" cy="400110"/>
          </a:xfrm>
          <a:prstGeom prst="rect">
            <a:avLst/>
          </a:prstGeom>
        </p:spPr>
        <p:txBody>
          <a:bodyPr wrap="square">
            <a:spAutoFit/>
          </a:bodyPr>
          <a:lstStyle/>
          <a:p>
            <a:pPr lvl="0" algn="ctr"/>
            <a:r>
              <a:rPr lang="en-US" sz="2000" b="1" dirty="0">
                <a:solidFill>
                  <a:srgbClr val="E96D1F"/>
                </a:solidFill>
              </a:rPr>
              <a:t>Satisfacción</a:t>
            </a:r>
            <a:endParaRPr lang="en-US" sz="2000" b="1" dirty="0">
              <a:solidFill>
                <a:srgbClr val="E96D1F"/>
              </a:solidFill>
            </a:endParaRPr>
          </a:p>
        </p:txBody>
      </p:sp>
      <p:sp>
        <p:nvSpPr>
          <p:cNvPr id="25" name="Rectangle 24"/>
          <p:cNvSpPr/>
          <p:nvPr/>
        </p:nvSpPr>
        <p:spPr>
          <a:xfrm>
            <a:off x="4114800" y="3647046"/>
            <a:ext cx="1381590" cy="830997"/>
          </a:xfrm>
          <a:prstGeom prst="rect">
            <a:avLst/>
          </a:prstGeom>
        </p:spPr>
        <p:txBody>
          <a:bodyPr wrap="square">
            <a:spAutoFit/>
          </a:bodyPr>
          <a:lstStyle/>
          <a:p>
            <a:pPr lvl="0" algn="ctr"/>
            <a:r>
              <a:rPr lang="en-US" sz="1600" b="1" dirty="0" smtClean="0">
                <a:solidFill>
                  <a:srgbClr val="2375BB"/>
                </a:solidFill>
              </a:rPr>
              <a:t>Presenta</a:t>
            </a:r>
            <a:r>
              <a:rPr lang="en-US" sz="1600" b="1" dirty="0" smtClean="0">
                <a:solidFill>
                  <a:srgbClr val="2375BB"/>
                </a:solidFill>
              </a:rPr>
              <a:t> </a:t>
            </a:r>
            <a:r>
              <a:rPr lang="en-US" sz="1600" b="1" dirty="0">
                <a:solidFill>
                  <a:srgbClr val="2375BB"/>
                </a:solidFill>
              </a:rPr>
              <a:t>una</a:t>
            </a:r>
            <a:r>
              <a:rPr lang="en-US" sz="1600" b="1" dirty="0">
                <a:solidFill>
                  <a:srgbClr val="2375BB"/>
                </a:solidFill>
              </a:rPr>
              <a:t> </a:t>
            </a:r>
            <a:r>
              <a:rPr lang="en-US" sz="1600" b="1" dirty="0">
                <a:solidFill>
                  <a:srgbClr val="2375BB"/>
                </a:solidFill>
              </a:rPr>
              <a:t>solución</a:t>
            </a:r>
            <a:endParaRPr lang="en-US" sz="1600" b="1" dirty="0">
              <a:solidFill>
                <a:srgbClr val="2375BB"/>
              </a:solidFill>
            </a:endParaRPr>
          </a:p>
        </p:txBody>
      </p:sp>
      <p:sp>
        <p:nvSpPr>
          <p:cNvPr id="26" name="Oval 25"/>
          <p:cNvSpPr/>
          <p:nvPr/>
        </p:nvSpPr>
        <p:spPr bwMode="auto">
          <a:xfrm>
            <a:off x="2945591" y="3276600"/>
            <a:ext cx="306978" cy="306978"/>
          </a:xfrm>
          <a:prstGeom prst="ellipse">
            <a:avLst/>
          </a:prstGeom>
          <a:solidFill>
            <a:srgbClr val="33C9D1"/>
          </a:solidFill>
          <a:ln w="9525" cap="flat" cmpd="sng" algn="ctr">
            <a:solidFill>
              <a:srgbClr val="2375B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27" name="Rectangle 26"/>
          <p:cNvSpPr/>
          <p:nvPr/>
        </p:nvSpPr>
        <p:spPr>
          <a:xfrm>
            <a:off x="2298980" y="2806771"/>
            <a:ext cx="1676400" cy="400110"/>
          </a:xfrm>
          <a:prstGeom prst="rect">
            <a:avLst/>
          </a:prstGeom>
        </p:spPr>
        <p:txBody>
          <a:bodyPr wrap="square">
            <a:spAutoFit/>
          </a:bodyPr>
          <a:lstStyle/>
          <a:p>
            <a:pPr lvl="0" algn="ctr"/>
            <a:r>
              <a:rPr lang="en-US" sz="2000" b="1" dirty="0" smtClean="0">
                <a:solidFill>
                  <a:srgbClr val="E96D1F"/>
                </a:solidFill>
              </a:rPr>
              <a:t>Necesidad</a:t>
            </a:r>
            <a:endParaRPr lang="en-US" sz="2000" b="1" dirty="0">
              <a:solidFill>
                <a:srgbClr val="E96D1F"/>
              </a:solidFill>
            </a:endParaRPr>
          </a:p>
        </p:txBody>
      </p:sp>
      <p:sp>
        <p:nvSpPr>
          <p:cNvPr id="28" name="Rectangle 27"/>
          <p:cNvSpPr/>
          <p:nvPr/>
        </p:nvSpPr>
        <p:spPr>
          <a:xfrm>
            <a:off x="2427208" y="3647046"/>
            <a:ext cx="1381590" cy="830997"/>
          </a:xfrm>
          <a:prstGeom prst="rect">
            <a:avLst/>
          </a:prstGeom>
        </p:spPr>
        <p:txBody>
          <a:bodyPr wrap="square">
            <a:spAutoFit/>
          </a:bodyPr>
          <a:lstStyle/>
          <a:p>
            <a:pPr lvl="0" algn="ctr"/>
            <a:r>
              <a:rPr lang="es-NI" sz="1600" b="1" smtClean="0">
                <a:solidFill>
                  <a:srgbClr val="2375BB"/>
                </a:solidFill>
              </a:rPr>
              <a:t>Indica </a:t>
            </a:r>
            <a:r>
              <a:rPr lang="es-NI" sz="1600" b="1">
                <a:solidFill>
                  <a:srgbClr val="2375BB"/>
                </a:solidFill>
              </a:rPr>
              <a:t>la necesidad o problema</a:t>
            </a:r>
            <a:endParaRPr lang="en-US" sz="1600" b="1" dirty="0">
              <a:solidFill>
                <a:srgbClr val="2375BB"/>
              </a:solidFill>
            </a:endParaRPr>
          </a:p>
        </p:txBody>
      </p:sp>
      <p:sp>
        <p:nvSpPr>
          <p:cNvPr id="29" name="Oval 28"/>
          <p:cNvSpPr/>
          <p:nvPr/>
        </p:nvSpPr>
        <p:spPr bwMode="auto">
          <a:xfrm>
            <a:off x="6298058" y="3278497"/>
            <a:ext cx="306978" cy="306978"/>
          </a:xfrm>
          <a:prstGeom prst="ellipse">
            <a:avLst/>
          </a:prstGeom>
          <a:solidFill>
            <a:srgbClr val="33C9D1"/>
          </a:solidFill>
          <a:ln w="9525" cap="flat" cmpd="sng" algn="ctr">
            <a:solidFill>
              <a:srgbClr val="2375B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30" name="Rectangle 29"/>
          <p:cNvSpPr/>
          <p:nvPr/>
        </p:nvSpPr>
        <p:spPr>
          <a:xfrm>
            <a:off x="5415898" y="2808668"/>
            <a:ext cx="2147498" cy="400110"/>
          </a:xfrm>
          <a:prstGeom prst="rect">
            <a:avLst/>
          </a:prstGeom>
        </p:spPr>
        <p:txBody>
          <a:bodyPr wrap="square">
            <a:spAutoFit/>
          </a:bodyPr>
          <a:lstStyle/>
          <a:p>
            <a:pPr lvl="0" algn="ctr"/>
            <a:r>
              <a:rPr lang="en-US" sz="2000" b="1" dirty="0">
                <a:solidFill>
                  <a:srgbClr val="E96D1F"/>
                </a:solidFill>
              </a:rPr>
              <a:t>Visualización</a:t>
            </a:r>
            <a:endParaRPr lang="en-US" sz="2000" b="1" dirty="0">
              <a:solidFill>
                <a:srgbClr val="E96D1F"/>
              </a:solidFill>
            </a:endParaRPr>
          </a:p>
        </p:txBody>
      </p:sp>
      <p:sp>
        <p:nvSpPr>
          <p:cNvPr id="31" name="Rectangle 30"/>
          <p:cNvSpPr/>
          <p:nvPr/>
        </p:nvSpPr>
        <p:spPr>
          <a:xfrm>
            <a:off x="5779675" y="3648943"/>
            <a:ext cx="1381590" cy="830997"/>
          </a:xfrm>
          <a:prstGeom prst="rect">
            <a:avLst/>
          </a:prstGeom>
        </p:spPr>
        <p:txBody>
          <a:bodyPr wrap="square">
            <a:spAutoFit/>
          </a:bodyPr>
          <a:lstStyle/>
          <a:p>
            <a:pPr lvl="0" algn="ctr"/>
            <a:r>
              <a:rPr lang="es-NI" sz="1600" b="1" smtClean="0">
                <a:solidFill>
                  <a:srgbClr val="2375BB"/>
                </a:solidFill>
              </a:rPr>
              <a:t>Pinta </a:t>
            </a:r>
            <a:r>
              <a:rPr lang="es-NI" sz="1600" b="1">
                <a:solidFill>
                  <a:srgbClr val="2375BB"/>
                </a:solidFill>
              </a:rPr>
              <a:t>una imagen del futuro</a:t>
            </a:r>
            <a:endParaRPr lang="en-US" sz="1600" b="1" dirty="0">
              <a:solidFill>
                <a:srgbClr val="2375BB"/>
              </a:solidFill>
            </a:endParaRPr>
          </a:p>
        </p:txBody>
      </p:sp>
    </p:spTree>
    <p:extLst>
      <p:ext uri="{BB962C8B-B14F-4D97-AF65-F5344CB8AC3E}">
        <p14:creationId xmlns:p14="http://schemas.microsoft.com/office/powerpoint/2010/main" val="8065009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838200" y="381000"/>
            <a:ext cx="7318131" cy="685800"/>
          </a:xfrm>
          <a:noFill/>
        </p:spPr>
        <p:txBody>
          <a:bodyPr/>
          <a:lstStyle/>
          <a:p>
            <a:pPr>
              <a:tabLst>
                <a:tab pos="1943100" algn="l"/>
              </a:tabLst>
            </a:pPr>
            <a:r>
              <a:rPr lang="es-NI" altLang="en-US" smtClean="0">
                <a:solidFill>
                  <a:srgbClr val="2375BB"/>
                </a:solidFill>
              </a:rPr>
              <a:t>Tu apertura establece la pauta</a:t>
            </a:r>
            <a:endParaRPr lang="en-US" altLang="en-US" sz="3200" b="1" i="1" dirty="0">
              <a:solidFill>
                <a:srgbClr val="2375BB"/>
              </a:solidFill>
            </a:endParaRPr>
          </a:p>
        </p:txBody>
      </p:sp>
      <p:sp>
        <p:nvSpPr>
          <p:cNvPr id="28675" name="Rectangle 3"/>
          <p:cNvSpPr>
            <a:spLocks noGrp="1" noChangeArrowheads="1"/>
          </p:cNvSpPr>
          <p:nvPr>
            <p:ph idx="1"/>
          </p:nvPr>
        </p:nvSpPr>
        <p:spPr>
          <a:xfrm>
            <a:off x="914400" y="1524000"/>
            <a:ext cx="7729537" cy="4724400"/>
          </a:xfrm>
          <a:noFill/>
        </p:spPr>
        <p:txBody>
          <a:bodyPr/>
          <a:lstStyle/>
          <a:p>
            <a:pPr>
              <a:spcAft>
                <a:spcPts val="3000"/>
              </a:spcAft>
            </a:pPr>
            <a:r>
              <a:rPr lang="es-NI" altLang="en-US" smtClean="0"/>
              <a:t>Captura la </a:t>
            </a:r>
            <a:r>
              <a:rPr lang="es-NI" altLang="en-US"/>
              <a:t>atención de </a:t>
            </a:r>
            <a:r>
              <a:rPr lang="es-NI" altLang="en-US" smtClean="0"/>
              <a:t>tu </a:t>
            </a:r>
            <a:r>
              <a:rPr lang="es-NI" altLang="en-US"/>
              <a:t>audiencia</a:t>
            </a:r>
          </a:p>
          <a:p>
            <a:pPr>
              <a:spcAft>
                <a:spcPts val="3000"/>
              </a:spcAft>
            </a:pPr>
            <a:r>
              <a:rPr lang="es-NI" altLang="en-US" smtClean="0"/>
              <a:t>Establece una </a:t>
            </a:r>
            <a:r>
              <a:rPr lang="es-NI" altLang="en-US"/>
              <a:t>buena </a:t>
            </a:r>
            <a:r>
              <a:rPr lang="es-NI" altLang="en-US" smtClean="0"/>
              <a:t>conexión</a:t>
            </a:r>
            <a:endParaRPr lang="es-NI" altLang="en-US"/>
          </a:p>
          <a:p>
            <a:pPr>
              <a:spcAft>
                <a:spcPts val="3000"/>
              </a:spcAft>
            </a:pPr>
            <a:r>
              <a:rPr lang="es-NI" altLang="en-US" smtClean="0"/>
              <a:t>Adapta </a:t>
            </a:r>
            <a:r>
              <a:rPr lang="es-NI" altLang="en-US" smtClean="0"/>
              <a:t>tu apertura a tu </a:t>
            </a:r>
            <a:r>
              <a:rPr lang="es-NI" altLang="en-US"/>
              <a:t>audiencia </a:t>
            </a:r>
            <a:endParaRPr lang="es-NI" altLang="en-US" smtClean="0"/>
          </a:p>
        </p:txBody>
      </p:sp>
    </p:spTree>
    <p:extLst>
      <p:ext uri="{BB962C8B-B14F-4D97-AF65-F5344CB8AC3E}">
        <p14:creationId xmlns:p14="http://schemas.microsoft.com/office/powerpoint/2010/main" val="2550799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6"/>
          <p:cNvSpPr>
            <a:spLocks noGrp="1" noChangeArrowheads="1"/>
          </p:cNvSpPr>
          <p:nvPr>
            <p:ph type="title"/>
          </p:nvPr>
        </p:nvSpPr>
        <p:spPr>
          <a:xfrm>
            <a:off x="838200" y="381000"/>
            <a:ext cx="8153400" cy="762000"/>
          </a:xfrm>
        </p:spPr>
        <p:txBody>
          <a:bodyPr/>
          <a:lstStyle/>
          <a:p>
            <a:r>
              <a:rPr lang="es-NI" altLang="en-US">
                <a:solidFill>
                  <a:srgbClr val="2375BB"/>
                </a:solidFill>
              </a:rPr>
              <a:t>Opciones para </a:t>
            </a:r>
            <a:r>
              <a:rPr lang="es-NI" altLang="en-US">
                <a:solidFill>
                  <a:srgbClr val="2375BB"/>
                </a:solidFill>
              </a:rPr>
              <a:t>p</a:t>
            </a:r>
            <a:r>
              <a:rPr lang="es-NI" altLang="en-US" smtClean="0">
                <a:solidFill>
                  <a:srgbClr val="2375BB"/>
                </a:solidFill>
              </a:rPr>
              <a:t>alabras </a:t>
            </a:r>
            <a:r>
              <a:rPr lang="es-NI" altLang="en-US">
                <a:solidFill>
                  <a:srgbClr val="2375BB"/>
                </a:solidFill>
              </a:rPr>
              <a:t>de </a:t>
            </a:r>
            <a:r>
              <a:rPr lang="es-NI" altLang="en-US" smtClean="0">
                <a:solidFill>
                  <a:srgbClr val="2375BB"/>
                </a:solidFill>
              </a:rPr>
              <a:t>a</a:t>
            </a:r>
            <a:r>
              <a:rPr lang="es-NI" altLang="en-US" smtClean="0">
                <a:solidFill>
                  <a:srgbClr val="2375BB"/>
                </a:solidFill>
              </a:rPr>
              <a:t>pertura</a:t>
            </a:r>
            <a:endParaRPr lang="en-US" altLang="en-US" dirty="0">
              <a:solidFill>
                <a:srgbClr val="2375BB"/>
              </a:solidFill>
            </a:endParaRPr>
          </a:p>
        </p:txBody>
      </p:sp>
      <p:sp>
        <p:nvSpPr>
          <p:cNvPr id="5" name="Rectangle 3"/>
          <p:cNvSpPr>
            <a:spLocks noGrp="1" noChangeArrowheads="1"/>
          </p:cNvSpPr>
          <p:nvPr>
            <p:ph idx="1"/>
          </p:nvPr>
        </p:nvSpPr>
        <p:spPr>
          <a:xfrm>
            <a:off x="905692" y="1524000"/>
            <a:ext cx="3657600" cy="4419600"/>
          </a:xfrm>
          <a:noFill/>
        </p:spPr>
        <p:txBody>
          <a:bodyPr/>
          <a:lstStyle/>
          <a:p>
            <a:pPr>
              <a:spcAft>
                <a:spcPts val="3000"/>
              </a:spcAft>
            </a:pPr>
            <a:r>
              <a:rPr lang="es-NI" altLang="en-US" smtClean="0"/>
              <a:t>Saluda </a:t>
            </a:r>
            <a:r>
              <a:rPr lang="es-NI" altLang="en-US"/>
              <a:t>y </a:t>
            </a:r>
            <a:r>
              <a:rPr lang="es-NI" altLang="en-US" smtClean="0"/>
              <a:t>sorprende</a:t>
            </a:r>
            <a:endParaRPr lang="es-NI" altLang="en-US"/>
          </a:p>
          <a:p>
            <a:pPr>
              <a:spcAft>
                <a:spcPts val="3000"/>
              </a:spcAft>
            </a:pPr>
            <a:r>
              <a:rPr lang="es-NI" altLang="en-US"/>
              <a:t>Usa el humor</a:t>
            </a:r>
          </a:p>
          <a:p>
            <a:pPr>
              <a:spcAft>
                <a:spcPts val="3000"/>
              </a:spcAft>
            </a:pPr>
            <a:r>
              <a:rPr lang="es-NI" altLang="en-US"/>
              <a:t>Se cálido y amigable</a:t>
            </a:r>
          </a:p>
          <a:p>
            <a:pPr>
              <a:spcAft>
                <a:spcPts val="3000"/>
              </a:spcAft>
            </a:pPr>
            <a:r>
              <a:rPr lang="es-NI" altLang="en-US" smtClean="0"/>
              <a:t>Crea </a:t>
            </a:r>
            <a:r>
              <a:rPr lang="es-NI" altLang="en-US"/>
              <a:t>imágenes </a:t>
            </a:r>
            <a:r>
              <a:rPr lang="es-NI" altLang="en-US" smtClean="0"/>
              <a:t>verbales</a:t>
            </a:r>
          </a:p>
        </p:txBody>
      </p:sp>
      <p:sp>
        <p:nvSpPr>
          <p:cNvPr id="7" name="Rectangle 3"/>
          <p:cNvSpPr txBox="1">
            <a:spLocks noChangeArrowheads="1"/>
          </p:cNvSpPr>
          <p:nvPr/>
        </p:nvSpPr>
        <p:spPr bwMode="auto">
          <a:xfrm>
            <a:off x="4687765" y="1532709"/>
            <a:ext cx="36576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ts val="1800"/>
              </a:spcAft>
              <a:buClr>
                <a:srgbClr val="E96D1F"/>
              </a:buClr>
              <a:buSzPct val="85000"/>
              <a:buFont typeface="Wingdings" panose="05000000000000000000" pitchFamily="2" charset="2"/>
              <a:buChar char="n"/>
              <a:defRPr sz="3000">
                <a:solidFill>
                  <a:schemeClr val="tx1"/>
                </a:solidFill>
                <a:latin typeface="+mn-lt"/>
                <a:ea typeface="ＭＳ Ｐゴシック" panose="020B0600070205080204" pitchFamily="34" charset="-128"/>
                <a:cs typeface="ＭＳ Ｐゴシック" charset="-128"/>
              </a:defRPr>
            </a:lvl1pPr>
            <a:lvl2pPr marL="742950" indent="-285750" algn="l" rtl="0" eaLnBrk="0" fontAlgn="base" hangingPunct="0">
              <a:spcBef>
                <a:spcPts val="0"/>
              </a:spcBef>
              <a:spcAft>
                <a:spcPts val="1800"/>
              </a:spcAft>
              <a:buClr>
                <a:srgbClr val="E96D1F"/>
              </a:buClr>
              <a:buSzPct val="120000"/>
              <a:buFont typeface="Courier New" panose="02070309020205020404" pitchFamily="49" charset="0"/>
              <a:buChar char="o"/>
              <a:defRPr sz="2600">
                <a:solidFill>
                  <a:schemeClr val="tx1"/>
                </a:solidFill>
                <a:latin typeface="+mn-lt"/>
                <a:ea typeface="ＭＳ Ｐゴシック" panose="020B0600070205080204" pitchFamily="34" charset="-128"/>
              </a:defRPr>
            </a:lvl2pPr>
            <a:lvl3pPr marL="1143000" indent="-228600" algn="l" rtl="0" eaLnBrk="0" fontAlgn="base" hangingPunct="0">
              <a:spcBef>
                <a:spcPts val="0"/>
              </a:spcBef>
              <a:spcAft>
                <a:spcPts val="1800"/>
              </a:spcAft>
              <a:buClr>
                <a:schemeClr val="tx2"/>
              </a:buClr>
              <a:buChar char="•"/>
              <a:defRPr sz="2200">
                <a:solidFill>
                  <a:schemeClr val="tx1"/>
                </a:solidFill>
                <a:latin typeface="+mn-lt"/>
                <a:ea typeface="ＭＳ Ｐゴシック" panose="020B0600070205080204" pitchFamily="34" charset="-128"/>
              </a:defRPr>
            </a:lvl3pPr>
            <a:lvl4pPr marL="1600200" indent="-228600" algn="l" rtl="0" eaLnBrk="0" fontAlgn="base" hangingPunct="0">
              <a:spcBef>
                <a:spcPts val="0"/>
              </a:spcBef>
              <a:spcAft>
                <a:spcPts val="1800"/>
              </a:spcAft>
              <a:buClr>
                <a:schemeClr val="hlink"/>
              </a:buClr>
              <a:buChar char="•"/>
              <a:defRPr>
                <a:solidFill>
                  <a:schemeClr val="tx1"/>
                </a:solidFill>
                <a:latin typeface="+mn-lt"/>
                <a:ea typeface="ＭＳ Ｐゴシック" panose="020B0600070205080204" pitchFamily="34" charset="-128"/>
              </a:defRPr>
            </a:lvl4pPr>
            <a:lvl5pPr marL="2057400" indent="-228600" algn="l" rtl="0" eaLnBrk="0" fontAlgn="base" hangingPunct="0">
              <a:spcBef>
                <a:spcPts val="0"/>
              </a:spcBef>
              <a:spcAft>
                <a:spcPts val="1800"/>
              </a:spcAft>
              <a:buClr>
                <a:schemeClr val="tx1"/>
              </a:buClr>
              <a:buSzPct val="85000"/>
              <a:buChar char="•"/>
              <a:defRPr>
                <a:solidFill>
                  <a:schemeClr val="tx1"/>
                </a:solidFill>
                <a:latin typeface="+mn-lt"/>
                <a:ea typeface="ＭＳ Ｐゴシック" panose="020B0600070205080204"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a:spcAft>
                <a:spcPts val="3000"/>
              </a:spcAft>
            </a:pPr>
            <a:r>
              <a:rPr lang="es-NI" altLang="en-US" kern="0" smtClean="0"/>
              <a:t>Lanza un </a:t>
            </a:r>
            <a:r>
              <a:rPr lang="es-NI" altLang="en-US" kern="0" smtClean="0"/>
              <a:t>desafío</a:t>
            </a:r>
            <a:endParaRPr lang="es-NI" altLang="en-US" kern="0"/>
          </a:p>
          <a:p>
            <a:pPr>
              <a:spcAft>
                <a:spcPts val="3000"/>
              </a:spcAft>
            </a:pPr>
            <a:r>
              <a:rPr lang="es-NI" altLang="en-US" kern="0" smtClean="0"/>
              <a:t>Lee una </a:t>
            </a:r>
            <a:r>
              <a:rPr lang="es-NI" altLang="en-US" kern="0"/>
              <a:t>cita</a:t>
            </a:r>
          </a:p>
          <a:p>
            <a:pPr>
              <a:spcAft>
                <a:spcPts val="3000"/>
              </a:spcAft>
            </a:pPr>
            <a:r>
              <a:rPr lang="es-NI" altLang="en-US" kern="0" smtClean="0"/>
              <a:t>Menciona </a:t>
            </a:r>
            <a:r>
              <a:rPr lang="es-NI" altLang="en-US" kern="0"/>
              <a:t>un </a:t>
            </a:r>
            <a:r>
              <a:rPr lang="es-NI" altLang="en-US" kern="0" smtClean="0"/>
              <a:t>hecho/cifras</a:t>
            </a:r>
            <a:endParaRPr lang="es-NI" altLang="en-US" kern="0"/>
          </a:p>
          <a:p>
            <a:pPr>
              <a:spcAft>
                <a:spcPts val="3000"/>
              </a:spcAft>
            </a:pPr>
            <a:r>
              <a:rPr lang="es-NI" altLang="en-US" kern="0" smtClean="0"/>
              <a:t>Lanza una pregunta</a:t>
            </a:r>
            <a:endParaRPr lang="en-US" altLang="en-US" kern="0" dirty="0"/>
          </a:p>
        </p:txBody>
      </p:sp>
    </p:spTree>
    <p:extLst>
      <p:ext uri="{BB962C8B-B14F-4D97-AF65-F5344CB8AC3E}">
        <p14:creationId xmlns:p14="http://schemas.microsoft.com/office/powerpoint/2010/main" val="21576998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851530" cy="761998"/>
          </a:xfrm>
        </p:spPr>
        <p:txBody>
          <a:bodyPr/>
          <a:lstStyle/>
          <a:p>
            <a:r>
              <a:rPr lang="es-ES" dirty="0" smtClean="0">
                <a:solidFill>
                  <a:srgbClr val="2375BB"/>
                </a:solidFill>
              </a:rPr>
              <a:t>El tiempo es clave</a:t>
            </a:r>
            <a:endParaRPr lang="es-ES" dirty="0">
              <a:solidFill>
                <a:srgbClr val="2375BB"/>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33648516"/>
              </p:ext>
            </p:extLst>
          </p:nvPr>
        </p:nvGraphicFramePr>
        <p:xfrm>
          <a:off x="1066800" y="1828800"/>
          <a:ext cx="7729537" cy="43764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1066800" y="1176014"/>
            <a:ext cx="259080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3200" b="1" i="0" u="none" strike="noStrike" kern="1200" cap="none" spc="0" normalizeH="0" baseline="0" dirty="0" smtClean="0">
                <a:ln>
                  <a:noFill/>
                </a:ln>
                <a:solidFill>
                  <a:srgbClr val="33C9D1"/>
                </a:solidFill>
                <a:effectLst/>
                <a:uLnTx/>
                <a:uFillTx/>
                <a:latin typeface="Arial" charset="0"/>
                <a:ea typeface="ＭＳ Ｐゴシック"/>
              </a:rPr>
              <a:t>Credibilidad</a:t>
            </a:r>
            <a:endParaRPr kumimoji="0" lang="es-ES" sz="3200" b="1" i="0" u="none" strike="noStrike" kern="1200" cap="none" spc="0" normalizeH="0" baseline="0" dirty="0">
              <a:ln>
                <a:noFill/>
              </a:ln>
              <a:solidFill>
                <a:srgbClr val="33C9D1"/>
              </a:solidFill>
              <a:effectLst/>
              <a:uLnTx/>
              <a:uFillTx/>
              <a:latin typeface="Arial" charset="0"/>
              <a:ea typeface="ＭＳ Ｐゴシック"/>
            </a:endParaRPr>
          </a:p>
        </p:txBody>
      </p:sp>
      <p:sp>
        <p:nvSpPr>
          <p:cNvPr id="11" name="TextBox 10"/>
          <p:cNvSpPr txBox="1"/>
          <p:nvPr/>
        </p:nvSpPr>
        <p:spPr>
          <a:xfrm>
            <a:off x="5214937" y="1181669"/>
            <a:ext cx="228600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3200" b="1" i="0" u="none" strike="noStrike" kern="1200" cap="none" spc="0" normalizeH="0" baseline="0" dirty="0" smtClean="0">
                <a:ln>
                  <a:noFill/>
                </a:ln>
                <a:solidFill>
                  <a:srgbClr val="2375BB"/>
                </a:solidFill>
                <a:effectLst/>
                <a:uLnTx/>
                <a:uFillTx/>
                <a:latin typeface="Arial" charset="0"/>
                <a:ea typeface="ＭＳ Ｐゴシック"/>
              </a:rPr>
              <a:t>Impacto</a:t>
            </a:r>
            <a:endParaRPr kumimoji="0" lang="es-ES" sz="3200" b="1" i="0" u="none" strike="noStrike" kern="1200" cap="none" spc="0" normalizeH="0" baseline="0" dirty="0">
              <a:ln>
                <a:noFill/>
              </a:ln>
              <a:solidFill>
                <a:srgbClr val="2375BB"/>
              </a:solidFill>
              <a:effectLst/>
              <a:uLnTx/>
              <a:uFillTx/>
              <a:latin typeface="Arial" charset="0"/>
              <a:ea typeface="ＭＳ Ｐゴシック"/>
            </a:endParaRPr>
          </a:p>
        </p:txBody>
      </p:sp>
    </p:spTree>
    <p:extLst>
      <p:ext uri="{BB962C8B-B14F-4D97-AF65-F5344CB8AC3E}">
        <p14:creationId xmlns:p14="http://schemas.microsoft.com/office/powerpoint/2010/main" val="3275977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graphicEl>
                                              <a:dgm id="{54CBFE41-7CAC-4E05-A77B-42E634E94345}"/>
                                            </p:graphicEl>
                                          </p:spTgt>
                                        </p:tgtEl>
                                        <p:attrNameLst>
                                          <p:attrName>style.visibility</p:attrName>
                                        </p:attrNameLst>
                                      </p:cBhvr>
                                      <p:to>
                                        <p:strVal val="visible"/>
                                      </p:to>
                                    </p:set>
                                    <p:animEffect transition="in" filter="wipe(up)">
                                      <p:cBhvr>
                                        <p:cTn id="10" dur="500"/>
                                        <p:tgtEl>
                                          <p:spTgt spid="4">
                                            <p:graphicEl>
                                              <a:dgm id="{54CBFE41-7CAC-4E05-A77B-42E634E94345}"/>
                                            </p:graphicEl>
                                          </p:spTgt>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4">
                                            <p:graphicEl>
                                              <a:dgm id="{126F8820-E458-4630-AFBF-D85E31544F1B}"/>
                                            </p:graphicEl>
                                          </p:spTgt>
                                        </p:tgtEl>
                                        <p:attrNameLst>
                                          <p:attrName>style.visibility</p:attrName>
                                        </p:attrNameLst>
                                      </p:cBhvr>
                                      <p:to>
                                        <p:strVal val="visible"/>
                                      </p:to>
                                    </p:set>
                                    <p:animEffect transition="in" filter="wipe(up)">
                                      <p:cBhvr>
                                        <p:cTn id="14" dur="500"/>
                                        <p:tgtEl>
                                          <p:spTgt spid="4">
                                            <p:graphicEl>
                                              <a:dgm id="{126F8820-E458-4630-AFBF-D85E31544F1B}"/>
                                            </p:graphic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4">
                                            <p:graphicEl>
                                              <a:dgm id="{4654316A-DEFD-4F59-884E-3FE5098C7FD5}"/>
                                            </p:graphicEl>
                                          </p:spTgt>
                                        </p:tgtEl>
                                        <p:attrNameLst>
                                          <p:attrName>style.visibility</p:attrName>
                                        </p:attrNameLst>
                                      </p:cBhvr>
                                      <p:to>
                                        <p:strVal val="visible"/>
                                      </p:to>
                                    </p:set>
                                    <p:animEffect transition="in" filter="wipe(up)">
                                      <p:cBhvr>
                                        <p:cTn id="17" dur="500"/>
                                        <p:tgtEl>
                                          <p:spTgt spid="4">
                                            <p:graphicEl>
                                              <a:dgm id="{4654316A-DEFD-4F59-884E-3FE5098C7FD5}"/>
                                            </p:graphicEl>
                                          </p:spTgt>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4">
                                            <p:graphicEl>
                                              <a:dgm id="{B1352D85-2875-4F40-9574-3EBAC23E3929}"/>
                                            </p:graphicEl>
                                          </p:spTgt>
                                        </p:tgtEl>
                                        <p:attrNameLst>
                                          <p:attrName>style.visibility</p:attrName>
                                        </p:attrNameLst>
                                      </p:cBhvr>
                                      <p:to>
                                        <p:strVal val="visible"/>
                                      </p:to>
                                    </p:set>
                                    <p:animEffect transition="in" filter="wipe(up)">
                                      <p:cBhvr>
                                        <p:cTn id="21" dur="500"/>
                                        <p:tgtEl>
                                          <p:spTgt spid="4">
                                            <p:graphicEl>
                                              <a:dgm id="{B1352D85-2875-4F40-9574-3EBAC23E3929}"/>
                                            </p:graphicEl>
                                          </p:spTgt>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4">
                                            <p:graphicEl>
                                              <a:dgm id="{D0F158EE-9756-4AC0-B038-170FB1AF6F31}"/>
                                            </p:graphicEl>
                                          </p:spTgt>
                                        </p:tgtEl>
                                        <p:attrNameLst>
                                          <p:attrName>style.visibility</p:attrName>
                                        </p:attrNameLst>
                                      </p:cBhvr>
                                      <p:to>
                                        <p:strVal val="visible"/>
                                      </p:to>
                                    </p:set>
                                    <p:animEffect transition="in" filter="wipe(up)">
                                      <p:cBhvr>
                                        <p:cTn id="24" dur="500"/>
                                        <p:tgtEl>
                                          <p:spTgt spid="4">
                                            <p:graphicEl>
                                              <a:dgm id="{D0F158EE-9756-4AC0-B038-170FB1AF6F31}"/>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4">
                                            <p:graphicEl>
                                              <a:dgm id="{445637E0-20BB-4B6B-A842-6F5DA99E1400}"/>
                                            </p:graphicEl>
                                          </p:spTgt>
                                        </p:tgtEl>
                                        <p:attrNameLst>
                                          <p:attrName>style.visibility</p:attrName>
                                        </p:attrNameLst>
                                      </p:cBhvr>
                                      <p:to>
                                        <p:strVal val="visible"/>
                                      </p:to>
                                    </p:set>
                                    <p:animEffect transition="in" filter="wipe(up)">
                                      <p:cBhvr>
                                        <p:cTn id="33" dur="500"/>
                                        <p:tgtEl>
                                          <p:spTgt spid="4">
                                            <p:graphicEl>
                                              <a:dgm id="{445637E0-20BB-4B6B-A842-6F5DA99E1400}"/>
                                            </p:graphicEl>
                                          </p:spTgt>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4">
                                            <p:graphicEl>
                                              <a:dgm id="{ABD5C9B5-1D16-463F-9CA0-0233D90E2A43}"/>
                                            </p:graphicEl>
                                          </p:spTgt>
                                        </p:tgtEl>
                                        <p:attrNameLst>
                                          <p:attrName>style.visibility</p:attrName>
                                        </p:attrNameLst>
                                      </p:cBhvr>
                                      <p:to>
                                        <p:strVal val="visible"/>
                                      </p:to>
                                    </p:set>
                                    <p:animEffect transition="in" filter="wipe(up)">
                                      <p:cBhvr>
                                        <p:cTn id="36" dur="500"/>
                                        <p:tgtEl>
                                          <p:spTgt spid="4">
                                            <p:graphicEl>
                                              <a:dgm id="{ABD5C9B5-1D16-463F-9CA0-0233D90E2A43}"/>
                                            </p:graphicEl>
                                          </p:spTgt>
                                        </p:tgtEl>
                                      </p:cBhvr>
                                    </p:animEffect>
                                  </p:childTnLst>
                                </p:cTn>
                              </p:par>
                            </p:childTnLst>
                          </p:cTn>
                        </p:par>
                        <p:par>
                          <p:cTn id="37" fill="hold">
                            <p:stCondLst>
                              <p:cond delay="1000"/>
                            </p:stCondLst>
                            <p:childTnLst>
                              <p:par>
                                <p:cTn id="38" presetID="22" presetClass="entr" presetSubtype="1" fill="hold" grpId="0" nodeType="afterEffect">
                                  <p:stCondLst>
                                    <p:cond delay="0"/>
                                  </p:stCondLst>
                                  <p:childTnLst>
                                    <p:set>
                                      <p:cBhvr>
                                        <p:cTn id="39" dur="1" fill="hold">
                                          <p:stCondLst>
                                            <p:cond delay="0"/>
                                          </p:stCondLst>
                                        </p:cTn>
                                        <p:tgtEl>
                                          <p:spTgt spid="4">
                                            <p:graphicEl>
                                              <a:dgm id="{6ED1D120-6934-411F-A918-AF19C8C46319}"/>
                                            </p:graphicEl>
                                          </p:spTgt>
                                        </p:tgtEl>
                                        <p:attrNameLst>
                                          <p:attrName>style.visibility</p:attrName>
                                        </p:attrNameLst>
                                      </p:cBhvr>
                                      <p:to>
                                        <p:strVal val="visible"/>
                                      </p:to>
                                    </p:set>
                                    <p:animEffect transition="in" filter="wipe(up)">
                                      <p:cBhvr>
                                        <p:cTn id="40" dur="500"/>
                                        <p:tgtEl>
                                          <p:spTgt spid="4">
                                            <p:graphicEl>
                                              <a:dgm id="{6ED1D120-6934-411F-A918-AF19C8C46319}"/>
                                            </p:graphic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4">
                                            <p:graphicEl>
                                              <a:dgm id="{B61D961F-A646-4F4D-8285-40923D118077}"/>
                                            </p:graphicEl>
                                          </p:spTgt>
                                        </p:tgtEl>
                                        <p:attrNameLst>
                                          <p:attrName>style.visibility</p:attrName>
                                        </p:attrNameLst>
                                      </p:cBhvr>
                                      <p:to>
                                        <p:strVal val="visible"/>
                                      </p:to>
                                    </p:set>
                                    <p:animEffect transition="in" filter="wipe(up)">
                                      <p:cBhvr>
                                        <p:cTn id="43" dur="500"/>
                                        <p:tgtEl>
                                          <p:spTgt spid="4">
                                            <p:graphicEl>
                                              <a:dgm id="{B61D961F-A646-4F4D-8285-40923D118077}"/>
                                            </p:graphicEl>
                                          </p:spTgt>
                                        </p:tgtEl>
                                      </p:cBhvr>
                                    </p:animEffect>
                                  </p:childTnLst>
                                </p:cTn>
                              </p:par>
                            </p:childTnLst>
                          </p:cTn>
                        </p:par>
                        <p:par>
                          <p:cTn id="44" fill="hold">
                            <p:stCondLst>
                              <p:cond delay="1500"/>
                            </p:stCondLst>
                            <p:childTnLst>
                              <p:par>
                                <p:cTn id="45" presetID="22" presetClass="entr" presetSubtype="1" fill="hold" grpId="0" nodeType="afterEffect">
                                  <p:stCondLst>
                                    <p:cond delay="0"/>
                                  </p:stCondLst>
                                  <p:childTnLst>
                                    <p:set>
                                      <p:cBhvr>
                                        <p:cTn id="46" dur="1" fill="hold">
                                          <p:stCondLst>
                                            <p:cond delay="0"/>
                                          </p:stCondLst>
                                        </p:cTn>
                                        <p:tgtEl>
                                          <p:spTgt spid="4">
                                            <p:graphicEl>
                                              <a:dgm id="{DFC22641-BBE7-4879-9A9F-75F2C8D7F0D2}"/>
                                            </p:graphicEl>
                                          </p:spTgt>
                                        </p:tgtEl>
                                        <p:attrNameLst>
                                          <p:attrName>style.visibility</p:attrName>
                                        </p:attrNameLst>
                                      </p:cBhvr>
                                      <p:to>
                                        <p:strVal val="visible"/>
                                      </p:to>
                                    </p:set>
                                    <p:animEffect transition="in" filter="wipe(up)">
                                      <p:cBhvr>
                                        <p:cTn id="47" dur="500"/>
                                        <p:tgtEl>
                                          <p:spTgt spid="4">
                                            <p:graphicEl>
                                              <a:dgm id="{DFC22641-BBE7-4879-9A9F-75F2C8D7F0D2}"/>
                                            </p:graphicEl>
                                          </p:spTgt>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4">
                                            <p:graphicEl>
                                              <a:dgm id="{3776F82A-F55B-4D0C-953C-FAFBA51884BE}"/>
                                            </p:graphicEl>
                                          </p:spTgt>
                                        </p:tgtEl>
                                        <p:attrNameLst>
                                          <p:attrName>style.visibility</p:attrName>
                                        </p:attrNameLst>
                                      </p:cBhvr>
                                      <p:to>
                                        <p:strVal val="visible"/>
                                      </p:to>
                                    </p:set>
                                    <p:animEffect transition="in" filter="wipe(up)">
                                      <p:cBhvr>
                                        <p:cTn id="50" dur="500"/>
                                        <p:tgtEl>
                                          <p:spTgt spid="4">
                                            <p:graphicEl>
                                              <a:dgm id="{3776F82A-F55B-4D0C-953C-FAFBA51884BE}"/>
                                            </p:graphicEl>
                                          </p:spTgt>
                                        </p:tgtEl>
                                      </p:cBhvr>
                                    </p:animEffect>
                                  </p:childTnLst>
                                </p:cTn>
                              </p:par>
                            </p:childTnLst>
                          </p:cTn>
                        </p:par>
                        <p:par>
                          <p:cTn id="51" fill="hold">
                            <p:stCondLst>
                              <p:cond delay="2000"/>
                            </p:stCondLst>
                            <p:childTnLst>
                              <p:par>
                                <p:cTn id="52" presetID="22" presetClass="entr" presetSubtype="1" fill="hold" grpId="0" nodeType="afterEffect">
                                  <p:stCondLst>
                                    <p:cond delay="0"/>
                                  </p:stCondLst>
                                  <p:childTnLst>
                                    <p:set>
                                      <p:cBhvr>
                                        <p:cTn id="53" dur="1" fill="hold">
                                          <p:stCondLst>
                                            <p:cond delay="0"/>
                                          </p:stCondLst>
                                        </p:cTn>
                                        <p:tgtEl>
                                          <p:spTgt spid="4">
                                            <p:graphicEl>
                                              <a:dgm id="{B802A1E9-8855-47BE-9B71-D580AA277C15}"/>
                                            </p:graphicEl>
                                          </p:spTgt>
                                        </p:tgtEl>
                                        <p:attrNameLst>
                                          <p:attrName>style.visibility</p:attrName>
                                        </p:attrNameLst>
                                      </p:cBhvr>
                                      <p:to>
                                        <p:strVal val="visible"/>
                                      </p:to>
                                    </p:set>
                                    <p:animEffect transition="in" filter="wipe(up)">
                                      <p:cBhvr>
                                        <p:cTn id="54" dur="500"/>
                                        <p:tgtEl>
                                          <p:spTgt spid="4">
                                            <p:graphicEl>
                                              <a:dgm id="{B802A1E9-8855-47BE-9B71-D580AA277C15}"/>
                                            </p:graphicEl>
                                          </p:spTgt>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4">
                                            <p:graphicEl>
                                              <a:dgm id="{103D576E-80D2-4010-9971-F799D653CC11}"/>
                                            </p:graphicEl>
                                          </p:spTgt>
                                        </p:tgtEl>
                                        <p:attrNameLst>
                                          <p:attrName>style.visibility</p:attrName>
                                        </p:attrNameLst>
                                      </p:cBhvr>
                                      <p:to>
                                        <p:strVal val="visible"/>
                                      </p:to>
                                    </p:set>
                                    <p:animEffect transition="in" filter="wipe(up)">
                                      <p:cBhvr>
                                        <p:cTn id="57" dur="500"/>
                                        <p:tgtEl>
                                          <p:spTgt spid="4">
                                            <p:graphicEl>
                                              <a:dgm id="{103D576E-80D2-4010-9971-F799D653CC1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P spid="3"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81000"/>
            <a:ext cx="7318131" cy="685800"/>
          </a:xfrm>
        </p:spPr>
        <p:txBody>
          <a:bodyPr/>
          <a:lstStyle/>
          <a:p>
            <a:r>
              <a:rPr lang="es-ES" dirty="0" smtClean="0">
                <a:solidFill>
                  <a:srgbClr val="2375BB"/>
                </a:solidFill>
              </a:rPr>
              <a:t>Cerrar sabiamente</a:t>
            </a:r>
            <a:endParaRPr lang="es-ES" dirty="0">
              <a:solidFill>
                <a:srgbClr val="2375BB"/>
              </a:solidFill>
            </a:endParaRPr>
          </a:p>
        </p:txBody>
      </p:sp>
      <p:sp>
        <p:nvSpPr>
          <p:cNvPr id="34819" name="Rectangle 3"/>
          <p:cNvSpPr>
            <a:spLocks noGrp="1" noChangeArrowheads="1"/>
          </p:cNvSpPr>
          <p:nvPr>
            <p:ph idx="1"/>
          </p:nvPr>
        </p:nvSpPr>
        <p:spPr>
          <a:xfrm>
            <a:off x="914400" y="1447800"/>
            <a:ext cx="7729537" cy="4724400"/>
          </a:xfrm>
        </p:spPr>
        <p:txBody>
          <a:bodyPr/>
          <a:lstStyle/>
          <a:p>
            <a:pPr>
              <a:spcAft>
                <a:spcPts val="3000"/>
              </a:spcAft>
            </a:pPr>
            <a:r>
              <a:rPr lang="es-ES" altLang="en-US" sz="3200" b="1" dirty="0" smtClean="0"/>
              <a:t>Haz un resumen </a:t>
            </a:r>
            <a:r>
              <a:rPr lang="es-ES" altLang="en-US" sz="3200" dirty="0" smtClean="0"/>
              <a:t>del mensaje</a:t>
            </a:r>
          </a:p>
          <a:p>
            <a:pPr>
              <a:spcAft>
                <a:spcPts val="3000"/>
              </a:spcAft>
            </a:pPr>
            <a:r>
              <a:rPr lang="es-ES" altLang="en-US" sz="3200" b="1" dirty="0" smtClean="0"/>
              <a:t>Repite </a:t>
            </a:r>
            <a:r>
              <a:rPr lang="es-ES" altLang="en-US" sz="3200" dirty="0" smtClean="0"/>
              <a:t>los puntos claves</a:t>
            </a:r>
          </a:p>
          <a:p>
            <a:pPr>
              <a:spcAft>
                <a:spcPts val="3000"/>
              </a:spcAft>
            </a:pPr>
            <a:r>
              <a:rPr lang="es-ES" altLang="en-US" sz="3200" b="1" dirty="0" smtClean="0"/>
              <a:t>Insta </a:t>
            </a:r>
            <a:r>
              <a:rPr lang="es-ES" altLang="en-US" sz="3200" dirty="0" smtClean="0"/>
              <a:t>a la acción</a:t>
            </a:r>
          </a:p>
          <a:p>
            <a:pPr>
              <a:spcAft>
                <a:spcPts val="3000"/>
              </a:spcAft>
            </a:pPr>
            <a:r>
              <a:rPr lang="es-ES" altLang="en-US" sz="3200" b="1" dirty="0" smtClean="0"/>
              <a:t>Cierra </a:t>
            </a:r>
            <a:r>
              <a:rPr lang="es-ES" altLang="en-US" sz="3200" dirty="0" smtClean="0"/>
              <a:t>el ciclo (de tu apertura)</a:t>
            </a:r>
          </a:p>
          <a:p>
            <a:pPr>
              <a:spcAft>
                <a:spcPts val="3000"/>
              </a:spcAft>
            </a:pPr>
            <a:r>
              <a:rPr lang="es-ES" altLang="en-US" sz="3200" b="1" dirty="0" smtClean="0"/>
              <a:t>Termina </a:t>
            </a:r>
            <a:r>
              <a:rPr lang="es-ES" altLang="en-US" sz="3200" dirty="0" smtClean="0"/>
              <a:t>con una nota positiva</a:t>
            </a:r>
          </a:p>
        </p:txBody>
      </p:sp>
    </p:spTree>
    <p:extLst>
      <p:ext uri="{BB962C8B-B14F-4D97-AF65-F5344CB8AC3E}">
        <p14:creationId xmlns:p14="http://schemas.microsoft.com/office/powerpoint/2010/main" val="5372963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p:cNvSpPr>
            <a:spLocks noGrp="1"/>
          </p:cNvSpPr>
          <p:nvPr>
            <p:ph type="body" sz="quarter" idx="10"/>
          </p:nvPr>
        </p:nvSpPr>
        <p:spPr>
          <a:xfrm>
            <a:off x="1143000" y="2133600"/>
            <a:ext cx="6934200" cy="2667000"/>
          </a:xfrm>
        </p:spPr>
        <p:txBody>
          <a:bodyPr anchor="ctr"/>
          <a:lstStyle/>
          <a:p>
            <a:pPr algn="just">
              <a:spcAft>
                <a:spcPts val="2400"/>
              </a:spcAft>
            </a:pPr>
            <a:r>
              <a:rPr lang="es-NI" altLang="en-US" sz="2400" b="0" spc="0" smtClean="0">
                <a:solidFill>
                  <a:schemeClr val="accent5"/>
                </a:solidFill>
              </a:rPr>
              <a:t>"</a:t>
            </a:r>
            <a:r>
              <a:rPr lang="es-ES" altLang="en-US" sz="2400" b="0" spc="0" dirty="0">
                <a:solidFill>
                  <a:schemeClr val="accent5"/>
                </a:solidFill>
              </a:rPr>
              <a:t>El </a:t>
            </a:r>
            <a:r>
              <a:rPr lang="es-ES" altLang="en-US" sz="3600" spc="0" dirty="0">
                <a:solidFill>
                  <a:schemeClr val="accent5"/>
                </a:solidFill>
              </a:rPr>
              <a:t>cerebro humano </a:t>
            </a:r>
            <a:r>
              <a:rPr lang="es-ES" altLang="en-US" sz="2400" b="0" spc="0" dirty="0">
                <a:solidFill>
                  <a:schemeClr val="accent5"/>
                </a:solidFill>
              </a:rPr>
              <a:t>empieza a funcionar el día que naces y </a:t>
            </a:r>
            <a:r>
              <a:rPr lang="es-ES" altLang="en-US" sz="3600" spc="0" dirty="0">
                <a:solidFill>
                  <a:schemeClr val="accent5"/>
                </a:solidFill>
              </a:rPr>
              <a:t>no se detiene </a:t>
            </a:r>
            <a:r>
              <a:rPr lang="es-ES" altLang="en-US" sz="2400" b="0" spc="0" dirty="0">
                <a:solidFill>
                  <a:schemeClr val="accent5"/>
                </a:solidFill>
              </a:rPr>
              <a:t>hasta</a:t>
            </a:r>
            <a:r>
              <a:rPr lang="es-ES" altLang="en-US" sz="3600" b="0" spc="0" dirty="0" smtClean="0">
                <a:solidFill>
                  <a:schemeClr val="accent5"/>
                </a:solidFill>
              </a:rPr>
              <a:t> </a:t>
            </a:r>
            <a:r>
              <a:rPr lang="es-ES" altLang="en-US" sz="2400" b="0" spc="0" dirty="0" smtClean="0">
                <a:solidFill>
                  <a:schemeClr val="accent5"/>
                </a:solidFill>
              </a:rPr>
              <a:t>que </a:t>
            </a:r>
            <a:r>
              <a:rPr lang="es-ES" altLang="en-US" sz="2400" b="0" spc="0" dirty="0">
                <a:solidFill>
                  <a:schemeClr val="accent5"/>
                </a:solidFill>
              </a:rPr>
              <a:t>sales a </a:t>
            </a:r>
            <a:r>
              <a:rPr lang="es-ES" altLang="en-US" sz="3600" spc="0" dirty="0">
                <a:solidFill>
                  <a:schemeClr val="accent5"/>
                </a:solidFill>
              </a:rPr>
              <a:t>hablar en </a:t>
            </a:r>
            <a:r>
              <a:rPr lang="es-ES" altLang="en-US" sz="3600" spc="0" dirty="0" smtClean="0">
                <a:solidFill>
                  <a:schemeClr val="accent5"/>
                </a:solidFill>
              </a:rPr>
              <a:t>público</a:t>
            </a:r>
            <a:r>
              <a:rPr lang="es-NI" altLang="en-US" sz="2400" b="0" spc="0" smtClean="0">
                <a:solidFill>
                  <a:schemeClr val="accent5"/>
                </a:solidFill>
              </a:rPr>
              <a:t>".</a:t>
            </a:r>
            <a:endParaRPr lang="es-NI" altLang="en-US" sz="2400" b="0" spc="0">
              <a:solidFill>
                <a:schemeClr val="accent5"/>
              </a:solidFill>
            </a:endParaRPr>
          </a:p>
          <a:p>
            <a:pPr marL="342900" indent="-342900" algn="l">
              <a:spcAft>
                <a:spcPts val="2400"/>
              </a:spcAft>
              <a:buFontTx/>
              <a:buChar char="-"/>
            </a:pPr>
            <a:r>
              <a:rPr lang="es-NI" altLang="en-US" sz="2400" b="0" spc="0" smtClean="0">
                <a:solidFill>
                  <a:schemeClr val="accent5"/>
                </a:solidFill>
              </a:rPr>
              <a:t>Anónimo</a:t>
            </a:r>
          </a:p>
        </p:txBody>
      </p:sp>
    </p:spTree>
    <p:extLst>
      <p:ext uri="{BB962C8B-B14F-4D97-AF65-F5344CB8AC3E}">
        <p14:creationId xmlns:p14="http://schemas.microsoft.com/office/powerpoint/2010/main" val="642519605"/>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838200" y="381000"/>
            <a:ext cx="7318131" cy="685800"/>
          </a:xfrm>
        </p:spPr>
        <p:txBody>
          <a:bodyPr/>
          <a:lstStyle/>
          <a:p>
            <a:r>
              <a:rPr lang="es-ES" altLang="en-US" dirty="0" smtClean="0">
                <a:solidFill>
                  <a:srgbClr val="2375BB"/>
                </a:solidFill>
              </a:rPr>
              <a:t>Ten la última palabra</a:t>
            </a:r>
            <a:endParaRPr lang="es-ES" altLang="en-US" dirty="0">
              <a:solidFill>
                <a:srgbClr val="2375BB"/>
              </a:solidFill>
            </a:endParaRPr>
          </a:p>
        </p:txBody>
      </p:sp>
      <p:sp>
        <p:nvSpPr>
          <p:cNvPr id="36867" name="Content Placeholder 2"/>
          <p:cNvSpPr>
            <a:spLocks noGrp="1"/>
          </p:cNvSpPr>
          <p:nvPr>
            <p:ph idx="1"/>
          </p:nvPr>
        </p:nvSpPr>
        <p:spPr>
          <a:xfrm>
            <a:off x="881063" y="1524000"/>
            <a:ext cx="7729537" cy="4724400"/>
          </a:xfrm>
        </p:spPr>
        <p:txBody>
          <a:bodyPr/>
          <a:lstStyle/>
          <a:p>
            <a:pPr>
              <a:spcAft>
                <a:spcPts val="3000"/>
              </a:spcAft>
            </a:pPr>
            <a:r>
              <a:rPr lang="es-ES" altLang="en-US" dirty="0" smtClean="0"/>
              <a:t>Prepárate para el periodo de preguntas y respuestas</a:t>
            </a:r>
          </a:p>
          <a:p>
            <a:pPr>
              <a:spcAft>
                <a:spcPts val="3000"/>
              </a:spcAft>
            </a:pPr>
            <a:r>
              <a:rPr lang="es-ES" altLang="en-US" dirty="0" smtClean="0"/>
              <a:t>Responde positivamente a todas las preguntas</a:t>
            </a:r>
          </a:p>
          <a:p>
            <a:pPr>
              <a:spcAft>
                <a:spcPts val="3000"/>
              </a:spcAft>
            </a:pPr>
            <a:r>
              <a:rPr lang="es-ES" altLang="en-US" dirty="0" smtClean="0"/>
              <a:t>Nunca inventes algo</a:t>
            </a:r>
          </a:p>
          <a:p>
            <a:pPr>
              <a:spcAft>
                <a:spcPts val="3000"/>
              </a:spcAft>
            </a:pPr>
            <a:r>
              <a:rPr lang="es-ES" altLang="en-US" dirty="0" smtClean="0"/>
              <a:t>Prepara </a:t>
            </a:r>
            <a:r>
              <a:rPr lang="es-ES" altLang="en-US" dirty="0" smtClean="0"/>
              <a:t>un resumen para el final</a:t>
            </a:r>
          </a:p>
        </p:txBody>
      </p:sp>
    </p:spTree>
    <p:extLst>
      <p:ext uri="{BB962C8B-B14F-4D97-AF65-F5344CB8AC3E}">
        <p14:creationId xmlns:p14="http://schemas.microsoft.com/office/powerpoint/2010/main" val="2981492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138543" cy="1219200"/>
          </a:xfrm>
        </p:spPr>
        <p:txBody>
          <a:bodyPr/>
          <a:lstStyle/>
          <a:p>
            <a:r>
              <a:rPr lang="en-US" sz="7500" spc="600" dirty="0"/>
              <a:t>DISEÑO</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4059" y="2155826"/>
            <a:ext cx="1207540" cy="1196974"/>
          </a:xfrm>
          <a:prstGeom prst="rect">
            <a:avLst/>
          </a:prstGeom>
        </p:spPr>
      </p:pic>
    </p:spTree>
    <p:extLst>
      <p:ext uri="{BB962C8B-B14F-4D97-AF65-F5344CB8AC3E}">
        <p14:creationId xmlns:p14="http://schemas.microsoft.com/office/powerpoint/2010/main" val="18184642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a:xfrm>
            <a:off x="838200" y="381000"/>
            <a:ext cx="8153400" cy="990600"/>
          </a:xfrm>
        </p:spPr>
        <p:txBody>
          <a:bodyPr/>
          <a:lstStyle/>
          <a:p>
            <a:r>
              <a:rPr lang="es-ES" altLang="en-US" dirty="0" smtClean="0"/>
              <a:t>Diseña concienzudamente</a:t>
            </a:r>
            <a:endParaRPr lang="es-ES" altLang="en-US" dirty="0"/>
          </a:p>
        </p:txBody>
      </p:sp>
      <p:sp>
        <p:nvSpPr>
          <p:cNvPr id="2" name="Content Placeholder 1"/>
          <p:cNvSpPr>
            <a:spLocks noGrp="1"/>
          </p:cNvSpPr>
          <p:nvPr>
            <p:ph idx="1"/>
          </p:nvPr>
        </p:nvSpPr>
        <p:spPr>
          <a:xfrm>
            <a:off x="914400" y="1524000"/>
            <a:ext cx="7729537" cy="3581400"/>
          </a:xfrm>
        </p:spPr>
        <p:txBody>
          <a:bodyPr/>
          <a:lstStyle/>
          <a:p>
            <a:pPr>
              <a:spcAft>
                <a:spcPts val="3000"/>
              </a:spcAft>
            </a:pPr>
            <a:r>
              <a:rPr lang="es-NI" altLang="en-US" sz="2800" smtClean="0"/>
              <a:t>Elige </a:t>
            </a:r>
            <a:r>
              <a:rPr lang="es-NI" altLang="en-US" sz="2800"/>
              <a:t>un estilo que </a:t>
            </a:r>
            <a:r>
              <a:rPr lang="es-NI" altLang="en-US" sz="2800" smtClean="0"/>
              <a:t>sustente el tono de la presentación</a:t>
            </a:r>
            <a:endParaRPr lang="es-NI" altLang="en-US" sz="2800"/>
          </a:p>
          <a:p>
            <a:pPr>
              <a:spcAft>
                <a:spcPts val="3000"/>
              </a:spcAft>
            </a:pPr>
            <a:r>
              <a:rPr lang="es-NI" altLang="en-US" sz="2800" smtClean="0"/>
              <a:t>Aplica </a:t>
            </a:r>
            <a:r>
              <a:rPr lang="es-NI" altLang="en-US" sz="2800"/>
              <a:t>el mismo estilo a cada diapositiva, pero </a:t>
            </a:r>
            <a:r>
              <a:rPr lang="es-NI" altLang="en-US" sz="2800" smtClean="0"/>
              <a:t>varía </a:t>
            </a:r>
            <a:r>
              <a:rPr lang="es-NI" altLang="en-US" sz="2800"/>
              <a:t>las imágenes (texto, imágenes, gráficos)</a:t>
            </a:r>
          </a:p>
          <a:p>
            <a:pPr>
              <a:spcAft>
                <a:spcPts val="3000"/>
              </a:spcAft>
            </a:pPr>
            <a:r>
              <a:rPr lang="es-NI" altLang="en-US" sz="2800"/>
              <a:t>Decide la mejor manera de mostrar la </a:t>
            </a:r>
            <a:r>
              <a:rPr lang="es-NI" altLang="en-US" sz="2800" smtClean="0"/>
              <a:t>información</a:t>
            </a:r>
          </a:p>
          <a:p>
            <a:pPr marL="0" indent="0">
              <a:spcAft>
                <a:spcPts val="2400"/>
              </a:spcAft>
              <a:buNone/>
            </a:pPr>
            <a:endParaRPr lang="en-US" altLang="en-US"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01882" y="381000"/>
            <a:ext cx="8732593" cy="1438275"/>
          </a:xfrm>
          <a:noFill/>
        </p:spPr>
        <p:txBody>
          <a:bodyPr/>
          <a:lstStyle/>
          <a:p>
            <a:r>
              <a:rPr lang="en-US" sz="3700" b="0" dirty="0" smtClean="0">
                <a:solidFill>
                  <a:srgbClr val="500093"/>
                </a:solidFill>
                <a:latin typeface="Snap ITC" panose="04040A07060A02020202" pitchFamily="82" charset="0"/>
              </a:rPr>
              <a:t>MANTEN </a:t>
            </a:r>
            <a:r>
              <a:rPr lang="en-US" sz="3700" b="0" dirty="0">
                <a:solidFill>
                  <a:srgbClr val="500093"/>
                </a:solidFill>
                <a:latin typeface="Snap ITC" panose="04040A07060A02020202" pitchFamily="82" charset="0"/>
              </a:rPr>
              <a:t>UNA </a:t>
            </a:r>
            <a:r>
              <a:rPr lang="en-US" sz="3700" b="0" dirty="0" smtClean="0">
                <a:solidFill>
                  <a:srgbClr val="500093"/>
                </a:solidFill>
                <a:latin typeface="Snap ITC" panose="04040A07060A02020202" pitchFamily="82" charset="0"/>
              </a:rPr>
              <a:t>“APARIENCIA" CONSISTENTE</a:t>
            </a:r>
            <a:endParaRPr lang="en-US" sz="3700" b="0" dirty="0">
              <a:solidFill>
                <a:srgbClr val="500093"/>
              </a:solidFill>
              <a:latin typeface="Snap ITC" panose="04040A07060A02020202" pitchFamily="82" charset="0"/>
            </a:endParaRPr>
          </a:p>
        </p:txBody>
      </p:sp>
      <p:sp>
        <p:nvSpPr>
          <p:cNvPr id="16387" name="Rectangle 3"/>
          <p:cNvSpPr>
            <a:spLocks noGrp="1" noChangeArrowheads="1"/>
          </p:cNvSpPr>
          <p:nvPr>
            <p:ph idx="1"/>
          </p:nvPr>
        </p:nvSpPr>
        <p:spPr>
          <a:xfrm>
            <a:off x="914400" y="1828800"/>
            <a:ext cx="7729537" cy="4724400"/>
          </a:xfrm>
          <a:prstGeom prst="rect">
            <a:avLst/>
          </a:prstGeom>
        </p:spPr>
        <p:txBody>
          <a:bodyPr/>
          <a:lstStyle/>
          <a:p>
            <a:pPr>
              <a:buClr>
                <a:srgbClr val="00B0F0"/>
              </a:buClr>
              <a:defRPr/>
            </a:pPr>
            <a:r>
              <a:rPr lang="es-ES" sz="2400" dirty="0" smtClean="0">
                <a:solidFill>
                  <a:schemeClr val="tx1"/>
                </a:solidFill>
              </a:rPr>
              <a:t>Misma </a:t>
            </a:r>
            <a:r>
              <a:rPr lang="es-ES" sz="2400" dirty="0" smtClean="0"/>
              <a:t>f</a:t>
            </a:r>
            <a:r>
              <a:rPr lang="es-ES" sz="2400" dirty="0" smtClean="0">
                <a:solidFill>
                  <a:schemeClr val="tx1"/>
                </a:solidFill>
              </a:rPr>
              <a:t>uente </a:t>
            </a:r>
            <a:r>
              <a:rPr lang="es-ES" sz="2400" dirty="0" smtClean="0"/>
              <a:t>y </a:t>
            </a:r>
            <a:r>
              <a:rPr lang="es-ES" sz="4000" dirty="0" smtClean="0"/>
              <a:t>tamaño</a:t>
            </a:r>
            <a:endParaRPr lang="es-ES" sz="4000" dirty="0" smtClean="0">
              <a:solidFill>
                <a:schemeClr val="tx1"/>
              </a:solidFill>
            </a:endParaRPr>
          </a:p>
          <a:p>
            <a:pPr>
              <a:buClr>
                <a:srgbClr val="00B0F0"/>
              </a:buClr>
              <a:buFont typeface="ZapfDingbats" pitchFamily="82" charset="2"/>
              <a:buChar char="è"/>
              <a:defRPr/>
            </a:pPr>
            <a:r>
              <a:rPr lang="es-ES" dirty="0" smtClean="0">
                <a:solidFill>
                  <a:schemeClr val="tx1"/>
                </a:solidFill>
              </a:rPr>
              <a:t> </a:t>
            </a:r>
            <a:r>
              <a:rPr lang="es-ES" dirty="0" smtClean="0"/>
              <a:t>Mismo estilo de viñeta</a:t>
            </a:r>
            <a:endParaRPr lang="es-ES" dirty="0" smtClean="0">
              <a:solidFill>
                <a:schemeClr val="tx1"/>
              </a:solidFill>
            </a:endParaRPr>
          </a:p>
          <a:p>
            <a:pPr>
              <a:buClr>
                <a:srgbClr val="00B0F0"/>
              </a:buClr>
              <a:defRPr/>
            </a:pPr>
            <a:r>
              <a:rPr lang="es-ES" b="1" dirty="0" smtClean="0">
                <a:solidFill>
                  <a:srgbClr val="FF00FF"/>
                </a:solidFill>
              </a:rPr>
              <a:t>Mismo color</a:t>
            </a:r>
            <a:endParaRPr lang="es-ES" dirty="0" smtClean="0">
              <a:solidFill>
                <a:srgbClr val="FF00FF"/>
              </a:solidFill>
            </a:endParaRPr>
          </a:p>
          <a:p>
            <a:pPr>
              <a:buClr>
                <a:srgbClr val="00B0F0"/>
              </a:buClr>
              <a:defRPr/>
            </a:pPr>
            <a:r>
              <a:rPr lang="es-ES" dirty="0" smtClean="0"/>
              <a:t>Mismo Uso de Mayúsculas</a:t>
            </a:r>
          </a:p>
          <a:p>
            <a:pPr>
              <a:buClr>
                <a:srgbClr val="00B0F0"/>
              </a:buClr>
              <a:defRPr/>
            </a:pPr>
            <a:r>
              <a:rPr lang="es-ES" dirty="0" smtClean="0"/>
              <a:t>Usa frases similares para viñetas y sé consistente con el uso del punto para separar oraciones o párrafos.</a:t>
            </a:r>
            <a:endParaRPr lang="es-ES" dirty="0">
              <a:solidFill>
                <a:schemeClr val="tx1"/>
              </a:solidFill>
            </a:endParaRPr>
          </a:p>
        </p:txBody>
      </p:sp>
    </p:spTree>
    <p:extLst>
      <p:ext uri="{BB962C8B-B14F-4D97-AF65-F5344CB8AC3E}">
        <p14:creationId xmlns:p14="http://schemas.microsoft.com/office/powerpoint/2010/main" val="4219594215"/>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838200" y="381000"/>
            <a:ext cx="7318131" cy="685800"/>
          </a:xfrm>
        </p:spPr>
        <p:txBody>
          <a:bodyPr/>
          <a:lstStyle/>
          <a:p>
            <a:r>
              <a:rPr lang="es-ES" dirty="0" smtClean="0">
                <a:solidFill>
                  <a:srgbClr val="2375BB"/>
                </a:solidFill>
              </a:rPr>
              <a:t>Hazlo legible</a:t>
            </a:r>
            <a:endParaRPr lang="es-ES" dirty="0">
              <a:solidFill>
                <a:srgbClr val="2375BB"/>
              </a:solidFill>
            </a:endParaRPr>
          </a:p>
        </p:txBody>
      </p:sp>
      <p:sp>
        <p:nvSpPr>
          <p:cNvPr id="11267" name="Rectangle 5"/>
          <p:cNvSpPr>
            <a:spLocks noGrp="1" noChangeArrowheads="1"/>
          </p:cNvSpPr>
          <p:nvPr>
            <p:ph idx="1"/>
          </p:nvPr>
        </p:nvSpPr>
        <p:spPr>
          <a:xfrm>
            <a:off x="914400" y="1066800"/>
            <a:ext cx="3962400" cy="5181600"/>
          </a:xfrm>
          <a:prstGeom prst="rect">
            <a:avLst/>
          </a:prstGeom>
        </p:spPr>
        <p:txBody>
          <a:bodyPr/>
          <a:lstStyle/>
          <a:p>
            <a:pPr>
              <a:spcAft>
                <a:spcPts val="3000"/>
              </a:spcAft>
            </a:pPr>
            <a:r>
              <a:rPr lang="es-ES" dirty="0" smtClean="0"/>
              <a:t>Texto al menos tamaño 28</a:t>
            </a:r>
          </a:p>
          <a:p>
            <a:pPr>
              <a:spcAft>
                <a:spcPts val="3000"/>
              </a:spcAft>
            </a:pPr>
            <a:r>
              <a:rPr lang="es-ES" dirty="0" smtClean="0"/>
              <a:t>Las imágenes no cubren el texto</a:t>
            </a:r>
          </a:p>
          <a:p>
            <a:pPr>
              <a:spcAft>
                <a:spcPts val="3000"/>
              </a:spcAft>
            </a:pPr>
            <a:r>
              <a:rPr lang="es-ES" dirty="0" smtClean="0"/>
              <a:t>Contraste fuerte de color</a:t>
            </a:r>
          </a:p>
          <a:p>
            <a:pPr>
              <a:spcAft>
                <a:spcPts val="3000"/>
              </a:spcAft>
            </a:pPr>
            <a:r>
              <a:rPr lang="es-ES" dirty="0" smtClean="0"/>
              <a:t>Verifica bajo condiciones realistas</a:t>
            </a:r>
          </a:p>
        </p:txBody>
      </p:sp>
      <p:sp>
        <p:nvSpPr>
          <p:cNvPr id="7" name="Rectangle 5"/>
          <p:cNvSpPr txBox="1">
            <a:spLocks noChangeArrowheads="1"/>
          </p:cNvSpPr>
          <p:nvPr/>
        </p:nvSpPr>
        <p:spPr bwMode="auto">
          <a:xfrm>
            <a:off x="4876800" y="1524000"/>
            <a:ext cx="4267200" cy="1447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265E9E"/>
              </a:buClr>
              <a:buSzPct val="75000"/>
              <a:buFont typeface="Wingdings" pitchFamily="2" charset="2"/>
              <a:buChar char="n"/>
              <a:defRPr sz="2800">
                <a:solidFill>
                  <a:srgbClr val="717073"/>
                </a:solidFill>
                <a:latin typeface="+mn-lt"/>
                <a:ea typeface="+mn-ea"/>
                <a:cs typeface="+mn-cs"/>
              </a:defRPr>
            </a:lvl1pPr>
            <a:lvl2pPr marL="742950" indent="-285750" algn="l" rtl="0" eaLnBrk="1" fontAlgn="base" hangingPunct="1">
              <a:spcBef>
                <a:spcPct val="20000"/>
              </a:spcBef>
              <a:spcAft>
                <a:spcPct val="0"/>
              </a:spcAft>
              <a:buClr>
                <a:srgbClr val="265E9E"/>
              </a:buClr>
              <a:buSzPct val="70000"/>
              <a:buFont typeface="Wingdings" pitchFamily="2" charset="2"/>
              <a:buChar char="n"/>
              <a:defRPr sz="2400">
                <a:solidFill>
                  <a:srgbClr val="717073"/>
                </a:solidFill>
                <a:latin typeface="+mn-lt"/>
              </a:defRPr>
            </a:lvl2pPr>
            <a:lvl3pPr marL="1200150" indent="-285750" algn="l" rtl="0" eaLnBrk="1" fontAlgn="base" hangingPunct="1">
              <a:spcBef>
                <a:spcPct val="20000"/>
              </a:spcBef>
              <a:spcAft>
                <a:spcPct val="0"/>
              </a:spcAft>
              <a:buClr>
                <a:srgbClr val="265E9E"/>
              </a:buClr>
              <a:buFont typeface="Wingdings" panose="05000000000000000000" pitchFamily="2" charset="2"/>
              <a:buChar char="§"/>
              <a:defRPr sz="1800">
                <a:solidFill>
                  <a:srgbClr val="717073"/>
                </a:solidFill>
                <a:latin typeface="+mn-lt"/>
              </a:defRPr>
            </a:lvl3pPr>
            <a:lvl4pPr marL="1600200" indent="-228600" algn="l" rtl="0" eaLnBrk="1" fontAlgn="base" hangingPunct="1">
              <a:spcBef>
                <a:spcPct val="20000"/>
              </a:spcBef>
              <a:spcAft>
                <a:spcPct val="0"/>
              </a:spcAft>
              <a:buClr>
                <a:srgbClr val="265E9E"/>
              </a:buClr>
              <a:buChar char="•"/>
              <a:defRPr sz="1200">
                <a:solidFill>
                  <a:srgbClr val="717073"/>
                </a:solidFill>
                <a:latin typeface="+mn-lt"/>
              </a:defRPr>
            </a:lvl4pPr>
            <a:lvl5pPr marL="2057400" indent="-228600" algn="l" rtl="0" eaLnBrk="1" fontAlgn="base" hangingPunct="1">
              <a:spcBef>
                <a:spcPct val="20000"/>
              </a:spcBef>
              <a:spcAft>
                <a:spcPct val="0"/>
              </a:spcAft>
              <a:buClr>
                <a:srgbClr val="265E9E"/>
              </a:buClr>
              <a:buSzPct val="85000"/>
              <a:buChar char="•"/>
              <a:defRPr sz="2000">
                <a:solidFill>
                  <a:srgbClr val="717073"/>
                </a:solidFill>
                <a:latin typeface="+mn-lt"/>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a:lstStyle>
          <a:p>
            <a:pPr>
              <a:spcBef>
                <a:spcPts val="0"/>
              </a:spcBef>
              <a:spcAft>
                <a:spcPts val="3000"/>
              </a:spcAft>
              <a:buClr>
                <a:srgbClr val="E96D1F"/>
              </a:buClr>
              <a:buSzPct val="85000"/>
            </a:pPr>
            <a:r>
              <a:rPr lang="es-ES" kern="0" dirty="0" smtClean="0">
                <a:solidFill>
                  <a:schemeClr val="tx1"/>
                </a:solidFill>
              </a:rPr>
              <a:t>En caso de duda, use recursos de color como </a:t>
            </a:r>
            <a:r>
              <a:rPr lang="es-ES" kern="0" dirty="0" smtClean="0">
                <a:solidFill>
                  <a:srgbClr val="2375BB"/>
                </a:solidFill>
              </a:rPr>
              <a:t>colorbrewer2.org </a:t>
            </a:r>
          </a:p>
          <a:p>
            <a:pPr>
              <a:spcBef>
                <a:spcPts val="0"/>
              </a:spcBef>
              <a:spcAft>
                <a:spcPts val="3000"/>
              </a:spcAft>
              <a:buClr>
                <a:srgbClr val="E96D1F"/>
              </a:buClr>
              <a:buSzPct val="85000"/>
            </a:pPr>
            <a:endParaRPr lang="en-US" kern="0" dirty="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3048000"/>
            <a:ext cx="3440860" cy="2988450"/>
          </a:xfrm>
          <a:prstGeom prst="rect">
            <a:avLst/>
          </a:prstGeom>
        </p:spPr>
      </p:pic>
    </p:spTree>
    <p:extLst>
      <p:ext uri="{BB962C8B-B14F-4D97-AF65-F5344CB8AC3E}">
        <p14:creationId xmlns:p14="http://schemas.microsoft.com/office/powerpoint/2010/main" val="1331214413"/>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sz="quarter" idx="4294967295"/>
          </p:nvPr>
        </p:nvSpPr>
        <p:spPr>
          <a:xfrm>
            <a:off x="914400" y="1676400"/>
            <a:ext cx="7848600" cy="4724400"/>
          </a:xfrm>
          <a:prstGeom prst="rect">
            <a:avLst/>
          </a:prstGeom>
        </p:spPr>
        <p:txBody>
          <a:bodyPr/>
          <a:lstStyle/>
          <a:p>
            <a:pPr eaLnBrk="1" hangingPunct="1">
              <a:lnSpc>
                <a:spcPct val="150000"/>
              </a:lnSpc>
            </a:pPr>
            <a:r>
              <a:rPr lang="es-ES" dirty="0" smtClean="0"/>
              <a:t>Usa gráficos simples</a:t>
            </a:r>
          </a:p>
          <a:p>
            <a:pPr lvl="1" eaLnBrk="1" hangingPunct="1">
              <a:lnSpc>
                <a:spcPct val="150000"/>
              </a:lnSpc>
            </a:pPr>
            <a:r>
              <a:rPr lang="es-ES" dirty="0" smtClean="0"/>
              <a:t>Limita la cantidad de barras, líneas y variables</a:t>
            </a:r>
          </a:p>
          <a:p>
            <a:pPr eaLnBrk="1" hangingPunct="1">
              <a:lnSpc>
                <a:spcPct val="150000"/>
              </a:lnSpc>
            </a:pPr>
            <a:r>
              <a:rPr lang="es-ES" dirty="0" smtClean="0"/>
              <a:t>Usa siempre etiquetas de datos</a:t>
            </a:r>
          </a:p>
          <a:p>
            <a:pPr eaLnBrk="1" hangingPunct="1">
              <a:lnSpc>
                <a:spcPct val="150000"/>
              </a:lnSpc>
            </a:pPr>
            <a:r>
              <a:rPr lang="es-ES" dirty="0" smtClean="0"/>
              <a:t>Mantén las etiquetas horizontales</a:t>
            </a:r>
          </a:p>
          <a:p>
            <a:pPr eaLnBrk="1" hangingPunct="1">
              <a:lnSpc>
                <a:spcPct val="150000"/>
              </a:lnSpc>
            </a:pPr>
            <a:r>
              <a:rPr lang="es-ES" dirty="0" smtClean="0"/>
              <a:t>Cita las fuentes de datos</a:t>
            </a:r>
          </a:p>
          <a:p>
            <a:pPr eaLnBrk="1" hangingPunct="1">
              <a:lnSpc>
                <a:spcPct val="150000"/>
              </a:lnSpc>
            </a:pPr>
            <a:r>
              <a:rPr lang="es-ES" dirty="0" smtClean="0"/>
              <a:t>¡NO uses gráficos tridimensionales!</a:t>
            </a:r>
          </a:p>
        </p:txBody>
      </p:sp>
      <p:sp>
        <p:nvSpPr>
          <p:cNvPr id="30722" name="Rectangle 2"/>
          <p:cNvSpPr>
            <a:spLocks noGrp="1" noChangeArrowheads="1"/>
          </p:cNvSpPr>
          <p:nvPr>
            <p:ph type="title"/>
          </p:nvPr>
        </p:nvSpPr>
        <p:spPr>
          <a:xfrm>
            <a:off x="914400" y="381000"/>
            <a:ext cx="7848600" cy="838200"/>
          </a:xfrm>
        </p:spPr>
        <p:txBody>
          <a:bodyPr/>
          <a:lstStyle/>
          <a:p>
            <a:pPr eaLnBrk="1" hangingPunct="1"/>
            <a:r>
              <a:rPr lang="es-ES" b="1" dirty="0" smtClean="0"/>
              <a:t>Diseñe gráficas con cuidado</a:t>
            </a:r>
            <a:endParaRPr lang="es-ES" b="1" dirty="0"/>
          </a:p>
        </p:txBody>
      </p:sp>
    </p:spTree>
    <p:extLst>
      <p:ext uri="{BB962C8B-B14F-4D97-AF65-F5344CB8AC3E}">
        <p14:creationId xmlns:p14="http://schemas.microsoft.com/office/powerpoint/2010/main" val="35294339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838200" y="381000"/>
            <a:ext cx="7318131" cy="685800"/>
          </a:xfrm>
          <a:noFill/>
        </p:spPr>
        <p:txBody>
          <a:bodyPr/>
          <a:lstStyle/>
          <a:p>
            <a:r>
              <a:rPr lang="es-NI">
                <a:solidFill>
                  <a:srgbClr val="2375BB"/>
                </a:solidFill>
              </a:rPr>
              <a:t>Recuerde la regla </a:t>
            </a:r>
            <a:r>
              <a:rPr lang="es-NI" smtClean="0">
                <a:solidFill>
                  <a:srgbClr val="2375BB"/>
                </a:solidFill>
              </a:rPr>
              <a:t>KISS</a:t>
            </a:r>
            <a:endParaRPr lang="en-US" dirty="0">
              <a:solidFill>
                <a:srgbClr val="2375BB"/>
              </a:solidFill>
            </a:endParaRPr>
          </a:p>
        </p:txBody>
      </p:sp>
      <p:sp>
        <p:nvSpPr>
          <p:cNvPr id="10243" name="Rectangle 3"/>
          <p:cNvSpPr>
            <a:spLocks noGrp="1" noChangeArrowheads="1"/>
          </p:cNvSpPr>
          <p:nvPr>
            <p:ph idx="1"/>
          </p:nvPr>
        </p:nvSpPr>
        <p:spPr>
          <a:xfrm>
            <a:off x="914400" y="1524000"/>
            <a:ext cx="8077200" cy="4724400"/>
          </a:xfrm>
          <a:prstGeom prst="rect">
            <a:avLst/>
          </a:prstGeom>
          <a:noFill/>
        </p:spPr>
        <p:txBody>
          <a:bodyPr>
            <a:normAutofit fontScale="92500" lnSpcReduction="20000"/>
          </a:bodyPr>
          <a:lstStyle/>
          <a:p>
            <a:pPr marL="454025" indent="-454025">
              <a:lnSpc>
                <a:spcPct val="110000"/>
              </a:lnSpc>
              <a:spcAft>
                <a:spcPts val="3000"/>
              </a:spcAft>
            </a:pPr>
            <a:r>
              <a:rPr lang="es-NI" smtClean="0"/>
              <a:t>Solo</a:t>
            </a:r>
            <a:r>
              <a:rPr lang="es-NI" sz="3200" smtClean="0"/>
              <a:t> </a:t>
            </a:r>
            <a:r>
              <a:rPr lang="es-NI" sz="3200" b="1" smtClean="0"/>
              <a:t>puntos</a:t>
            </a:r>
            <a:r>
              <a:rPr lang="es-NI" sz="3200" smtClean="0"/>
              <a:t> </a:t>
            </a:r>
            <a:r>
              <a:rPr lang="es-NI" smtClean="0"/>
              <a:t>claves (</a:t>
            </a:r>
            <a:r>
              <a:rPr lang="en-US" b="1" dirty="0" smtClean="0"/>
              <a:t>Key</a:t>
            </a:r>
            <a:r>
              <a:rPr lang="es-NI" smtClean="0"/>
              <a:t>)</a:t>
            </a:r>
          </a:p>
          <a:p>
            <a:pPr marL="454025" indent="-454025">
              <a:lnSpc>
                <a:spcPct val="110000"/>
              </a:lnSpc>
              <a:spcAft>
                <a:spcPts val="3000"/>
              </a:spcAft>
            </a:pPr>
            <a:r>
              <a:rPr lang="es-NI" smtClean="0"/>
              <a:t>Una</a:t>
            </a:r>
            <a:r>
              <a:rPr lang="es-NI" sz="3200" smtClean="0"/>
              <a:t> </a:t>
            </a:r>
            <a:r>
              <a:rPr lang="es-NI" sz="3200" b="1"/>
              <a:t>i</a:t>
            </a:r>
            <a:r>
              <a:rPr lang="es-NI" sz="3200" b="1" smtClean="0"/>
              <a:t>dea</a:t>
            </a:r>
            <a:r>
              <a:rPr lang="es-NI" sz="3200" smtClean="0"/>
              <a:t> </a:t>
            </a:r>
            <a:r>
              <a:rPr lang="es-NI" smtClean="0"/>
              <a:t>por diapositiva (</a:t>
            </a:r>
            <a:r>
              <a:rPr lang="en-US" b="1" dirty="0" smtClean="0"/>
              <a:t>Idea</a:t>
            </a:r>
            <a:r>
              <a:rPr lang="es-NI" smtClean="0"/>
              <a:t>)</a:t>
            </a:r>
          </a:p>
          <a:p>
            <a:pPr marL="454025" indent="-454025">
              <a:lnSpc>
                <a:spcPct val="110000"/>
              </a:lnSpc>
              <a:spcAft>
                <a:spcPts val="3000"/>
              </a:spcAft>
            </a:pPr>
            <a:r>
              <a:rPr lang="es-NI" sz="3200" b="1" smtClean="0"/>
              <a:t>Palabras</a:t>
            </a:r>
            <a:r>
              <a:rPr lang="es-NI" sz="3200" smtClean="0"/>
              <a:t> </a:t>
            </a:r>
            <a:r>
              <a:rPr lang="es-NI" sz="3200" smtClean="0"/>
              <a:t>o </a:t>
            </a:r>
            <a:r>
              <a:rPr lang="es-NI" smtClean="0"/>
              <a:t>frases cortas</a:t>
            </a:r>
            <a:r>
              <a:rPr lang="es-NI"/>
              <a:t>: "Regla 6 x </a:t>
            </a:r>
            <a:r>
              <a:rPr lang="es-NI" smtClean="0"/>
              <a:t>6“ (</a:t>
            </a:r>
            <a:r>
              <a:rPr lang="en-US" b="1" dirty="0" smtClean="0"/>
              <a:t>Short</a:t>
            </a:r>
            <a:r>
              <a:rPr lang="es-NI" smtClean="0"/>
              <a:t>)</a:t>
            </a:r>
          </a:p>
          <a:p>
            <a:pPr marL="454025" indent="-454025">
              <a:lnSpc>
                <a:spcPct val="110000"/>
              </a:lnSpc>
              <a:spcAft>
                <a:spcPts val="3000"/>
              </a:spcAft>
            </a:pPr>
            <a:r>
              <a:rPr lang="es-NI" sz="3200" b="1" smtClean="0"/>
              <a:t>Mensaje cargado de fuerza</a:t>
            </a:r>
            <a:r>
              <a:rPr lang="es-NI" sz="3200" smtClean="0"/>
              <a:t>: </a:t>
            </a:r>
            <a:r>
              <a:rPr lang="es-NI" smtClean="0"/>
              <a:t>verbos de acción, sustantivos (</a:t>
            </a:r>
            <a:r>
              <a:rPr lang="en-US" b="1" dirty="0" smtClean="0"/>
              <a:t>Strong</a:t>
            </a:r>
            <a:r>
              <a:rPr lang="es-NI" smtClean="0"/>
              <a:t>)</a:t>
            </a:r>
          </a:p>
          <a:p>
            <a:pPr marL="454025" indent="-454025">
              <a:lnSpc>
                <a:spcPct val="110000"/>
              </a:lnSpc>
              <a:spcAft>
                <a:spcPts val="3000"/>
              </a:spcAft>
            </a:pPr>
            <a:r>
              <a:rPr lang="es-NI" sz="3200" b="1" smtClean="0"/>
              <a:t>Redondea</a:t>
            </a:r>
            <a:r>
              <a:rPr lang="es-NI" sz="3200" smtClean="0"/>
              <a:t> </a:t>
            </a:r>
            <a:r>
              <a:rPr lang="es-NI" smtClean="0"/>
              <a:t>los números</a:t>
            </a:r>
          </a:p>
        </p:txBody>
      </p:sp>
    </p:spTree>
    <p:extLst>
      <p:ext uri="{BB962C8B-B14F-4D97-AF65-F5344CB8AC3E}">
        <p14:creationId xmlns:p14="http://schemas.microsoft.com/office/powerpoint/2010/main" val="963516418"/>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838200" y="381000"/>
            <a:ext cx="7318131" cy="685800"/>
          </a:xfrm>
        </p:spPr>
        <p:txBody>
          <a:bodyPr>
            <a:noAutofit/>
          </a:bodyPr>
          <a:lstStyle/>
          <a:p>
            <a:pPr eaLnBrk="1" hangingPunct="1"/>
            <a:r>
              <a:rPr lang="es-ES" dirty="0" smtClean="0">
                <a:solidFill>
                  <a:srgbClr val="2375BB"/>
                </a:solidFill>
              </a:rPr>
              <a:t>Títulos telegráficos ayudan </a:t>
            </a:r>
            <a:br>
              <a:rPr lang="es-ES" dirty="0" smtClean="0">
                <a:solidFill>
                  <a:srgbClr val="2375BB"/>
                </a:solidFill>
              </a:rPr>
            </a:br>
            <a:r>
              <a:rPr lang="es-ES" dirty="0" smtClean="0">
                <a:solidFill>
                  <a:srgbClr val="2375BB"/>
                </a:solidFill>
              </a:rPr>
              <a:t>a contar tu historia</a:t>
            </a:r>
            <a:endParaRPr lang="es-ES" dirty="0">
              <a:solidFill>
                <a:srgbClr val="2375BB"/>
              </a:solidFill>
            </a:endParaRPr>
          </a:p>
        </p:txBody>
      </p:sp>
      <p:sp>
        <p:nvSpPr>
          <p:cNvPr id="13315" name="Rectangle 3"/>
          <p:cNvSpPr>
            <a:spLocks noGrp="1" noChangeArrowheads="1"/>
          </p:cNvSpPr>
          <p:nvPr>
            <p:ph idx="1"/>
          </p:nvPr>
        </p:nvSpPr>
        <p:spPr>
          <a:xfrm>
            <a:off x="609600" y="1752600"/>
            <a:ext cx="8534400" cy="4572000"/>
          </a:xfrm>
          <a:prstGeom prst="rect">
            <a:avLst/>
          </a:prstGeom>
        </p:spPr>
        <p:txBody>
          <a:bodyPr/>
          <a:lstStyle/>
          <a:p>
            <a:pPr eaLnBrk="1" hangingPunct="1">
              <a:spcAft>
                <a:spcPts val="3000"/>
              </a:spcAft>
            </a:pPr>
            <a:r>
              <a:rPr lang="es-ES" dirty="0" smtClean="0"/>
              <a:t>El título de la presentación debe ser pegadizo y descriptivo</a:t>
            </a:r>
          </a:p>
          <a:p>
            <a:pPr eaLnBrk="1" hangingPunct="1">
              <a:spcAft>
                <a:spcPts val="3000"/>
              </a:spcAft>
            </a:pPr>
            <a:r>
              <a:rPr lang="es-ES" dirty="0" smtClean="0"/>
              <a:t>Cada diapositiva debe </a:t>
            </a:r>
            <a:r>
              <a:rPr lang="es-ES" dirty="0" smtClean="0"/>
              <a:t>llevar su propio </a:t>
            </a:r>
            <a:r>
              <a:rPr lang="es-ES" dirty="0" smtClean="0"/>
              <a:t>título</a:t>
            </a:r>
          </a:p>
          <a:p>
            <a:pPr eaLnBrk="1" hangingPunct="1">
              <a:spcAft>
                <a:spcPts val="3000"/>
              </a:spcAft>
            </a:pPr>
            <a:r>
              <a:rPr lang="es-ES" dirty="0" smtClean="0"/>
              <a:t>Piensa en el ratio </a:t>
            </a:r>
            <a:r>
              <a:rPr lang="es-ES" dirty="0" smtClean="0">
                <a:solidFill>
                  <a:srgbClr val="E96D1F"/>
                </a:solidFill>
              </a:rPr>
              <a:t>datos/tinta:</a:t>
            </a:r>
          </a:p>
          <a:p>
            <a:pPr lvl="1"/>
            <a:r>
              <a:rPr lang="es-ES" dirty="0" smtClean="0"/>
              <a:t>¡Tienes tiempo y espacio limitados!</a:t>
            </a:r>
          </a:p>
          <a:p>
            <a:pPr lvl="1"/>
            <a:r>
              <a:rPr lang="es-ES" dirty="0" smtClean="0"/>
              <a:t>Usa títulos para ayudar a transmitir el mensaje</a:t>
            </a:r>
          </a:p>
        </p:txBody>
      </p:sp>
    </p:spTree>
    <p:extLst>
      <p:ext uri="{BB962C8B-B14F-4D97-AF65-F5344CB8AC3E}">
        <p14:creationId xmlns:p14="http://schemas.microsoft.com/office/powerpoint/2010/main" val="4230855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653766" y="3351266"/>
            <a:ext cx="7684070" cy="1219200"/>
          </a:xfrm>
        </p:spPr>
        <p:txBody>
          <a:bodyPr/>
          <a:lstStyle/>
          <a:p>
            <a:r>
              <a:rPr lang="en-US" sz="6000" spc="600" dirty="0" smtClean="0"/>
              <a:t>LA </a:t>
            </a:r>
            <a:r>
              <a:rPr lang="en-US" sz="6000" spc="600" dirty="0" smtClean="0"/>
              <a:t>PRESENTACIÓN</a:t>
            </a:r>
            <a:endParaRPr lang="en-US" sz="6000" spc="6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200" y="2133600"/>
            <a:ext cx="1219202" cy="1217666"/>
          </a:xfrm>
          <a:prstGeom prst="rect">
            <a:avLst/>
          </a:prstGeom>
        </p:spPr>
      </p:pic>
    </p:spTree>
    <p:extLst>
      <p:ext uri="{BB962C8B-B14F-4D97-AF65-F5344CB8AC3E}">
        <p14:creationId xmlns:p14="http://schemas.microsoft.com/office/powerpoint/2010/main" val="10627804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sz="3800" dirty="0" smtClean="0"/>
              <a:t>Clara, concisa, conversacional</a:t>
            </a:r>
            <a:endParaRPr lang="es-ES" sz="3800" dirty="0"/>
          </a:p>
        </p:txBody>
      </p:sp>
      <p:sp>
        <p:nvSpPr>
          <p:cNvPr id="6" name="Rectangle 3"/>
          <p:cNvSpPr>
            <a:spLocks noGrp="1" noChangeArrowheads="1"/>
          </p:cNvSpPr>
          <p:nvPr>
            <p:ph idx="4294967295"/>
          </p:nvPr>
        </p:nvSpPr>
        <p:spPr>
          <a:xfrm>
            <a:off x="609600" y="1447800"/>
            <a:ext cx="8534400" cy="4648200"/>
          </a:xfrm>
          <a:prstGeom prst="rect">
            <a:avLst/>
          </a:prstGeom>
          <a:noFill/>
        </p:spPr>
        <p:txBody>
          <a:bodyPr/>
          <a:lstStyle/>
          <a:p>
            <a:pPr>
              <a:spcAft>
                <a:spcPts val="3000"/>
              </a:spcAft>
            </a:pPr>
            <a:r>
              <a:rPr lang="es-NI" altLang="en-US"/>
              <a:t>No </a:t>
            </a:r>
            <a:r>
              <a:rPr lang="es-NI" altLang="en-US" smtClean="0"/>
              <a:t>leas </a:t>
            </a:r>
            <a:r>
              <a:rPr lang="es-NI" altLang="en-US"/>
              <a:t>la presentación completa</a:t>
            </a:r>
          </a:p>
          <a:p>
            <a:pPr>
              <a:spcAft>
                <a:spcPts val="3000"/>
              </a:spcAft>
            </a:pPr>
            <a:r>
              <a:rPr lang="es-NI" altLang="en-US" smtClean="0"/>
              <a:t>Memoriza partes claves</a:t>
            </a:r>
            <a:endParaRPr lang="es-NI" altLang="en-US"/>
          </a:p>
          <a:p>
            <a:pPr>
              <a:spcAft>
                <a:spcPts val="3000"/>
              </a:spcAft>
            </a:pPr>
            <a:r>
              <a:rPr lang="es-NI" altLang="en-US" smtClean="0"/>
              <a:t>Haz contacto </a:t>
            </a:r>
            <a:r>
              <a:rPr lang="es-NI" altLang="en-US"/>
              <a:t>visual</a:t>
            </a:r>
          </a:p>
          <a:p>
            <a:pPr>
              <a:spcAft>
                <a:spcPts val="3000"/>
              </a:spcAft>
            </a:pPr>
            <a:r>
              <a:rPr lang="es-NI" altLang="en-US" smtClean="0"/>
              <a:t>Escribe </a:t>
            </a:r>
            <a:r>
              <a:rPr lang="es-NI" altLang="en-US"/>
              <a:t>tus notas </a:t>
            </a:r>
            <a:r>
              <a:rPr lang="es-NI" altLang="en-US" smtClean="0"/>
              <a:t>tal como hablas</a:t>
            </a:r>
            <a:endParaRPr lang="es-NI" altLang="en-US"/>
          </a:p>
          <a:p>
            <a:pPr>
              <a:spcAft>
                <a:spcPts val="3000"/>
              </a:spcAft>
            </a:pPr>
            <a:r>
              <a:rPr lang="es-NI" altLang="en-US" sz="2800" smtClean="0"/>
              <a:t>Céntrate en </a:t>
            </a:r>
            <a:r>
              <a:rPr lang="es-NI" altLang="en-US" sz="2800"/>
              <a:t>la </a:t>
            </a:r>
            <a:r>
              <a:rPr lang="es-NI" altLang="en-US" sz="2800" smtClean="0"/>
              <a:t>claridad – palabras </a:t>
            </a:r>
            <a:r>
              <a:rPr lang="es-NI" altLang="en-US" sz="2800"/>
              <a:t>cortas y simples</a:t>
            </a:r>
          </a:p>
          <a:p>
            <a:pPr>
              <a:spcAft>
                <a:spcPts val="3000"/>
              </a:spcAft>
            </a:pPr>
            <a:r>
              <a:rPr lang="es-NI" altLang="en-US" smtClean="0"/>
              <a:t>Describe por completo los gráficos </a:t>
            </a:r>
            <a:r>
              <a:rPr lang="es-NI" altLang="en-US"/>
              <a:t>y </a:t>
            </a:r>
            <a:r>
              <a:rPr lang="es-NI" altLang="en-US" smtClean="0"/>
              <a:t>tablas</a:t>
            </a:r>
          </a:p>
          <a:p>
            <a:pPr marL="0" indent="0">
              <a:spcBef>
                <a:spcPts val="600"/>
              </a:spcBef>
              <a:spcAft>
                <a:spcPts val="1200"/>
              </a:spcAft>
              <a:buNone/>
            </a:pPr>
            <a:endParaRPr lang="en-US" altLang="en-US" dirty="0"/>
          </a:p>
        </p:txBody>
      </p:sp>
    </p:spTree>
    <p:extLst>
      <p:ext uri="{BB962C8B-B14F-4D97-AF65-F5344CB8AC3E}">
        <p14:creationId xmlns:p14="http://schemas.microsoft.com/office/powerpoint/2010/main" val="15485095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bwMode="auto">
          <a:xfrm>
            <a:off x="3619500" y="1676400"/>
            <a:ext cx="2286000" cy="1828800"/>
          </a:xfrm>
          <a:prstGeom prst="roundRect">
            <a:avLst/>
          </a:prstGeom>
          <a:noFill/>
          <a:ln>
            <a:solidFill>
              <a:srgbClr val="33C9D1"/>
            </a:solidFill>
            <a:headEnd type="none" w="med" len="med"/>
            <a:tailEnd type="none" w="med" len="med"/>
          </a:ln>
          <a:effectLst/>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1" name="Rounded Rectangle 20"/>
          <p:cNvSpPr/>
          <p:nvPr/>
        </p:nvSpPr>
        <p:spPr bwMode="auto">
          <a:xfrm>
            <a:off x="6324600" y="1696493"/>
            <a:ext cx="2286000" cy="1828800"/>
          </a:xfrm>
          <a:prstGeom prst="roundRect">
            <a:avLst/>
          </a:prstGeom>
          <a:noFill/>
          <a:ln>
            <a:solidFill>
              <a:srgbClr val="33C9D1"/>
            </a:solidFill>
            <a:headEnd type="none" w="med" len="med"/>
            <a:tailEnd type="none" w="med" len="med"/>
          </a:ln>
          <a:effectLst/>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2" name="Rounded Rectangle 21"/>
          <p:cNvSpPr/>
          <p:nvPr/>
        </p:nvSpPr>
        <p:spPr bwMode="auto">
          <a:xfrm>
            <a:off x="2286000" y="3982531"/>
            <a:ext cx="2286000" cy="1828800"/>
          </a:xfrm>
          <a:prstGeom prst="roundRect">
            <a:avLst/>
          </a:prstGeom>
          <a:noFill/>
          <a:ln>
            <a:solidFill>
              <a:srgbClr val="33C9D1"/>
            </a:solidFill>
            <a:headEnd type="none" w="med" len="med"/>
            <a:tailEnd type="none" w="med" len="med"/>
          </a:ln>
          <a:effectLst/>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3" name="Rounded Rectangle 22"/>
          <p:cNvSpPr/>
          <p:nvPr/>
        </p:nvSpPr>
        <p:spPr bwMode="auto">
          <a:xfrm>
            <a:off x="5029200" y="3982531"/>
            <a:ext cx="2286000" cy="1828800"/>
          </a:xfrm>
          <a:prstGeom prst="roundRect">
            <a:avLst/>
          </a:prstGeom>
          <a:noFill/>
          <a:ln>
            <a:solidFill>
              <a:srgbClr val="33C9D1"/>
            </a:solidFill>
            <a:headEnd type="none" w="med" len="med"/>
            <a:tailEnd type="none" w="med" len="med"/>
          </a:ln>
          <a:effectLst/>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10242" name="Rectangle 5"/>
          <p:cNvSpPr>
            <a:spLocks noGrp="1" noChangeArrowheads="1"/>
          </p:cNvSpPr>
          <p:nvPr>
            <p:ph type="title"/>
          </p:nvPr>
        </p:nvSpPr>
        <p:spPr>
          <a:xfrm>
            <a:off x="533400" y="389319"/>
            <a:ext cx="8991600" cy="762000"/>
          </a:xfrm>
        </p:spPr>
        <p:txBody>
          <a:bodyPr/>
          <a:lstStyle/>
          <a:p>
            <a:r>
              <a:rPr lang="es-NI" altLang="en-US"/>
              <a:t>Cuando </a:t>
            </a:r>
            <a:r>
              <a:rPr lang="es-NI" altLang="en-US" smtClean="0"/>
              <a:t>un buen </a:t>
            </a:r>
            <a:r>
              <a:rPr lang="es-NI" altLang="en-US"/>
              <a:t>contenido sale mal </a:t>
            </a:r>
            <a:r>
              <a:rPr lang="en-US" altLang="en-US" sz="3600" dirty="0" smtClean="0">
                <a:solidFill>
                  <a:schemeClr val="tx2"/>
                </a:solidFill>
              </a:rPr>
              <a:t>…</a:t>
            </a:r>
            <a:endParaRPr lang="en-US" altLang="en-US" sz="3600" dirty="0">
              <a:solidFill>
                <a:schemeClr val="tx2"/>
              </a:solidFill>
            </a:endParaRPr>
          </a:p>
        </p:txBody>
      </p:sp>
      <p:sp>
        <p:nvSpPr>
          <p:cNvPr id="2" name="Rounded Rectangle 1"/>
          <p:cNvSpPr/>
          <p:nvPr/>
        </p:nvSpPr>
        <p:spPr bwMode="auto">
          <a:xfrm>
            <a:off x="914400" y="1676400"/>
            <a:ext cx="2286000" cy="1828800"/>
          </a:xfrm>
          <a:prstGeom prst="roundRect">
            <a:avLst/>
          </a:prstGeom>
          <a:noFill/>
          <a:ln>
            <a:solidFill>
              <a:srgbClr val="33C9D1"/>
            </a:solidFill>
            <a:headEnd type="none" w="med" len="med"/>
            <a:tailEnd type="none" w="med" len="med"/>
          </a:ln>
          <a:effectLst/>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3" name="Rectangle 2"/>
          <p:cNvSpPr/>
          <p:nvPr/>
        </p:nvSpPr>
        <p:spPr>
          <a:xfrm>
            <a:off x="914400" y="1964562"/>
            <a:ext cx="2286000" cy="1292662"/>
          </a:xfrm>
          <a:prstGeom prst="rect">
            <a:avLst/>
          </a:prstGeom>
        </p:spPr>
        <p:txBody>
          <a:bodyPr wrap="square">
            <a:spAutoFit/>
          </a:bodyPr>
          <a:lstStyle/>
          <a:p>
            <a:pPr algn="ctr"/>
            <a:r>
              <a:rPr lang="es-NI" sz="2600" b="1" smtClean="0">
                <a:solidFill>
                  <a:srgbClr val="2375BB"/>
                </a:solidFill>
              </a:rPr>
              <a:t>Fallas al motivar </a:t>
            </a:r>
            <a:r>
              <a:rPr lang="es-NI" sz="2600" b="1">
                <a:solidFill>
                  <a:srgbClr val="2375BB"/>
                </a:solidFill>
              </a:rPr>
              <a:t>a la audiencia</a:t>
            </a:r>
            <a:endParaRPr lang="en-US" sz="2600" b="1" dirty="0">
              <a:solidFill>
                <a:srgbClr val="2375BB"/>
              </a:solidFill>
            </a:endParaRPr>
          </a:p>
        </p:txBody>
      </p:sp>
      <p:sp>
        <p:nvSpPr>
          <p:cNvPr id="10" name="Rectangle 9"/>
          <p:cNvSpPr/>
          <p:nvPr/>
        </p:nvSpPr>
        <p:spPr>
          <a:xfrm>
            <a:off x="3771900" y="2164617"/>
            <a:ext cx="1968500" cy="892552"/>
          </a:xfrm>
          <a:prstGeom prst="rect">
            <a:avLst/>
          </a:prstGeom>
          <a:noFill/>
          <a:ln>
            <a:noFill/>
          </a:ln>
        </p:spPr>
        <p:txBody>
          <a:bodyPr wrap="square">
            <a:spAutoFit/>
          </a:bodyPr>
          <a:lstStyle/>
          <a:p>
            <a:pPr algn="ctr"/>
            <a:r>
              <a:rPr lang="es-ES" sz="2600" b="1" dirty="0" smtClean="0">
                <a:solidFill>
                  <a:srgbClr val="2375BB"/>
                </a:solidFill>
              </a:rPr>
              <a:t>Estructura confusa</a:t>
            </a:r>
            <a:endParaRPr lang="es-ES" sz="2600" b="1" dirty="0">
              <a:solidFill>
                <a:srgbClr val="2375BB"/>
              </a:solidFill>
            </a:endParaRPr>
          </a:p>
        </p:txBody>
      </p:sp>
      <p:sp>
        <p:nvSpPr>
          <p:cNvPr id="13" name="Rectangle 12"/>
          <p:cNvSpPr/>
          <p:nvPr/>
        </p:nvSpPr>
        <p:spPr>
          <a:xfrm>
            <a:off x="6455229" y="1764507"/>
            <a:ext cx="1968500" cy="1692771"/>
          </a:xfrm>
          <a:prstGeom prst="rect">
            <a:avLst/>
          </a:prstGeom>
          <a:noFill/>
          <a:ln>
            <a:noFill/>
          </a:ln>
        </p:spPr>
        <p:txBody>
          <a:bodyPr wrap="square">
            <a:spAutoFit/>
          </a:bodyPr>
          <a:lstStyle/>
          <a:p>
            <a:pPr algn="ctr"/>
            <a:r>
              <a:rPr lang="es-NI" sz="2600" b="1">
                <a:solidFill>
                  <a:srgbClr val="2375BB"/>
                </a:solidFill>
              </a:rPr>
              <a:t>Demasiado o muy poco detalle</a:t>
            </a:r>
            <a:endParaRPr lang="en-US" sz="2600" b="1" dirty="0">
              <a:solidFill>
                <a:srgbClr val="2375BB"/>
              </a:solidFill>
            </a:endParaRPr>
          </a:p>
        </p:txBody>
      </p:sp>
      <p:sp>
        <p:nvSpPr>
          <p:cNvPr id="16" name="Rectangle 15"/>
          <p:cNvSpPr/>
          <p:nvPr/>
        </p:nvSpPr>
        <p:spPr>
          <a:xfrm>
            <a:off x="2444750" y="4250562"/>
            <a:ext cx="1968500" cy="1292662"/>
          </a:xfrm>
          <a:prstGeom prst="rect">
            <a:avLst/>
          </a:prstGeom>
          <a:noFill/>
          <a:ln>
            <a:noFill/>
          </a:ln>
        </p:spPr>
        <p:txBody>
          <a:bodyPr wrap="square">
            <a:spAutoFit/>
          </a:bodyPr>
          <a:lstStyle/>
          <a:p>
            <a:pPr algn="ctr"/>
            <a:r>
              <a:rPr lang="es-ES" sz="2600" b="1" dirty="0" smtClean="0">
                <a:solidFill>
                  <a:srgbClr val="2375BB"/>
                </a:solidFill>
              </a:rPr>
              <a:t>Imágenes mal diseñadas</a:t>
            </a:r>
            <a:endParaRPr lang="es-ES" sz="2600" b="1" dirty="0">
              <a:solidFill>
                <a:srgbClr val="2375BB"/>
              </a:solidFill>
            </a:endParaRPr>
          </a:p>
        </p:txBody>
      </p:sp>
      <p:sp>
        <p:nvSpPr>
          <p:cNvPr id="19" name="Rectangle 18"/>
          <p:cNvSpPr/>
          <p:nvPr/>
        </p:nvSpPr>
        <p:spPr>
          <a:xfrm>
            <a:off x="5029200" y="4450617"/>
            <a:ext cx="2286000" cy="892552"/>
          </a:xfrm>
          <a:prstGeom prst="rect">
            <a:avLst/>
          </a:prstGeom>
          <a:noFill/>
          <a:ln>
            <a:noFill/>
          </a:ln>
        </p:spPr>
        <p:txBody>
          <a:bodyPr wrap="square">
            <a:spAutoFit/>
          </a:bodyPr>
          <a:lstStyle/>
          <a:p>
            <a:pPr algn="ctr"/>
            <a:r>
              <a:rPr lang="es-ES" sz="2600" b="1" dirty="0" smtClean="0">
                <a:solidFill>
                  <a:srgbClr val="2375BB"/>
                </a:solidFill>
              </a:rPr>
              <a:t>Orador aburrido</a:t>
            </a:r>
            <a:endParaRPr lang="es-ES" sz="2600" b="1" dirty="0">
              <a:solidFill>
                <a:srgbClr val="2375BB"/>
              </a:solidFill>
            </a:endParaRPr>
          </a:p>
        </p:txBody>
      </p:sp>
    </p:spTree>
    <p:extLst>
      <p:ext uri="{BB962C8B-B14F-4D97-AF65-F5344CB8AC3E}">
        <p14:creationId xmlns:p14="http://schemas.microsoft.com/office/powerpoint/2010/main" val="1440185401"/>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noFill/>
        </p:spPr>
        <p:txBody>
          <a:bodyPr/>
          <a:lstStyle/>
          <a:p>
            <a:r>
              <a:rPr lang="es-ES" altLang="en-US" dirty="0" smtClean="0"/>
              <a:t>Estilo y voz</a:t>
            </a:r>
            <a:endParaRPr lang="es-ES" altLang="en-US" dirty="0"/>
          </a:p>
        </p:txBody>
      </p:sp>
      <p:sp>
        <p:nvSpPr>
          <p:cNvPr id="43011" name="Rectangle 3"/>
          <p:cNvSpPr>
            <a:spLocks noGrp="1" noChangeArrowheads="1"/>
          </p:cNvSpPr>
          <p:nvPr>
            <p:ph idx="1"/>
          </p:nvPr>
        </p:nvSpPr>
        <p:spPr>
          <a:xfrm>
            <a:off x="914400" y="1447800"/>
            <a:ext cx="7729537" cy="4648200"/>
          </a:xfrm>
          <a:noFill/>
        </p:spPr>
        <p:txBody>
          <a:bodyPr/>
          <a:lstStyle/>
          <a:p>
            <a:pPr>
              <a:spcAft>
                <a:spcPts val="3000"/>
              </a:spcAft>
            </a:pPr>
            <a:r>
              <a:rPr lang="es-ES" altLang="en-US" sz="2800" dirty="0" smtClean="0"/>
              <a:t>Proyecta </a:t>
            </a:r>
            <a:r>
              <a:rPr lang="es-ES" altLang="en-US" sz="2800" dirty="0" smtClean="0"/>
              <a:t>tu voz</a:t>
            </a:r>
            <a:r>
              <a:rPr lang="es-ES" altLang="en-US" sz="2800" dirty="0"/>
              <a:t>, </a:t>
            </a:r>
            <a:r>
              <a:rPr lang="es-ES" altLang="en-US" sz="2800" dirty="0" smtClean="0"/>
              <a:t>dirígela hacia la </a:t>
            </a:r>
            <a:r>
              <a:rPr lang="es-ES" altLang="en-US" sz="2800" dirty="0"/>
              <a:t>parte posterior del auditorio </a:t>
            </a:r>
            <a:endParaRPr lang="es-ES" altLang="en-US" sz="2800" dirty="0" smtClean="0"/>
          </a:p>
          <a:p>
            <a:pPr>
              <a:spcAft>
                <a:spcPts val="3000"/>
              </a:spcAft>
            </a:pPr>
            <a:r>
              <a:rPr lang="es-ES" altLang="en-US" sz="2800" dirty="0" smtClean="0"/>
              <a:t>Habla despacio y recuerda respirar!</a:t>
            </a:r>
          </a:p>
          <a:p>
            <a:pPr>
              <a:spcAft>
                <a:spcPts val="3000"/>
              </a:spcAft>
            </a:pPr>
            <a:r>
              <a:rPr lang="es-ES" altLang="en-US" sz="2800" dirty="0" smtClean="0"/>
              <a:t>Varía el tono de voz</a:t>
            </a:r>
          </a:p>
          <a:p>
            <a:pPr>
              <a:spcAft>
                <a:spcPts val="3000"/>
              </a:spcAft>
            </a:pPr>
            <a:r>
              <a:rPr lang="es-ES" altLang="en-US" sz="2800" dirty="0" smtClean="0"/>
              <a:t>Haz pausas para enfatizar</a:t>
            </a:r>
          </a:p>
        </p:txBody>
      </p:sp>
    </p:spTree>
    <p:extLst>
      <p:ext uri="{BB962C8B-B14F-4D97-AF65-F5344CB8AC3E}">
        <p14:creationId xmlns:p14="http://schemas.microsoft.com/office/powerpoint/2010/main" val="13355993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s-ES" altLang="en-US" dirty="0" smtClean="0"/>
              <a:t>Apariencia y comportamiento</a:t>
            </a:r>
            <a:endParaRPr lang="es-ES" altLang="en-US" sz="3600" dirty="0">
              <a:solidFill>
                <a:schemeClr val="tx2"/>
              </a:solidFill>
            </a:endParaRPr>
          </a:p>
        </p:txBody>
      </p:sp>
      <p:sp>
        <p:nvSpPr>
          <p:cNvPr id="4" name="Content Placeholder 3"/>
          <p:cNvSpPr>
            <a:spLocks noGrp="1"/>
          </p:cNvSpPr>
          <p:nvPr>
            <p:ph idx="1"/>
          </p:nvPr>
        </p:nvSpPr>
        <p:spPr>
          <a:xfrm>
            <a:off x="804863" y="1447800"/>
            <a:ext cx="7729537" cy="4800600"/>
          </a:xfrm>
        </p:spPr>
        <p:txBody>
          <a:bodyPr/>
          <a:lstStyle/>
          <a:p>
            <a:pPr>
              <a:spcAft>
                <a:spcPts val="3000"/>
              </a:spcAft>
            </a:pPr>
            <a:r>
              <a:rPr lang="es-NI" smtClean="0">
                <a:solidFill>
                  <a:schemeClr val="tx1">
                    <a:lumMod val="85000"/>
                    <a:lumOff val="15000"/>
                  </a:schemeClr>
                </a:solidFill>
              </a:rPr>
              <a:t>Vístete apropiadamente para la audiencia</a:t>
            </a:r>
          </a:p>
          <a:p>
            <a:pPr>
              <a:spcAft>
                <a:spcPts val="3000"/>
              </a:spcAft>
            </a:pPr>
            <a:r>
              <a:rPr lang="es-NI" smtClean="0">
                <a:solidFill>
                  <a:schemeClr val="tx1">
                    <a:lumMod val="85000"/>
                    <a:lumOff val="15000"/>
                  </a:schemeClr>
                </a:solidFill>
              </a:rPr>
              <a:t>Mira hacia tu público</a:t>
            </a:r>
            <a:r>
              <a:rPr lang="es-NI">
                <a:solidFill>
                  <a:schemeClr val="tx1">
                    <a:lumMod val="85000"/>
                    <a:lumOff val="15000"/>
                  </a:schemeClr>
                </a:solidFill>
              </a:rPr>
              <a:t>, no </a:t>
            </a:r>
            <a:r>
              <a:rPr lang="es-NI" smtClean="0">
                <a:solidFill>
                  <a:schemeClr val="tx1">
                    <a:lumMod val="85000"/>
                    <a:lumOff val="15000"/>
                  </a:schemeClr>
                </a:solidFill>
              </a:rPr>
              <a:t>la </a:t>
            </a:r>
            <a:r>
              <a:rPr lang="es-NI" smtClean="0">
                <a:solidFill>
                  <a:schemeClr val="tx1">
                    <a:lumMod val="85000"/>
                    <a:lumOff val="15000"/>
                  </a:schemeClr>
                </a:solidFill>
              </a:rPr>
              <a:t>pantalla</a:t>
            </a:r>
          </a:p>
          <a:p>
            <a:r>
              <a:rPr lang="es-NI"/>
              <a:t>Evita los gestos </a:t>
            </a:r>
            <a:r>
              <a:rPr lang="es-NI" smtClean="0"/>
              <a:t>que distraen</a:t>
            </a:r>
            <a:r>
              <a:rPr lang="es-NI"/>
              <a:t> </a:t>
            </a:r>
            <a:endParaRPr lang="en-US" dirty="0"/>
          </a:p>
          <a:p>
            <a:r>
              <a:rPr lang="es-NI">
                <a:solidFill>
                  <a:schemeClr val="tx1">
                    <a:lumMod val="85000"/>
                    <a:lumOff val="15000"/>
                  </a:schemeClr>
                </a:solidFill>
              </a:rPr>
              <a:t>Transmite sinceridad a través de expresiones faciales</a:t>
            </a:r>
          </a:p>
          <a:p>
            <a:r>
              <a:rPr lang="es-NI" smtClean="0"/>
              <a:t>Usa </a:t>
            </a:r>
            <a:r>
              <a:rPr lang="es-NI"/>
              <a:t>un puntero </a:t>
            </a:r>
            <a:r>
              <a:rPr lang="es-NI" smtClean="0"/>
              <a:t>para </a:t>
            </a:r>
            <a:r>
              <a:rPr lang="es-NI"/>
              <a:t>ayudar a guiar a la </a:t>
            </a:r>
            <a:r>
              <a:rPr lang="es-NI" smtClean="0"/>
              <a:t>audiencia</a:t>
            </a:r>
            <a:endParaRPr lang="es-NI" smtClean="0">
              <a:solidFill>
                <a:schemeClr val="tx1">
                  <a:lumMod val="85000"/>
                  <a:lumOff val="15000"/>
                </a:schemeClr>
              </a:solidFill>
            </a:endParaRPr>
          </a:p>
        </p:txBody>
      </p:sp>
    </p:spTree>
    <p:extLst>
      <p:ext uri="{BB962C8B-B14F-4D97-AF65-F5344CB8AC3E}">
        <p14:creationId xmlns:p14="http://schemas.microsoft.com/office/powerpoint/2010/main" val="25195003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5269" y="381000"/>
            <a:ext cx="7318131" cy="685800"/>
          </a:xfrm>
        </p:spPr>
        <p:txBody>
          <a:bodyPr/>
          <a:lstStyle/>
          <a:p>
            <a:r>
              <a:rPr lang="es-ES" dirty="0" smtClean="0"/>
              <a:t>Prepara una introducción</a:t>
            </a:r>
            <a:endParaRPr lang="es-ES" sz="3600" dirty="0">
              <a:solidFill>
                <a:schemeClr val="tx2"/>
              </a:solidFill>
            </a:endParaRPr>
          </a:p>
        </p:txBody>
      </p:sp>
      <p:sp>
        <p:nvSpPr>
          <p:cNvPr id="47107" name="Content Placeholder 4"/>
          <p:cNvSpPr>
            <a:spLocks noGrp="1"/>
          </p:cNvSpPr>
          <p:nvPr>
            <p:ph idx="1"/>
          </p:nvPr>
        </p:nvSpPr>
        <p:spPr>
          <a:xfrm>
            <a:off x="914400" y="1371600"/>
            <a:ext cx="7729537" cy="4114800"/>
          </a:xfrm>
        </p:spPr>
        <p:txBody>
          <a:bodyPr/>
          <a:lstStyle/>
          <a:p>
            <a:pPr>
              <a:lnSpc>
                <a:spcPct val="150000"/>
              </a:lnSpc>
            </a:pPr>
            <a:r>
              <a:rPr lang="es-NI" altLang="en-US" smtClean="0">
                <a:solidFill>
                  <a:schemeClr val="tx1">
                    <a:lumMod val="85000"/>
                    <a:lumOff val="15000"/>
                  </a:schemeClr>
                </a:solidFill>
              </a:rPr>
              <a:t>Escribe tu </a:t>
            </a:r>
            <a:r>
              <a:rPr lang="es-NI" altLang="en-US">
                <a:solidFill>
                  <a:schemeClr val="tx1">
                    <a:lumMod val="85000"/>
                    <a:lumOff val="15000"/>
                  </a:schemeClr>
                </a:solidFill>
              </a:rPr>
              <a:t>propia introducción</a:t>
            </a:r>
          </a:p>
          <a:p>
            <a:pPr>
              <a:lnSpc>
                <a:spcPct val="150000"/>
              </a:lnSpc>
            </a:pPr>
            <a:r>
              <a:rPr lang="es-NI" altLang="en-US" smtClean="0">
                <a:solidFill>
                  <a:schemeClr val="tx1">
                    <a:lumMod val="85000"/>
                    <a:lumOff val="15000"/>
                  </a:schemeClr>
                </a:solidFill>
              </a:rPr>
              <a:t>Define tus </a:t>
            </a:r>
            <a:r>
              <a:rPr lang="es-NI" altLang="en-US">
                <a:solidFill>
                  <a:schemeClr val="tx1">
                    <a:lumMod val="85000"/>
                    <a:lumOff val="15000"/>
                  </a:schemeClr>
                </a:solidFill>
              </a:rPr>
              <a:t>credenciales</a:t>
            </a:r>
          </a:p>
          <a:p>
            <a:pPr>
              <a:lnSpc>
                <a:spcPct val="150000"/>
              </a:lnSpc>
            </a:pPr>
            <a:r>
              <a:rPr lang="es-NI" altLang="en-US" smtClean="0">
                <a:solidFill>
                  <a:schemeClr val="tx1">
                    <a:lumMod val="85000"/>
                    <a:lumOff val="15000"/>
                  </a:schemeClr>
                </a:solidFill>
              </a:rPr>
              <a:t>Evita </a:t>
            </a:r>
            <a:r>
              <a:rPr lang="es-NI" altLang="en-US">
                <a:solidFill>
                  <a:schemeClr val="tx1">
                    <a:lumMod val="85000"/>
                    <a:lumOff val="15000"/>
                  </a:schemeClr>
                </a:solidFill>
              </a:rPr>
              <a:t>tener que corregir o agregar cosas </a:t>
            </a:r>
            <a:r>
              <a:rPr lang="es-NI" altLang="en-US" smtClean="0">
                <a:solidFill>
                  <a:schemeClr val="tx1">
                    <a:lumMod val="85000"/>
                    <a:lumOff val="15000"/>
                  </a:schemeClr>
                </a:solidFill>
              </a:rPr>
              <a:t>después</a:t>
            </a:r>
          </a:p>
        </p:txBody>
      </p:sp>
    </p:spTree>
    <p:extLst>
      <p:ext uri="{BB962C8B-B14F-4D97-AF65-F5344CB8AC3E}">
        <p14:creationId xmlns:p14="http://schemas.microsoft.com/office/powerpoint/2010/main" val="20376061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noFill/>
          <a:ln/>
        </p:spPr>
        <p:txBody>
          <a:bodyPr/>
          <a:lstStyle/>
          <a:p>
            <a:pPr algn="l">
              <a:spcAft>
                <a:spcPct val="200000"/>
              </a:spcAft>
              <a:buFont typeface="Wingdings" pitchFamily="2" charset="2"/>
              <a:buNone/>
            </a:pPr>
            <a:r>
              <a:rPr lang="en-US" sz="2800" b="0" dirty="0">
                <a:latin typeface="Arial" charset="0"/>
              </a:rPr>
              <a:t/>
            </a:r>
            <a:br>
              <a:rPr lang="en-US" sz="2800" b="0" dirty="0">
                <a:latin typeface="Arial" charset="0"/>
              </a:rPr>
            </a:br>
            <a:r>
              <a:rPr lang="en-US" sz="2800" b="0" dirty="0">
                <a:latin typeface="Arial" charset="0"/>
              </a:rPr>
              <a:t/>
            </a:r>
            <a:br>
              <a:rPr lang="en-US" sz="2800" b="0" dirty="0">
                <a:latin typeface="Arial" charset="0"/>
              </a:rPr>
            </a:br>
            <a:r>
              <a:rPr lang="en-US" sz="2800" b="0" dirty="0">
                <a:latin typeface="Arial" charset="0"/>
              </a:rPr>
              <a:t/>
            </a:r>
            <a:br>
              <a:rPr lang="en-US" sz="2800" b="0" dirty="0">
                <a:latin typeface="Arial" charset="0"/>
              </a:rPr>
            </a:br>
            <a:r>
              <a:rPr lang="en-US" sz="2800" b="0" dirty="0">
                <a:latin typeface="Arial" charset="0"/>
              </a:rPr>
              <a:t>   </a:t>
            </a:r>
          </a:p>
        </p:txBody>
      </p:sp>
      <p:sp>
        <p:nvSpPr>
          <p:cNvPr id="2" name="Content Placeholder 1"/>
          <p:cNvSpPr>
            <a:spLocks noGrp="1"/>
          </p:cNvSpPr>
          <p:nvPr>
            <p:ph idx="1"/>
          </p:nvPr>
        </p:nvSpPr>
        <p:spPr>
          <a:xfrm>
            <a:off x="914400" y="1676400"/>
            <a:ext cx="7729537" cy="4648200"/>
          </a:xfrm>
        </p:spPr>
        <p:txBody>
          <a:bodyPr/>
          <a:lstStyle/>
          <a:p>
            <a:r>
              <a:rPr lang="es-NI" sz="3200">
                <a:latin typeface="Arial" charset="0"/>
              </a:rPr>
              <a:t>Si </a:t>
            </a:r>
            <a:r>
              <a:rPr lang="es-NI" sz="3200" smtClean="0">
                <a:latin typeface="Arial" charset="0"/>
              </a:rPr>
              <a:t>deseas </a:t>
            </a:r>
            <a:r>
              <a:rPr lang="es-NI" sz="3200" smtClean="0">
                <a:latin typeface="Arial" charset="0"/>
              </a:rPr>
              <a:t>que</a:t>
            </a:r>
            <a:r>
              <a:rPr lang="hr-HR" sz="3200" dirty="0" smtClean="0">
                <a:latin typeface="Arial" charset="0"/>
              </a:rPr>
              <a:t> tu </a:t>
            </a:r>
            <a:r>
              <a:rPr lang="es-NI" sz="3200" smtClean="0">
                <a:latin typeface="Arial" charset="0"/>
              </a:rPr>
              <a:t>audiencia </a:t>
            </a:r>
            <a:r>
              <a:rPr lang="es-NI" sz="3200">
                <a:latin typeface="Arial" charset="0"/>
              </a:rPr>
              <a:t>recuerde información detallada </a:t>
            </a:r>
            <a:r>
              <a:rPr lang="es-NI" sz="3200" smtClean="0">
                <a:latin typeface="Arial" charset="0"/>
              </a:rPr>
              <a:t>de tu </a:t>
            </a:r>
            <a:r>
              <a:rPr lang="es-NI" sz="3200">
                <a:latin typeface="Arial" charset="0"/>
              </a:rPr>
              <a:t>presentación</a:t>
            </a:r>
            <a:r>
              <a:rPr lang="es-NI" sz="3200" smtClean="0">
                <a:latin typeface="Arial" charset="0"/>
              </a:rPr>
              <a:t>:</a:t>
            </a:r>
          </a:p>
          <a:p>
            <a:pPr lvl="1"/>
            <a:r>
              <a:rPr lang="es-NI" sz="2800" smtClean="0">
                <a:latin typeface="Arial" charset="0"/>
              </a:rPr>
              <a:t>Distribúyela </a:t>
            </a:r>
            <a:r>
              <a:rPr lang="es-NI" sz="2800">
                <a:latin typeface="Arial" charset="0"/>
              </a:rPr>
              <a:t>como </a:t>
            </a:r>
            <a:r>
              <a:rPr lang="es-NI" sz="2800" smtClean="0">
                <a:latin typeface="Arial" charset="0"/>
              </a:rPr>
              <a:t>folleto una vez que hayas terminado</a:t>
            </a:r>
            <a:endParaRPr lang="es-NI" sz="2800">
              <a:latin typeface="Arial" charset="0"/>
            </a:endParaRPr>
          </a:p>
          <a:p>
            <a:pPr lvl="1"/>
            <a:r>
              <a:rPr lang="es-NI" sz="2800" smtClean="0">
                <a:latin typeface="Arial" charset="0"/>
              </a:rPr>
              <a:t>Brinda copias </a:t>
            </a:r>
            <a:r>
              <a:rPr lang="es-NI" sz="2800">
                <a:latin typeface="Arial" charset="0"/>
              </a:rPr>
              <a:t>de </a:t>
            </a:r>
            <a:r>
              <a:rPr lang="es-NI" sz="2800" smtClean="0">
                <a:latin typeface="Arial" charset="0"/>
              </a:rPr>
              <a:t>tus diapositivas </a:t>
            </a:r>
            <a:r>
              <a:rPr lang="es-NI" sz="2800">
                <a:latin typeface="Arial" charset="0"/>
              </a:rPr>
              <a:t>con espacio para </a:t>
            </a:r>
            <a:r>
              <a:rPr lang="es-NI" sz="2800" smtClean="0">
                <a:latin typeface="Arial" charset="0"/>
              </a:rPr>
              <a:t>notas</a:t>
            </a:r>
          </a:p>
        </p:txBody>
      </p:sp>
      <p:sp>
        <p:nvSpPr>
          <p:cNvPr id="27651" name="Rectangle 3"/>
          <p:cNvSpPr>
            <a:spLocks noChangeArrowheads="1"/>
          </p:cNvSpPr>
          <p:nvPr/>
        </p:nvSpPr>
        <p:spPr bwMode="auto">
          <a:xfrm>
            <a:off x="914400" y="304800"/>
            <a:ext cx="7391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b"/>
          <a:lstStyle/>
          <a:p>
            <a:r>
              <a:rPr lang="es-NI" sz="3600" b="1" smtClean="0">
                <a:solidFill>
                  <a:schemeClr val="tx2"/>
                </a:solidFill>
                <a:cs typeface="Arial" panose="020B0604020202020204" pitchFamily="34" charset="0"/>
              </a:rPr>
              <a:t>Usa los folletos de </a:t>
            </a:r>
            <a:br>
              <a:rPr lang="es-NI" sz="3600" b="1" smtClean="0">
                <a:solidFill>
                  <a:schemeClr val="tx2"/>
                </a:solidFill>
                <a:cs typeface="Arial" panose="020B0604020202020204" pitchFamily="34" charset="0"/>
              </a:rPr>
            </a:br>
            <a:r>
              <a:rPr lang="es-NI" sz="3600" b="1" smtClean="0">
                <a:solidFill>
                  <a:schemeClr val="tx2"/>
                </a:solidFill>
                <a:cs typeface="Arial" panose="020B0604020202020204" pitchFamily="34" charset="0"/>
              </a:rPr>
              <a:t>forma inteligente</a:t>
            </a:r>
            <a:endParaRPr lang="en-US" sz="3600" b="1" dirty="0">
              <a:solidFill>
                <a:schemeClr val="tx2"/>
              </a:solidFill>
              <a:cs typeface="Arial" panose="020B0604020202020204" pitchFamily="34" charset="0"/>
            </a:endParaRPr>
          </a:p>
        </p:txBody>
      </p:sp>
    </p:spTree>
    <p:extLst>
      <p:ext uri="{BB962C8B-B14F-4D97-AF65-F5344CB8AC3E}">
        <p14:creationId xmlns:p14="http://schemas.microsoft.com/office/powerpoint/2010/main" val="4353150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835270" y="381000"/>
            <a:ext cx="7699130" cy="762000"/>
          </a:xfrm>
          <a:noFill/>
        </p:spPr>
        <p:txBody>
          <a:bodyPr/>
          <a:lstStyle/>
          <a:p>
            <a:r>
              <a:rPr lang="es-ES_tradnl" altLang="en-US" dirty="0" smtClean="0"/>
              <a:t>Canalizar la energía nerviosa</a:t>
            </a:r>
            <a:endParaRPr lang="es-ES_tradnl" altLang="en-US" dirty="0"/>
          </a:p>
        </p:txBody>
      </p:sp>
      <p:sp>
        <p:nvSpPr>
          <p:cNvPr id="20483" name="Rectangle 3"/>
          <p:cNvSpPr>
            <a:spLocks noGrp="1" noChangeArrowheads="1"/>
          </p:cNvSpPr>
          <p:nvPr>
            <p:ph idx="1"/>
          </p:nvPr>
        </p:nvSpPr>
        <p:spPr>
          <a:xfrm>
            <a:off x="835270" y="1447800"/>
            <a:ext cx="8265867" cy="4724400"/>
          </a:xfrm>
          <a:noFill/>
        </p:spPr>
        <p:txBody>
          <a:bodyPr/>
          <a:lstStyle/>
          <a:p>
            <a:pPr>
              <a:spcAft>
                <a:spcPts val="2400"/>
              </a:spcAft>
            </a:pPr>
            <a:r>
              <a:rPr lang="es-NI" altLang="en-US" sz="3200" b="1">
                <a:solidFill>
                  <a:schemeClr val="tx1">
                    <a:lumMod val="85000"/>
                    <a:lumOff val="15000"/>
                  </a:schemeClr>
                </a:solidFill>
              </a:rPr>
              <a:t>Prepárate </a:t>
            </a:r>
            <a:r>
              <a:rPr lang="es-NI" altLang="en-US" sz="2800">
                <a:solidFill>
                  <a:schemeClr val="tx1">
                    <a:lumMod val="85000"/>
                    <a:lumOff val="15000"/>
                  </a:schemeClr>
                </a:solidFill>
              </a:rPr>
              <a:t>(conoce la sala, la audiencia, el material)</a:t>
            </a:r>
          </a:p>
          <a:p>
            <a:pPr>
              <a:spcAft>
                <a:spcPts val="2400"/>
              </a:spcAft>
            </a:pPr>
            <a:r>
              <a:rPr lang="es-NI" altLang="en-US" sz="3200" b="1" smtClean="0">
                <a:solidFill>
                  <a:schemeClr val="tx1">
                    <a:lumMod val="85000"/>
                    <a:lumOff val="15000"/>
                  </a:schemeClr>
                </a:solidFill>
              </a:rPr>
              <a:t>Relajate</a:t>
            </a:r>
            <a:endParaRPr lang="es-NI" altLang="en-US" sz="3200" b="1">
              <a:solidFill>
                <a:schemeClr val="tx1">
                  <a:lumMod val="85000"/>
                  <a:lumOff val="15000"/>
                </a:schemeClr>
              </a:solidFill>
            </a:endParaRPr>
          </a:p>
          <a:p>
            <a:pPr>
              <a:spcAft>
                <a:spcPts val="2400"/>
              </a:spcAft>
            </a:pPr>
            <a:r>
              <a:rPr lang="es-NI" altLang="en-US" sz="2800">
                <a:solidFill>
                  <a:schemeClr val="tx1">
                    <a:lumMod val="85000"/>
                    <a:lumOff val="15000"/>
                  </a:schemeClr>
                </a:solidFill>
              </a:rPr>
              <a:t>Visualízate dando tu </a:t>
            </a:r>
            <a:r>
              <a:rPr lang="es-NI" altLang="en-US" sz="2800" smtClean="0">
                <a:solidFill>
                  <a:schemeClr val="tx1">
                    <a:lumMod val="85000"/>
                    <a:lumOff val="15000"/>
                  </a:schemeClr>
                </a:solidFill>
              </a:rPr>
              <a:t/>
            </a:r>
            <a:br>
              <a:rPr lang="es-NI" altLang="en-US" sz="2800" smtClean="0">
                <a:solidFill>
                  <a:schemeClr val="tx1">
                    <a:lumMod val="85000"/>
                    <a:lumOff val="15000"/>
                  </a:schemeClr>
                </a:solidFill>
              </a:rPr>
            </a:br>
            <a:r>
              <a:rPr lang="es-NI" altLang="en-US" sz="2800" smtClean="0">
                <a:solidFill>
                  <a:schemeClr val="tx1">
                    <a:lumMod val="85000"/>
                    <a:lumOff val="15000"/>
                  </a:schemeClr>
                </a:solidFill>
              </a:rPr>
              <a:t>presentación </a:t>
            </a:r>
            <a:r>
              <a:rPr lang="es-NI" altLang="en-US" sz="3200" b="1">
                <a:solidFill>
                  <a:schemeClr val="tx1">
                    <a:lumMod val="85000"/>
                    <a:lumOff val="15000"/>
                  </a:schemeClr>
                </a:solidFill>
              </a:rPr>
              <a:t>exitosamente</a:t>
            </a:r>
          </a:p>
          <a:p>
            <a:pPr>
              <a:spcAft>
                <a:spcPts val="2400"/>
              </a:spcAft>
            </a:pPr>
            <a:r>
              <a:rPr lang="es-NI" altLang="en-US" sz="3200" b="1">
                <a:solidFill>
                  <a:schemeClr val="tx1">
                    <a:lumMod val="85000"/>
                    <a:lumOff val="15000"/>
                  </a:schemeClr>
                </a:solidFill>
              </a:rPr>
              <a:t>No te disculpes </a:t>
            </a:r>
            <a:r>
              <a:rPr lang="es-NI" altLang="en-US" sz="2800">
                <a:solidFill>
                  <a:schemeClr val="tx1">
                    <a:lumMod val="85000"/>
                    <a:lumOff val="15000"/>
                  </a:schemeClr>
                </a:solidFill>
              </a:rPr>
              <a:t>por el nerviosismo</a:t>
            </a:r>
          </a:p>
          <a:p>
            <a:pPr>
              <a:spcAft>
                <a:spcPts val="2400"/>
              </a:spcAft>
            </a:pPr>
            <a:r>
              <a:rPr lang="es-NI" altLang="en-US" sz="3200" b="1">
                <a:solidFill>
                  <a:schemeClr val="tx1">
                    <a:lumMod val="85000"/>
                    <a:lumOff val="15000"/>
                  </a:schemeClr>
                </a:solidFill>
              </a:rPr>
              <a:t>¡</a:t>
            </a:r>
            <a:r>
              <a:rPr lang="es-NI" altLang="en-US" sz="3200" b="1" smtClean="0">
                <a:solidFill>
                  <a:schemeClr val="tx1">
                    <a:lumMod val="85000"/>
                    <a:lumOff val="15000"/>
                  </a:schemeClr>
                </a:solidFill>
              </a:rPr>
              <a:t>Práctica, práctica, </a:t>
            </a:r>
            <a:r>
              <a:rPr lang="es-NI" altLang="en-US" sz="3200" b="1">
                <a:solidFill>
                  <a:schemeClr val="tx1">
                    <a:lumMod val="85000"/>
                    <a:lumOff val="15000"/>
                  </a:schemeClr>
                </a:solidFill>
              </a:rPr>
              <a:t>práctica</a:t>
            </a:r>
            <a:r>
              <a:rPr lang="es-NI" altLang="en-US" sz="3200" b="1" smtClean="0">
                <a:solidFill>
                  <a:schemeClr val="tx1">
                    <a:lumMod val="85000"/>
                    <a:lumOff val="15000"/>
                  </a:schemeClr>
                </a:solidFill>
              </a:rPr>
              <a:t>!</a:t>
            </a:r>
          </a:p>
        </p:txBody>
      </p:sp>
    </p:spTree>
    <p:extLst>
      <p:ext uri="{BB962C8B-B14F-4D97-AF65-F5344CB8AC3E}">
        <p14:creationId xmlns:p14="http://schemas.microsoft.com/office/powerpoint/2010/main" val="20873669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a:xfrm>
            <a:off x="838200" y="381000"/>
            <a:ext cx="8915400" cy="990600"/>
          </a:xfrm>
        </p:spPr>
        <p:txBody>
          <a:bodyPr/>
          <a:lstStyle/>
          <a:p>
            <a:r>
              <a:rPr lang="es-NI" altLang="en-US"/>
              <a:t>Seis </a:t>
            </a:r>
            <a:r>
              <a:rPr lang="es-NI" altLang="en-US"/>
              <a:t>p</a:t>
            </a:r>
            <a:r>
              <a:rPr lang="es-NI" altLang="en-US" smtClean="0"/>
              <a:t>asos </a:t>
            </a:r>
            <a:r>
              <a:rPr lang="es-NI" altLang="en-US"/>
              <a:t>para </a:t>
            </a:r>
            <a:r>
              <a:rPr lang="es-NI" altLang="en-US" smtClean="0"/>
              <a:t/>
            </a:r>
            <a:br>
              <a:rPr lang="es-NI" altLang="en-US" smtClean="0"/>
            </a:br>
            <a:r>
              <a:rPr lang="es-NI" altLang="en-US" smtClean="0"/>
              <a:t>presentaciones </a:t>
            </a:r>
            <a:r>
              <a:rPr lang="es-NI" altLang="en-US"/>
              <a:t>p</a:t>
            </a:r>
            <a:r>
              <a:rPr lang="es-NI" altLang="en-US" smtClean="0"/>
              <a:t>oderosas</a:t>
            </a:r>
            <a:endParaRPr lang="en-US" altLang="en-US" b="1" dirty="0"/>
          </a:p>
        </p:txBody>
      </p:sp>
      <p:sp>
        <p:nvSpPr>
          <p:cNvPr id="5" name="Line 84"/>
          <p:cNvSpPr>
            <a:spLocks noChangeShapeType="1"/>
          </p:cNvSpPr>
          <p:nvPr/>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600200"/>
            <a:ext cx="1273278" cy="1273278"/>
          </a:xfrm>
          <a:prstGeom prst="rect">
            <a:avLst/>
          </a:prstGeom>
        </p:spPr>
      </p:pic>
      <p:sp>
        <p:nvSpPr>
          <p:cNvPr id="8" name="Rectangle 7"/>
          <p:cNvSpPr/>
          <p:nvPr/>
        </p:nvSpPr>
        <p:spPr>
          <a:xfrm>
            <a:off x="1409530" y="2987424"/>
            <a:ext cx="1654619" cy="461665"/>
          </a:xfrm>
          <a:prstGeom prst="rect">
            <a:avLst/>
          </a:prstGeom>
        </p:spPr>
        <p:txBody>
          <a:bodyPr wrap="none">
            <a:spAutoFit/>
          </a:bodyPr>
          <a:lstStyle/>
          <a:p>
            <a:pPr algn="ctr"/>
            <a:r>
              <a:rPr lang="es-ES" b="1" dirty="0" smtClean="0"/>
              <a:t>Audiencia</a:t>
            </a:r>
            <a:endParaRPr lang="es-E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1674" y="1739028"/>
            <a:ext cx="1401794" cy="1036032"/>
          </a:xfrm>
          <a:prstGeom prst="rect">
            <a:avLst/>
          </a:prstGeom>
        </p:spPr>
      </p:pic>
      <p:sp>
        <p:nvSpPr>
          <p:cNvPr id="12" name="Rectangle 11"/>
          <p:cNvSpPr/>
          <p:nvPr/>
        </p:nvSpPr>
        <p:spPr>
          <a:xfrm>
            <a:off x="4032689" y="2981998"/>
            <a:ext cx="1585690" cy="461665"/>
          </a:xfrm>
          <a:prstGeom prst="rect">
            <a:avLst/>
          </a:prstGeom>
        </p:spPr>
        <p:txBody>
          <a:bodyPr wrap="none">
            <a:spAutoFit/>
          </a:bodyPr>
          <a:lstStyle/>
          <a:p>
            <a:pPr algn="ctr"/>
            <a:r>
              <a:rPr lang="es-ES" b="1" dirty="0" smtClean="0"/>
              <a:t>Objetivos</a:t>
            </a:r>
            <a:endParaRPr lang="es-ES"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8248" y="1751865"/>
            <a:ext cx="1049146" cy="1036032"/>
          </a:xfrm>
          <a:prstGeom prst="rect">
            <a:avLst/>
          </a:prstGeom>
        </p:spPr>
      </p:pic>
      <p:sp>
        <p:nvSpPr>
          <p:cNvPr id="14" name="Rectangle 13"/>
          <p:cNvSpPr/>
          <p:nvPr/>
        </p:nvSpPr>
        <p:spPr>
          <a:xfrm>
            <a:off x="6450666" y="2992162"/>
            <a:ext cx="1704313" cy="461665"/>
          </a:xfrm>
          <a:prstGeom prst="rect">
            <a:avLst/>
          </a:prstGeom>
        </p:spPr>
        <p:txBody>
          <a:bodyPr wrap="none">
            <a:spAutoFit/>
          </a:bodyPr>
          <a:lstStyle/>
          <a:p>
            <a:pPr algn="ctr"/>
            <a:r>
              <a:rPr lang="es-ES" b="1" dirty="0" smtClean="0"/>
              <a:t>Contenido</a:t>
            </a:r>
            <a:endParaRPr lang="es-ES" dirty="0"/>
          </a:p>
        </p:txBody>
      </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56143" y="4198513"/>
            <a:ext cx="1170598" cy="845432"/>
          </a:xfrm>
          <a:prstGeom prst="rect">
            <a:avLst/>
          </a:prstGeom>
        </p:spPr>
      </p:pic>
      <p:sp>
        <p:nvSpPr>
          <p:cNvPr id="16" name="Rectangle 15"/>
          <p:cNvSpPr/>
          <p:nvPr/>
        </p:nvSpPr>
        <p:spPr>
          <a:xfrm>
            <a:off x="1123948" y="5197224"/>
            <a:ext cx="2132315" cy="461665"/>
          </a:xfrm>
          <a:prstGeom prst="rect">
            <a:avLst/>
          </a:prstGeom>
        </p:spPr>
        <p:txBody>
          <a:bodyPr wrap="none">
            <a:spAutoFit/>
          </a:bodyPr>
          <a:lstStyle/>
          <a:p>
            <a:pPr algn="ctr"/>
            <a:r>
              <a:rPr lang="es-ES" b="1" dirty="0" smtClean="0"/>
              <a:t>Organización</a:t>
            </a:r>
            <a:endParaRPr lang="es-ES" dirty="0"/>
          </a:p>
        </p:txBody>
      </p:sp>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24820" y="4075872"/>
            <a:ext cx="1097792" cy="1088186"/>
          </a:xfrm>
          <a:prstGeom prst="rect">
            <a:avLst/>
          </a:prstGeom>
        </p:spPr>
      </p:pic>
      <p:sp>
        <p:nvSpPr>
          <p:cNvPr id="19" name="Rectangle 18"/>
          <p:cNvSpPr/>
          <p:nvPr/>
        </p:nvSpPr>
        <p:spPr>
          <a:xfrm>
            <a:off x="4168422" y="5200314"/>
            <a:ext cx="1210589" cy="461665"/>
          </a:xfrm>
          <a:prstGeom prst="rect">
            <a:avLst/>
          </a:prstGeom>
        </p:spPr>
        <p:txBody>
          <a:bodyPr wrap="none">
            <a:spAutoFit/>
          </a:bodyPr>
          <a:lstStyle/>
          <a:p>
            <a:pPr algn="ctr"/>
            <a:r>
              <a:rPr lang="es-ES" b="1" dirty="0" smtClean="0"/>
              <a:t>Diseño</a:t>
            </a:r>
            <a:endParaRPr lang="es-ES" dirty="0"/>
          </a:p>
        </p:txBody>
      </p:sp>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88511" y="4030342"/>
            <a:ext cx="1135146" cy="1133716"/>
          </a:xfrm>
          <a:prstGeom prst="rect">
            <a:avLst/>
          </a:prstGeom>
        </p:spPr>
      </p:pic>
      <p:sp>
        <p:nvSpPr>
          <p:cNvPr id="21" name="Rectangle 20"/>
          <p:cNvSpPr/>
          <p:nvPr/>
        </p:nvSpPr>
        <p:spPr>
          <a:xfrm>
            <a:off x="6317369" y="5200314"/>
            <a:ext cx="1877438" cy="461665"/>
          </a:xfrm>
          <a:prstGeom prst="rect">
            <a:avLst/>
          </a:prstGeom>
        </p:spPr>
        <p:txBody>
          <a:bodyPr wrap="none">
            <a:spAutoFit/>
          </a:bodyPr>
          <a:lstStyle/>
          <a:p>
            <a:pPr algn="ctr"/>
            <a:r>
              <a:rPr lang="es-ES" b="1" dirty="0" smtClean="0"/>
              <a:t>Realización</a:t>
            </a:r>
            <a:endParaRPr lang="es-ES" dirty="0"/>
          </a:p>
        </p:txBody>
      </p:sp>
    </p:spTree>
    <p:extLst>
      <p:ext uri="{BB962C8B-B14F-4D97-AF65-F5344CB8AC3E}">
        <p14:creationId xmlns:p14="http://schemas.microsoft.com/office/powerpoint/2010/main" val="12657594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835269" y="381000"/>
            <a:ext cx="7318131" cy="685800"/>
          </a:xfrm>
        </p:spPr>
        <p:txBody>
          <a:bodyPr/>
          <a:lstStyle/>
          <a:p>
            <a:r>
              <a:rPr lang="es-ES" altLang="en-US" dirty="0" smtClean="0"/>
              <a:t>Resultados </a:t>
            </a:r>
            <a:r>
              <a:rPr lang="es-ES" altLang="en-US" dirty="0" smtClean="0"/>
              <a:t>ideales</a:t>
            </a:r>
            <a:endParaRPr lang="es-ES" altLang="en-US" sz="3600" dirty="0">
              <a:solidFill>
                <a:schemeClr val="tx2"/>
              </a:solidFill>
            </a:endParaRPr>
          </a:p>
        </p:txBody>
      </p:sp>
      <p:sp>
        <p:nvSpPr>
          <p:cNvPr id="28675" name="Content Placeholder 2"/>
          <p:cNvSpPr>
            <a:spLocks noGrp="1"/>
          </p:cNvSpPr>
          <p:nvPr>
            <p:ph idx="1"/>
          </p:nvPr>
        </p:nvSpPr>
        <p:spPr>
          <a:xfrm>
            <a:off x="914400" y="1447800"/>
            <a:ext cx="7729537" cy="4724400"/>
          </a:xfrm>
        </p:spPr>
        <p:txBody>
          <a:bodyPr/>
          <a:lstStyle/>
          <a:p>
            <a:pPr>
              <a:spcAft>
                <a:spcPts val="3000"/>
              </a:spcAft>
            </a:pPr>
            <a:r>
              <a:rPr lang="es-NI" altLang="en-US"/>
              <a:t>Audiencia </a:t>
            </a:r>
            <a:r>
              <a:rPr lang="es-NI" altLang="en-US" smtClean="0"/>
              <a:t>est</a:t>
            </a:r>
            <a:r>
              <a:rPr lang="es-ES" altLang="en-US" dirty="0" smtClean="0"/>
              <a:t>á </a:t>
            </a:r>
            <a:r>
              <a:rPr lang="es-NI" altLang="en-US" smtClean="0"/>
              <a:t>mejor </a:t>
            </a:r>
            <a:r>
              <a:rPr lang="es-NI" altLang="en-US"/>
              <a:t>informada sobre el problema que has planteado</a:t>
            </a:r>
          </a:p>
          <a:p>
            <a:pPr>
              <a:spcAft>
                <a:spcPts val="3000"/>
              </a:spcAft>
            </a:pPr>
            <a:r>
              <a:rPr lang="es-NI" altLang="en-US"/>
              <a:t>Audiencia </a:t>
            </a:r>
            <a:r>
              <a:rPr lang="es-NI" altLang="en-US" smtClean="0"/>
              <a:t>motivada a compartir </a:t>
            </a:r>
            <a:r>
              <a:rPr lang="es-NI" altLang="en-US"/>
              <a:t>la información con otros</a:t>
            </a:r>
          </a:p>
          <a:p>
            <a:pPr>
              <a:spcAft>
                <a:spcPts val="3000"/>
              </a:spcAft>
            </a:pPr>
            <a:r>
              <a:rPr lang="es-NI" altLang="en-US"/>
              <a:t>Audiencia motivada </a:t>
            </a:r>
            <a:r>
              <a:rPr lang="es-NI" altLang="en-US" smtClean="0"/>
              <a:t>a tomar </a:t>
            </a:r>
            <a:r>
              <a:rPr lang="es-NI" altLang="en-US"/>
              <a:t>acciones</a:t>
            </a:r>
          </a:p>
          <a:p>
            <a:pPr>
              <a:spcAft>
                <a:spcPts val="2400"/>
              </a:spcAft>
            </a:pPr>
            <a:r>
              <a:rPr lang="es-NI" altLang="en-US" smtClean="0"/>
              <a:t>Cambios en las políticas a partir de tu investigación</a:t>
            </a:r>
          </a:p>
        </p:txBody>
      </p:sp>
    </p:spTree>
    <p:extLst>
      <p:ext uri="{BB962C8B-B14F-4D97-AF65-F5344CB8AC3E}">
        <p14:creationId xmlns:p14="http://schemas.microsoft.com/office/powerpoint/2010/main" val="14683634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835269" y="381000"/>
            <a:ext cx="7318131" cy="685800"/>
          </a:xfrm>
        </p:spPr>
        <p:txBody>
          <a:bodyPr/>
          <a:lstStyle/>
          <a:p>
            <a:r>
              <a:rPr lang="es-ES" altLang="en-US" dirty="0" smtClean="0"/>
              <a:t>Aprende Más</a:t>
            </a:r>
            <a:endParaRPr lang="es-ES" altLang="en-US" sz="3600" dirty="0">
              <a:solidFill>
                <a:schemeClr val="tx2"/>
              </a:solidFill>
            </a:endParaRPr>
          </a:p>
        </p:txBody>
      </p:sp>
      <p:sp>
        <p:nvSpPr>
          <p:cNvPr id="53251" name="Content Placeholder 2"/>
          <p:cNvSpPr>
            <a:spLocks noGrp="1"/>
          </p:cNvSpPr>
          <p:nvPr>
            <p:ph idx="1"/>
          </p:nvPr>
        </p:nvSpPr>
        <p:spPr>
          <a:xfrm>
            <a:off x="762000" y="1295400"/>
            <a:ext cx="7729537" cy="4724400"/>
          </a:xfrm>
        </p:spPr>
        <p:txBody>
          <a:bodyPr/>
          <a:lstStyle/>
          <a:p>
            <a:pPr>
              <a:spcBef>
                <a:spcPts val="0"/>
              </a:spcBef>
              <a:spcAft>
                <a:spcPts val="2400"/>
              </a:spcAft>
              <a:buClr>
                <a:srgbClr val="E96D1F"/>
              </a:buClr>
              <a:buSzPct val="85000"/>
            </a:pPr>
            <a:r>
              <a:rPr lang="en-US" altLang="en-US" sz="2000" dirty="0"/>
              <a:t>“Connecting People to Useful Information: Guidelines for Effective Data Presentations,” PRB and MEASURE Evaluation.</a:t>
            </a:r>
          </a:p>
          <a:p>
            <a:pPr>
              <a:spcBef>
                <a:spcPts val="0"/>
              </a:spcBef>
              <a:spcAft>
                <a:spcPts val="2400"/>
              </a:spcAft>
              <a:buClr>
                <a:srgbClr val="E96D1F"/>
              </a:buClr>
              <a:buSzPct val="85000"/>
            </a:pPr>
            <a:r>
              <a:rPr lang="en-US" altLang="en-US" sz="2000" dirty="0"/>
              <a:t>Andy Goodman, “Why Bad Presentations Happen to Good Causes,” Cause Communications, 2006.</a:t>
            </a:r>
          </a:p>
          <a:p>
            <a:pPr>
              <a:spcBef>
                <a:spcPts val="0"/>
              </a:spcBef>
              <a:spcAft>
                <a:spcPts val="2400"/>
              </a:spcAft>
              <a:buClr>
                <a:srgbClr val="E96D1F"/>
              </a:buClr>
              <a:buSzPct val="85000"/>
            </a:pPr>
            <a:r>
              <a:rPr lang="en-US" altLang="en-US" sz="2000" dirty="0"/>
              <a:t>Richard E. Mayer, “Principles for Multimedia Learning,” </a:t>
            </a:r>
            <a:r>
              <a:rPr lang="en-US" altLang="en-US" sz="2000" dirty="0">
                <a:hlinkClick r:id="rId3"/>
              </a:rPr>
              <a:t>http://hilt.harvard.edu/blog/principles-multimedia-learning-richard-e-mayer</a:t>
            </a:r>
            <a:r>
              <a:rPr lang="en-US" altLang="en-US" sz="2000" dirty="0"/>
              <a:t> </a:t>
            </a:r>
          </a:p>
          <a:p>
            <a:pPr>
              <a:spcBef>
                <a:spcPts val="0"/>
              </a:spcBef>
              <a:spcAft>
                <a:spcPts val="2400"/>
              </a:spcAft>
              <a:buClr>
                <a:srgbClr val="E96D1F"/>
              </a:buClr>
              <a:buSzPct val="85000"/>
            </a:pPr>
            <a:r>
              <a:rPr lang="en-US" altLang="en-US" sz="2000" dirty="0"/>
              <a:t>Don McMillan, “Life After Death by PowerPoint,” </a:t>
            </a:r>
            <a:r>
              <a:rPr lang="en-US" altLang="en-US" sz="2000" dirty="0">
                <a:hlinkClick r:id="rId4"/>
              </a:rPr>
              <a:t>www.youtube.com/watch?v=KbSPPFYxx3o</a:t>
            </a:r>
            <a:r>
              <a:rPr lang="en-US" altLang="en-US" sz="2000" dirty="0"/>
              <a:t> </a:t>
            </a:r>
          </a:p>
          <a:p>
            <a:pPr>
              <a:spcBef>
                <a:spcPts val="0"/>
              </a:spcBef>
              <a:spcAft>
                <a:spcPts val="2400"/>
              </a:spcAft>
              <a:buClr>
                <a:srgbClr val="E96D1F"/>
              </a:buClr>
              <a:buSzPct val="85000"/>
            </a:pPr>
            <a:r>
              <a:rPr lang="en-US" altLang="en-US" sz="2000" dirty="0"/>
              <a:t>David JP Phillips, “How to Avoid Death by PowerPoint,” </a:t>
            </a:r>
            <a:r>
              <a:rPr lang="en-US" altLang="en-US" sz="2000" dirty="0">
                <a:hlinkClick r:id="rId5"/>
              </a:rPr>
              <a:t>www.youtube.com/watch?v=Iwpi1Lm6dFo</a:t>
            </a:r>
            <a:r>
              <a:rPr lang="en-US" altLang="en-US" sz="2000" dirty="0"/>
              <a:t> </a:t>
            </a:r>
          </a:p>
        </p:txBody>
      </p:sp>
    </p:spTree>
    <p:extLst>
      <p:ext uri="{BB962C8B-B14F-4D97-AF65-F5344CB8AC3E}">
        <p14:creationId xmlns:p14="http://schemas.microsoft.com/office/powerpoint/2010/main" val="19662514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a:xfrm>
            <a:off x="1158412" y="293496"/>
            <a:ext cx="8229600" cy="990600"/>
          </a:xfrm>
        </p:spPr>
        <p:txBody>
          <a:bodyPr/>
          <a:lstStyle/>
          <a:p>
            <a:r>
              <a:rPr lang="es-NI" altLang="en-US"/>
              <a:t>Seis pasos para </a:t>
            </a:r>
            <a:r>
              <a:rPr lang="es-NI" altLang="en-US" smtClean="0"/>
              <a:t/>
            </a:r>
            <a:br>
              <a:rPr lang="es-NI" altLang="en-US" smtClean="0"/>
            </a:br>
            <a:r>
              <a:rPr lang="es-NI" altLang="en-US" smtClean="0"/>
              <a:t>presentaciones poderosas</a:t>
            </a:r>
            <a:endParaRPr lang="en-US" altLang="en-US" b="1" dirty="0"/>
          </a:p>
        </p:txBody>
      </p:sp>
      <p:sp>
        <p:nvSpPr>
          <p:cNvPr id="5" name="Line 84"/>
          <p:cNvSpPr>
            <a:spLocks noChangeShapeType="1"/>
          </p:cNvSpPr>
          <p:nvPr/>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600200"/>
            <a:ext cx="1273278" cy="1273278"/>
          </a:xfrm>
          <a:prstGeom prst="rect">
            <a:avLst/>
          </a:prstGeom>
        </p:spPr>
      </p:pic>
      <p:sp>
        <p:nvSpPr>
          <p:cNvPr id="8" name="Rectangle 7"/>
          <p:cNvSpPr/>
          <p:nvPr/>
        </p:nvSpPr>
        <p:spPr>
          <a:xfrm>
            <a:off x="1409530" y="2987424"/>
            <a:ext cx="1654620" cy="461665"/>
          </a:xfrm>
          <a:prstGeom prst="rect">
            <a:avLst/>
          </a:prstGeom>
        </p:spPr>
        <p:txBody>
          <a:bodyPr wrap="none">
            <a:spAutoFit/>
          </a:bodyPr>
          <a:lstStyle/>
          <a:p>
            <a:pPr algn="ctr"/>
            <a:r>
              <a:rPr lang="es-ES" b="1" dirty="0" smtClean="0"/>
              <a:t>Audiencia</a:t>
            </a:r>
            <a:endParaRPr lang="es-E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1674" y="1739028"/>
            <a:ext cx="1401794" cy="1036032"/>
          </a:xfrm>
          <a:prstGeom prst="rect">
            <a:avLst/>
          </a:prstGeom>
        </p:spPr>
      </p:pic>
      <p:sp>
        <p:nvSpPr>
          <p:cNvPr id="12" name="Rectangle 11"/>
          <p:cNvSpPr/>
          <p:nvPr/>
        </p:nvSpPr>
        <p:spPr>
          <a:xfrm>
            <a:off x="4032689" y="2981998"/>
            <a:ext cx="1585692" cy="461665"/>
          </a:xfrm>
          <a:prstGeom prst="rect">
            <a:avLst/>
          </a:prstGeom>
        </p:spPr>
        <p:txBody>
          <a:bodyPr wrap="none">
            <a:spAutoFit/>
          </a:bodyPr>
          <a:lstStyle/>
          <a:p>
            <a:pPr algn="ctr"/>
            <a:r>
              <a:rPr lang="es-ES" b="1" dirty="0" smtClean="0"/>
              <a:t>Objetivos</a:t>
            </a:r>
            <a:endParaRPr lang="es-ES"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8248" y="1751865"/>
            <a:ext cx="1049146" cy="1036032"/>
          </a:xfrm>
          <a:prstGeom prst="rect">
            <a:avLst/>
          </a:prstGeom>
        </p:spPr>
      </p:pic>
      <p:sp>
        <p:nvSpPr>
          <p:cNvPr id="14" name="Rectangle 13"/>
          <p:cNvSpPr/>
          <p:nvPr/>
        </p:nvSpPr>
        <p:spPr>
          <a:xfrm>
            <a:off x="6450667" y="2992162"/>
            <a:ext cx="1704313" cy="461665"/>
          </a:xfrm>
          <a:prstGeom prst="rect">
            <a:avLst/>
          </a:prstGeom>
        </p:spPr>
        <p:txBody>
          <a:bodyPr wrap="none">
            <a:spAutoFit/>
          </a:bodyPr>
          <a:lstStyle/>
          <a:p>
            <a:pPr algn="ctr"/>
            <a:r>
              <a:rPr lang="es-ES" b="1" dirty="0" smtClean="0"/>
              <a:t>Contenido</a:t>
            </a:r>
            <a:endParaRPr lang="es-ES" dirty="0"/>
          </a:p>
        </p:txBody>
      </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56143" y="4198513"/>
            <a:ext cx="1170598" cy="845432"/>
          </a:xfrm>
          <a:prstGeom prst="rect">
            <a:avLst/>
          </a:prstGeom>
        </p:spPr>
      </p:pic>
      <p:sp>
        <p:nvSpPr>
          <p:cNvPr id="16" name="Rectangle 15"/>
          <p:cNvSpPr/>
          <p:nvPr/>
        </p:nvSpPr>
        <p:spPr>
          <a:xfrm>
            <a:off x="1123949" y="5197224"/>
            <a:ext cx="2132315" cy="461665"/>
          </a:xfrm>
          <a:prstGeom prst="rect">
            <a:avLst/>
          </a:prstGeom>
        </p:spPr>
        <p:txBody>
          <a:bodyPr wrap="none">
            <a:spAutoFit/>
          </a:bodyPr>
          <a:lstStyle/>
          <a:p>
            <a:pPr algn="ctr"/>
            <a:r>
              <a:rPr lang="es-ES" b="1" dirty="0" smtClean="0"/>
              <a:t>Organización</a:t>
            </a:r>
            <a:endParaRPr lang="es-ES" dirty="0"/>
          </a:p>
        </p:txBody>
      </p:sp>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24820" y="4075872"/>
            <a:ext cx="1097792" cy="1088186"/>
          </a:xfrm>
          <a:prstGeom prst="rect">
            <a:avLst/>
          </a:prstGeom>
        </p:spPr>
      </p:pic>
      <p:sp>
        <p:nvSpPr>
          <p:cNvPr id="19" name="Rectangle 18"/>
          <p:cNvSpPr/>
          <p:nvPr/>
        </p:nvSpPr>
        <p:spPr>
          <a:xfrm>
            <a:off x="4168422" y="5200314"/>
            <a:ext cx="1210588" cy="461665"/>
          </a:xfrm>
          <a:prstGeom prst="rect">
            <a:avLst/>
          </a:prstGeom>
        </p:spPr>
        <p:txBody>
          <a:bodyPr wrap="none">
            <a:spAutoFit/>
          </a:bodyPr>
          <a:lstStyle/>
          <a:p>
            <a:pPr algn="ctr"/>
            <a:r>
              <a:rPr lang="es-ES" b="1" dirty="0" smtClean="0"/>
              <a:t>Diseño</a:t>
            </a:r>
            <a:endParaRPr lang="es-ES" b="1" dirty="0"/>
          </a:p>
        </p:txBody>
      </p:sp>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88511" y="4030342"/>
            <a:ext cx="1135146" cy="1133716"/>
          </a:xfrm>
          <a:prstGeom prst="rect">
            <a:avLst/>
          </a:prstGeom>
        </p:spPr>
      </p:pic>
      <p:sp>
        <p:nvSpPr>
          <p:cNvPr id="21" name="Rectangle 20"/>
          <p:cNvSpPr/>
          <p:nvPr/>
        </p:nvSpPr>
        <p:spPr>
          <a:xfrm>
            <a:off x="6317369" y="5200314"/>
            <a:ext cx="1877438" cy="461665"/>
          </a:xfrm>
          <a:prstGeom prst="rect">
            <a:avLst/>
          </a:prstGeom>
        </p:spPr>
        <p:txBody>
          <a:bodyPr wrap="none">
            <a:spAutoFit/>
          </a:bodyPr>
          <a:lstStyle/>
          <a:p>
            <a:pPr algn="ctr"/>
            <a:r>
              <a:rPr lang="es-ES" b="1" dirty="0" smtClean="0"/>
              <a:t>Realización</a:t>
            </a:r>
            <a:endParaRPr lang="es-ES" dirty="0"/>
          </a:p>
        </p:txBody>
      </p:sp>
    </p:spTree>
    <p:extLst>
      <p:ext uri="{BB962C8B-B14F-4D97-AF65-F5344CB8AC3E}">
        <p14:creationId xmlns:p14="http://schemas.microsoft.com/office/powerpoint/2010/main" val="38667631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002727" y="3429000"/>
            <a:ext cx="7138543" cy="1219200"/>
          </a:xfrm>
        </p:spPr>
        <p:txBody>
          <a:bodyPr/>
          <a:lstStyle/>
          <a:p>
            <a:r>
              <a:rPr lang="en-US" sz="7500" spc="600" dirty="0" smtClean="0"/>
              <a:t>AUDIENCIA</a:t>
            </a:r>
            <a:endParaRPr lang="en-US" sz="7500" spc="6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399" y="2133600"/>
            <a:ext cx="1219200" cy="1219200"/>
          </a:xfrm>
          <a:prstGeom prst="rect">
            <a:avLst/>
          </a:prstGeom>
        </p:spPr>
      </p:pic>
    </p:spTree>
    <p:extLst>
      <p:ext uri="{BB962C8B-B14F-4D97-AF65-F5344CB8AC3E}">
        <p14:creationId xmlns:p14="http://schemas.microsoft.com/office/powerpoint/2010/main" val="27921833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835269" y="381000"/>
            <a:ext cx="8308731" cy="1447800"/>
          </a:xfrm>
        </p:spPr>
        <p:txBody>
          <a:bodyPr/>
          <a:lstStyle/>
          <a:p>
            <a:r>
              <a:rPr lang="es-ES" dirty="0" smtClean="0"/>
              <a:t>Concéntrate en lo que tu </a:t>
            </a:r>
            <a:r>
              <a:rPr lang="es-ES" dirty="0" smtClean="0"/>
              <a:t>audiencia </a:t>
            </a:r>
            <a:r>
              <a:rPr lang="es-ES" dirty="0"/>
              <a:t>n</a:t>
            </a:r>
            <a:r>
              <a:rPr lang="es-ES" dirty="0" smtClean="0"/>
              <a:t>ecesita saber</a:t>
            </a:r>
            <a:r>
              <a:rPr lang="es-ES" sz="3600" dirty="0" smtClean="0">
                <a:solidFill>
                  <a:schemeClr val="tx2"/>
                </a:solidFill>
              </a:rPr>
              <a:t> </a:t>
            </a:r>
            <a:r>
              <a:rPr lang="en-US" dirty="0"/>
              <a:t/>
            </a:r>
            <a:br>
              <a:rPr lang="en-US" dirty="0"/>
            </a:br>
            <a:endParaRPr lang="en-US" dirty="0"/>
          </a:p>
        </p:txBody>
      </p:sp>
      <p:sp>
        <p:nvSpPr>
          <p:cNvPr id="2" name="Content Placeholder 1"/>
          <p:cNvSpPr>
            <a:spLocks noGrp="1"/>
          </p:cNvSpPr>
          <p:nvPr>
            <p:ph idx="1"/>
          </p:nvPr>
        </p:nvSpPr>
        <p:spPr>
          <a:xfrm>
            <a:off x="914400" y="1981200"/>
            <a:ext cx="7729537" cy="4267200"/>
          </a:xfrm>
        </p:spPr>
        <p:txBody>
          <a:bodyPr/>
          <a:lstStyle/>
          <a:p>
            <a:pPr>
              <a:spcAft>
                <a:spcPts val="1200"/>
              </a:spcAft>
            </a:pPr>
            <a:r>
              <a:rPr lang="es-NI" smtClean="0">
                <a:solidFill>
                  <a:schemeClr val="tx1">
                    <a:lumMod val="85000"/>
                    <a:lumOff val="15000"/>
                  </a:schemeClr>
                </a:solidFill>
              </a:rPr>
              <a:t>¿Quién </a:t>
            </a:r>
            <a:r>
              <a:rPr lang="es-NI">
                <a:solidFill>
                  <a:schemeClr val="tx1">
                    <a:lumMod val="85000"/>
                    <a:lumOff val="15000"/>
                  </a:schemeClr>
                </a:solidFill>
              </a:rPr>
              <a:t>es tu </a:t>
            </a:r>
            <a:r>
              <a:rPr lang="es-NI" smtClean="0">
                <a:solidFill>
                  <a:schemeClr val="tx1">
                    <a:lumMod val="85000"/>
                    <a:lumOff val="15000"/>
                  </a:schemeClr>
                </a:solidFill>
              </a:rPr>
              <a:t>audiencia</a:t>
            </a:r>
            <a:r>
              <a:rPr lang="en-US" dirty="0" smtClean="0">
                <a:solidFill>
                  <a:schemeClr val="tx1">
                    <a:lumMod val="85000"/>
                    <a:lumOff val="15000"/>
                  </a:schemeClr>
                </a:solidFill>
              </a:rPr>
              <a:t>?</a:t>
            </a:r>
            <a:endParaRPr lang="en-US" dirty="0">
              <a:solidFill>
                <a:schemeClr val="tx1">
                  <a:lumMod val="85000"/>
                  <a:lumOff val="15000"/>
                </a:schemeClr>
              </a:solidFill>
            </a:endParaRPr>
          </a:p>
          <a:p>
            <a:pPr lvl="1">
              <a:spcAft>
                <a:spcPts val="1200"/>
              </a:spcAft>
            </a:pPr>
            <a:r>
              <a:rPr lang="es-NI">
                <a:solidFill>
                  <a:schemeClr val="tx1">
                    <a:lumMod val="85000"/>
                    <a:lumOff val="15000"/>
                  </a:schemeClr>
                </a:solidFill>
              </a:rPr>
              <a:t>¿Cuánto conocimiento tiene tu </a:t>
            </a:r>
            <a:r>
              <a:rPr lang="es-NI" smtClean="0">
                <a:solidFill>
                  <a:schemeClr val="tx1">
                    <a:lumMod val="85000"/>
                    <a:lumOff val="15000"/>
                  </a:schemeClr>
                </a:solidFill>
              </a:rPr>
              <a:t>público? </a:t>
            </a:r>
          </a:p>
          <a:p>
            <a:pPr lvl="1">
              <a:spcAft>
                <a:spcPts val="2400"/>
              </a:spcAft>
            </a:pPr>
            <a:r>
              <a:rPr lang="es-NI">
                <a:solidFill>
                  <a:schemeClr val="tx1">
                    <a:lumMod val="85000"/>
                    <a:lumOff val="15000"/>
                  </a:schemeClr>
                </a:solidFill>
              </a:rPr>
              <a:t>¿Qué </a:t>
            </a:r>
            <a:r>
              <a:rPr lang="es-NI" smtClean="0">
                <a:solidFill>
                  <a:schemeClr val="tx1">
                    <a:lumMod val="85000"/>
                    <a:lumOff val="15000"/>
                  </a:schemeClr>
                </a:solidFill>
              </a:rPr>
              <a:t>lo motiva? </a:t>
            </a:r>
          </a:p>
          <a:p>
            <a:pPr>
              <a:spcAft>
                <a:spcPts val="2400"/>
              </a:spcAft>
            </a:pPr>
            <a:r>
              <a:rPr lang="es-NI" smtClean="0">
                <a:solidFill>
                  <a:schemeClr val="tx1">
                    <a:lumMod val="85000"/>
                    <a:lumOff val="15000"/>
                  </a:schemeClr>
                </a:solidFill>
              </a:rPr>
              <a:t>¿</a:t>
            </a:r>
            <a:r>
              <a:rPr lang="es-NI">
                <a:solidFill>
                  <a:schemeClr val="tx1">
                    <a:lumMod val="85000"/>
                    <a:lumOff val="15000"/>
                  </a:schemeClr>
                </a:solidFill>
              </a:rPr>
              <a:t>Qué esperas que haga la audiencia como resultado de la presentación?</a:t>
            </a:r>
            <a:endParaRPr lang="en-US" dirty="0">
              <a:solidFill>
                <a:schemeClr val="tx1">
                  <a:lumMod val="85000"/>
                  <a:lumOff val="15000"/>
                </a:schemeClr>
              </a:solidFill>
            </a:endParaRPr>
          </a:p>
          <a:p>
            <a:pPr marL="0" indent="0">
              <a:buNone/>
            </a:pPr>
            <a:endParaRPr lang="en-US" dirty="0"/>
          </a:p>
          <a:p>
            <a:endParaRPr lang="en-US" dirty="0"/>
          </a:p>
        </p:txBody>
      </p:sp>
    </p:spTree>
    <p:extLst>
      <p:ext uri="{BB962C8B-B14F-4D97-AF65-F5344CB8AC3E}">
        <p14:creationId xmlns:p14="http://schemas.microsoft.com/office/powerpoint/2010/main" val="34190412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138543" cy="1219200"/>
          </a:xfrm>
        </p:spPr>
        <p:txBody>
          <a:bodyPr/>
          <a:lstStyle/>
          <a:p>
            <a:r>
              <a:rPr lang="en-US" sz="7500" spc="600" dirty="0" smtClean="0"/>
              <a:t>OBJETIVOS</a:t>
            </a:r>
            <a:endParaRPr lang="en-US" sz="7500" spc="6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1006" y="2209800"/>
            <a:ext cx="1443424" cy="1066800"/>
          </a:xfrm>
          <a:prstGeom prst="rect">
            <a:avLst/>
          </a:prstGeom>
        </p:spPr>
      </p:pic>
    </p:spTree>
    <p:extLst>
      <p:ext uri="{BB962C8B-B14F-4D97-AF65-F5344CB8AC3E}">
        <p14:creationId xmlns:p14="http://schemas.microsoft.com/office/powerpoint/2010/main" val="27669217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9"/>
          <p:cNvSpPr>
            <a:spLocks noGrp="1" noChangeArrowheads="1"/>
          </p:cNvSpPr>
          <p:nvPr>
            <p:ph type="title"/>
          </p:nvPr>
        </p:nvSpPr>
        <p:spPr/>
        <p:txBody>
          <a:bodyPr/>
          <a:lstStyle/>
          <a:p>
            <a:r>
              <a:rPr lang="es-ES" altLang="en-US" dirty="0" smtClean="0">
                <a:solidFill>
                  <a:srgbClr val="0070C0"/>
                </a:solidFill>
              </a:rPr>
              <a:t>Pregúntate a ti mismo</a:t>
            </a:r>
            <a:endParaRPr lang="es-ES" altLang="en-US" dirty="0">
              <a:solidFill>
                <a:srgbClr val="0070C0"/>
              </a:solidFill>
            </a:endParaRPr>
          </a:p>
        </p:txBody>
      </p:sp>
      <p:sp>
        <p:nvSpPr>
          <p:cNvPr id="2" name="Content Placeholder 1"/>
          <p:cNvSpPr>
            <a:spLocks noGrp="1"/>
          </p:cNvSpPr>
          <p:nvPr>
            <p:ph idx="1"/>
          </p:nvPr>
        </p:nvSpPr>
        <p:spPr>
          <a:xfrm>
            <a:off x="914400" y="1447800"/>
            <a:ext cx="7729537" cy="4724400"/>
          </a:xfrm>
        </p:spPr>
        <p:txBody>
          <a:bodyPr/>
          <a:lstStyle/>
          <a:p>
            <a:pPr>
              <a:spcAft>
                <a:spcPts val="3000"/>
              </a:spcAft>
            </a:pPr>
            <a:r>
              <a:rPr lang="es-NI" altLang="en-US" sz="3200" b="1"/>
              <a:t>¿Por qué </a:t>
            </a:r>
            <a:r>
              <a:rPr lang="es-NI" altLang="en-US" sz="2800" smtClean="0"/>
              <a:t>quiero </a:t>
            </a:r>
            <a:r>
              <a:rPr lang="es-NI" altLang="en-US" sz="2800"/>
              <a:t>dar esta presentación</a:t>
            </a:r>
            <a:r>
              <a:rPr lang="es-NI" altLang="en-US" sz="3200"/>
              <a:t>?</a:t>
            </a:r>
          </a:p>
          <a:p>
            <a:pPr>
              <a:spcAft>
                <a:spcPts val="3000"/>
              </a:spcAft>
            </a:pPr>
            <a:r>
              <a:rPr lang="es-NI" altLang="en-US" sz="3200" b="1"/>
              <a:t>¿Qué </a:t>
            </a:r>
            <a:r>
              <a:rPr lang="es-NI" altLang="en-US" sz="2800" smtClean="0"/>
              <a:t>espero obtener</a:t>
            </a:r>
            <a:r>
              <a:rPr lang="es-NI" altLang="en-US" sz="3200" smtClean="0"/>
              <a:t>?</a:t>
            </a:r>
            <a:endParaRPr lang="es-NI" altLang="en-US" sz="3200"/>
          </a:p>
          <a:p>
            <a:pPr>
              <a:spcAft>
                <a:spcPts val="3000"/>
              </a:spcAft>
            </a:pPr>
            <a:r>
              <a:rPr lang="es-NI" altLang="en-US" sz="3200" b="1"/>
              <a:t>¿Cómo </a:t>
            </a:r>
            <a:r>
              <a:rPr lang="es-NI" altLang="en-US" sz="2800" smtClean="0"/>
              <a:t>sabré </a:t>
            </a:r>
            <a:r>
              <a:rPr lang="es-NI" altLang="en-US" sz="2800"/>
              <a:t>si </a:t>
            </a:r>
            <a:r>
              <a:rPr lang="es-NI" altLang="en-US" sz="2800" smtClean="0"/>
              <a:t>he </a:t>
            </a:r>
            <a:r>
              <a:rPr lang="es-NI" altLang="en-US" sz="2800"/>
              <a:t>tenido éxito</a:t>
            </a:r>
            <a:r>
              <a:rPr lang="es-NI" altLang="en-US" sz="3200" smtClean="0"/>
              <a:t>?</a:t>
            </a:r>
          </a:p>
        </p:txBody>
      </p:sp>
    </p:spTree>
    <p:extLst>
      <p:ext uri="{BB962C8B-B14F-4D97-AF65-F5344CB8AC3E}">
        <p14:creationId xmlns:p14="http://schemas.microsoft.com/office/powerpoint/2010/main" val="29136034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a:xfrm>
            <a:off x="835269" y="381000"/>
            <a:ext cx="7318131" cy="685800"/>
          </a:xfrm>
        </p:spPr>
        <p:txBody>
          <a:bodyPr/>
          <a:lstStyle/>
          <a:p>
            <a:r>
              <a:rPr lang="es-ES" altLang="en-US" dirty="0" smtClean="0"/>
              <a:t>Posibles Resultados</a:t>
            </a:r>
            <a:endParaRPr lang="es-ES" altLang="en-US" sz="3600" dirty="0"/>
          </a:p>
        </p:txBody>
      </p:sp>
      <p:sp>
        <p:nvSpPr>
          <p:cNvPr id="18435" name="Rectangle 5"/>
          <p:cNvSpPr>
            <a:spLocks noGrp="1" noChangeArrowheads="1"/>
          </p:cNvSpPr>
          <p:nvPr>
            <p:ph idx="1"/>
          </p:nvPr>
        </p:nvSpPr>
        <p:spPr>
          <a:xfrm>
            <a:off x="914400" y="1447800"/>
            <a:ext cx="7729537" cy="4724400"/>
          </a:xfrm>
        </p:spPr>
        <p:txBody>
          <a:bodyPr/>
          <a:lstStyle/>
          <a:p>
            <a:pPr>
              <a:spcAft>
                <a:spcPts val="3000"/>
              </a:spcAft>
            </a:pPr>
            <a:r>
              <a:rPr lang="es-NI" altLang="en-US"/>
              <a:t>Audiencia </a:t>
            </a:r>
            <a:r>
              <a:rPr lang="es-NI" altLang="en-US" b="1" smtClean="0">
                <a:solidFill>
                  <a:srgbClr val="D05124"/>
                </a:solidFill>
              </a:rPr>
              <a:t>mejor informada </a:t>
            </a:r>
            <a:r>
              <a:rPr lang="es-NI" altLang="en-US"/>
              <a:t>sobre </a:t>
            </a:r>
            <a:r>
              <a:rPr lang="es-NI" altLang="en-US" smtClean="0"/>
              <a:t>el problema que has planteado</a:t>
            </a:r>
            <a:endParaRPr lang="es-NI" altLang="en-US"/>
          </a:p>
          <a:p>
            <a:pPr>
              <a:spcAft>
                <a:spcPts val="3000"/>
              </a:spcAft>
            </a:pPr>
            <a:r>
              <a:rPr lang="es-NI" altLang="en-US"/>
              <a:t>Audiencia motivada para </a:t>
            </a:r>
            <a:r>
              <a:rPr lang="es-NI" altLang="en-US" b="1">
                <a:solidFill>
                  <a:srgbClr val="D05124"/>
                </a:solidFill>
              </a:rPr>
              <a:t>compartir la información</a:t>
            </a:r>
            <a:r>
              <a:rPr lang="es-NI" altLang="en-US"/>
              <a:t> con otros</a:t>
            </a:r>
          </a:p>
          <a:p>
            <a:pPr>
              <a:spcAft>
                <a:spcPts val="3000"/>
              </a:spcAft>
            </a:pPr>
            <a:r>
              <a:rPr lang="es-NI" altLang="en-US"/>
              <a:t>Audiencia motivada para </a:t>
            </a:r>
            <a:r>
              <a:rPr lang="es-NI" altLang="en-US" b="1">
                <a:solidFill>
                  <a:srgbClr val="D05124"/>
                </a:solidFill>
              </a:rPr>
              <a:t>tomar </a:t>
            </a:r>
            <a:r>
              <a:rPr lang="es-NI" altLang="en-US" b="1" smtClean="0">
                <a:solidFill>
                  <a:srgbClr val="D05124"/>
                </a:solidFill>
              </a:rPr>
              <a:t>acciones</a:t>
            </a:r>
          </a:p>
        </p:txBody>
      </p:sp>
    </p:spTree>
    <p:extLst>
      <p:ext uri="{BB962C8B-B14F-4D97-AF65-F5344CB8AC3E}">
        <p14:creationId xmlns:p14="http://schemas.microsoft.com/office/powerpoint/2010/main" val="4102021402"/>
      </p:ext>
    </p:extLst>
  </p:cSld>
  <p:clrMapOvr>
    <a:masterClrMapping/>
  </p:clrMapOvr>
  <p:timing>
    <p:tnLst>
      <p:par>
        <p:cTn id="1" dur="indefinite" restart="never" nodeType="tmRoot"/>
      </p:par>
    </p:tnLst>
  </p:timing>
</p:sld>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55A12F"/>
        </a:hlink>
        <a:folHlink>
          <a:srgbClr val="D05124"/>
        </a:folHlink>
      </a:clrScheme>
      <a:clrMap bg1="dk2" tx1="lt1" bg2="dk1" tx2="lt2" accent1="accent1" accent2="accent2" accent3="accent3" accent4="accent4" accent5="accent5" accent6="accent6" hlink="hlink" folHlink="folHlink"/>
    </a:extraClrScheme>
    <a:extraClrScheme>
      <a:clrScheme name="Bold Stripes 4">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D05124"/>
        </a:folHlink>
      </a:clrScheme>
      <a:clrMap bg1="lt1" tx1="dk1" bg2="lt2" tx2="dk2" accent1="accent1" accent2="accent2" accent3="accent3" accent4="accent4" accent5="accent5" accent6="accent6" hlink="hlink" folHlink="folHlink"/>
    </a:extraClrScheme>
    <a:extraClrScheme>
      <a:clrScheme name="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clrMap bg1="dk2" tx1="lt1" bg2="dk1" tx2="lt2" accent1="accent1" accent2="accent2" accent3="accent3" accent4="accent4" accent5="accent5" accent6="accent6" hlink="hlink" folHlink="folHlink"/>
    </a:extraClrScheme>
    <a:extraClrScheme>
      <a:clrScheme name="Bold Stripes 6">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2E73C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2.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
  <TotalTime>7293</TotalTime>
  <Words>7038</Words>
  <Application>Microsoft Macintosh PowerPoint</Application>
  <PresentationFormat>On-screen Show (4:3)</PresentationFormat>
  <Paragraphs>459</Paragraphs>
  <Slides>37</Slides>
  <Notes>37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37</vt:i4>
      </vt:variant>
    </vt:vector>
  </HeadingPairs>
  <TitlesOfParts>
    <vt:vector size="47" baseType="lpstr">
      <vt:lpstr>Arial Black</vt:lpstr>
      <vt:lpstr>Courier New</vt:lpstr>
      <vt:lpstr>MS PGothic</vt:lpstr>
      <vt:lpstr>ＭＳ Ｐゴシック</vt:lpstr>
      <vt:lpstr>Snap ITC</vt:lpstr>
      <vt:lpstr>Wingdings</vt:lpstr>
      <vt:lpstr>ZapfDingbats</vt:lpstr>
      <vt:lpstr>Arial</vt:lpstr>
      <vt:lpstr>Bold Stripes</vt:lpstr>
      <vt:lpstr>1_Bold Stripes</vt:lpstr>
      <vt:lpstr>Presentaciones efectivas</vt:lpstr>
      <vt:lpstr>PowerPoint Presentation</vt:lpstr>
      <vt:lpstr>Cuando un buen contenido sale mal …</vt:lpstr>
      <vt:lpstr>Seis pasos para  presentaciones poderosas</vt:lpstr>
      <vt:lpstr>PowerPoint Presentation</vt:lpstr>
      <vt:lpstr>Concéntrate en lo que tu audiencia necesita saber  </vt:lpstr>
      <vt:lpstr>PowerPoint Presentation</vt:lpstr>
      <vt:lpstr>Pregúntate a ti mismo</vt:lpstr>
      <vt:lpstr>Posibles Resultados</vt:lpstr>
      <vt:lpstr>PowerPoint Presentation</vt:lpstr>
      <vt:lpstr>La Audiencia aprende Más cuando se presenta Menos</vt:lpstr>
      <vt:lpstr>PowerPoint Presentation</vt:lpstr>
      <vt:lpstr>PowerPoint Presentation</vt:lpstr>
      <vt:lpstr>Organización de presentaciones  de políticas vs. de investigaciones</vt:lpstr>
      <vt:lpstr>Presenta un mensaje persuasivo</vt:lpstr>
      <vt:lpstr>Tu apertura establece la pauta</vt:lpstr>
      <vt:lpstr>Opciones para palabras de apertura</vt:lpstr>
      <vt:lpstr>El tiempo es clave</vt:lpstr>
      <vt:lpstr>Cerrar sabiamente</vt:lpstr>
      <vt:lpstr>Ten la última palabra</vt:lpstr>
      <vt:lpstr>PowerPoint Presentation</vt:lpstr>
      <vt:lpstr>Diseña concienzudamente</vt:lpstr>
      <vt:lpstr>MANTEN UNA “APARIENCIA" CONSISTENTE</vt:lpstr>
      <vt:lpstr>Hazlo legible</vt:lpstr>
      <vt:lpstr>Diseñe gráficas con cuidado</vt:lpstr>
      <vt:lpstr>Recuerde la regla KISS</vt:lpstr>
      <vt:lpstr>Títulos telegráficos ayudan  a contar tu historia</vt:lpstr>
      <vt:lpstr>PowerPoint Presentation</vt:lpstr>
      <vt:lpstr>Clara, concisa, conversacional</vt:lpstr>
      <vt:lpstr>Estilo y voz</vt:lpstr>
      <vt:lpstr>Apariencia y comportamiento</vt:lpstr>
      <vt:lpstr>Prepara una introducción</vt:lpstr>
      <vt:lpstr>      </vt:lpstr>
      <vt:lpstr>Canalizar la energía nerviosa</vt:lpstr>
      <vt:lpstr>Seis pasos para  presentaciones poderosas</vt:lpstr>
      <vt:lpstr>Resultados ideales</vt:lpstr>
      <vt:lpstr>Aprende Más</vt:lpstr>
    </vt:vector>
  </TitlesOfParts>
  <Company>Paul Geary User</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Geary User</dc:creator>
  <cp:lastModifiedBy>Gabriela Sanchez-Soto</cp:lastModifiedBy>
  <cp:revision>380</cp:revision>
  <cp:lastPrinted>2015-06-23T13:42:17Z</cp:lastPrinted>
  <dcterms:created xsi:type="dcterms:W3CDTF">2011-03-01T20:01:46Z</dcterms:created>
  <dcterms:modified xsi:type="dcterms:W3CDTF">2019-02-04T10:46:37Z</dcterms:modified>
</cp:coreProperties>
</file>