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3" r:id="rId1"/>
  </p:sldMasterIdLst>
  <p:notesMasterIdLst>
    <p:notesMasterId r:id="rId8"/>
  </p:notesMasterIdLst>
  <p:handoutMasterIdLst>
    <p:handoutMasterId r:id="rId9"/>
  </p:handoutMasterIdLst>
  <p:sldIdLst>
    <p:sldId id="314" r:id="rId2"/>
    <p:sldId id="310" r:id="rId3"/>
    <p:sldId id="311" r:id="rId4"/>
    <p:sldId id="313" r:id="rId5"/>
    <p:sldId id="305" r:id="rId6"/>
    <p:sldId id="293" r:id="rId7"/>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1536">
          <p15:clr>
            <a:srgbClr val="A4A3A4"/>
          </p15:clr>
        </p15:guide>
        <p15:guide id="2" pos="576">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el Yavinsky" initials="RY" lastIdx="2" clrIdx="0">
    <p:extLst/>
  </p:cmAuthor>
  <p:cmAuthor id="2" name="Marissa Yeakey" initials="MY" lastIdx="15" clrIdx="1">
    <p:extLst/>
  </p:cmAuthor>
  <p:cmAuthor id="3" name="Reshma Naik" initials="RN"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E96D1F"/>
    <a:srgbClr val="2375BB"/>
    <a:srgbClr val="339966"/>
    <a:srgbClr val="D59F0F"/>
    <a:srgbClr val="A49A00"/>
    <a:srgbClr val="00467F"/>
    <a:srgbClr val="19FE63"/>
    <a:srgbClr val="00FFFE"/>
    <a:srgbClr val="FF17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81" autoAdjust="0"/>
    <p:restoredTop sz="83551" autoAdjust="0"/>
  </p:normalViewPr>
  <p:slideViewPr>
    <p:cSldViewPr>
      <p:cViewPr varScale="1">
        <p:scale>
          <a:sx n="134" d="100"/>
          <a:sy n="134" d="100"/>
        </p:scale>
        <p:origin x="3224" y="184"/>
      </p:cViewPr>
      <p:guideLst>
        <p:guide orient="horz" pos="1536"/>
        <p:guide pos="576"/>
      </p:guideLst>
    </p:cSldViewPr>
  </p:slideViewPr>
  <p:outlineViewPr>
    <p:cViewPr>
      <p:scale>
        <a:sx n="33" d="100"/>
        <a:sy n="33" d="100"/>
      </p:scale>
      <p:origin x="0" y="222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3150" y="96"/>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1" y="0"/>
            <a:ext cx="3038649"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1027" name="Rectangle 3"/>
          <p:cNvSpPr>
            <a:spLocks noGrp="1" noChangeArrowheads="1"/>
          </p:cNvSpPr>
          <p:nvPr>
            <p:ph type="dt" sz="quarter" idx="1"/>
          </p:nvPr>
        </p:nvSpPr>
        <p:spPr bwMode="auto">
          <a:xfrm>
            <a:off x="3973370" y="0"/>
            <a:ext cx="3037031"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a:p>
        </p:txBody>
      </p:sp>
      <p:sp>
        <p:nvSpPr>
          <p:cNvPr id="1028" name="Rectangle 4"/>
          <p:cNvSpPr>
            <a:spLocks noGrp="1" noChangeArrowheads="1"/>
          </p:cNvSpPr>
          <p:nvPr>
            <p:ph type="ftr" sz="quarter" idx="2"/>
          </p:nvPr>
        </p:nvSpPr>
        <p:spPr bwMode="auto">
          <a:xfrm>
            <a:off x="1" y="8831266"/>
            <a:ext cx="3038649"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1029" name="Rectangle 5"/>
          <p:cNvSpPr>
            <a:spLocks noGrp="1" noChangeArrowheads="1"/>
          </p:cNvSpPr>
          <p:nvPr>
            <p:ph type="sldNum" sz="quarter" idx="3"/>
          </p:nvPr>
        </p:nvSpPr>
        <p:spPr bwMode="auto">
          <a:xfrm>
            <a:off x="3973370" y="8831266"/>
            <a:ext cx="3037031"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86B331E5-0968-4AEF-92A4-80ACF7B5DF42}" type="slidenum">
              <a:rPr lang="en-US"/>
              <a:pPr>
                <a:defRPr/>
              </a:pPr>
              <a:t>‹#›</a:t>
            </a:fld>
            <a:endParaRPr lang="en-US"/>
          </a:p>
        </p:txBody>
      </p:sp>
    </p:spTree>
    <p:extLst>
      <p:ext uri="{BB962C8B-B14F-4D97-AF65-F5344CB8AC3E}">
        <p14:creationId xmlns:p14="http://schemas.microsoft.com/office/powerpoint/2010/main" val="3829790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1" y="0"/>
            <a:ext cx="3038649"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79875" name="Rectangle 3"/>
          <p:cNvSpPr>
            <a:spLocks noGrp="1" noChangeArrowheads="1"/>
          </p:cNvSpPr>
          <p:nvPr>
            <p:ph type="dt" idx="1"/>
          </p:nvPr>
        </p:nvSpPr>
        <p:spPr bwMode="auto">
          <a:xfrm>
            <a:off x="3973370" y="0"/>
            <a:ext cx="3037031"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934722" y="4416428"/>
            <a:ext cx="5140960" cy="4183063"/>
          </a:xfrm>
          <a:prstGeom prst="rect">
            <a:avLst/>
          </a:prstGeom>
          <a:noFill/>
          <a:ln>
            <a:noFill/>
          </a:ln>
          <a:extLst/>
        </p:spPr>
        <p:txBody>
          <a:bodyPr vert="horz" wrap="square" lIns="92446" tIns="46223" rIns="92446" bIns="462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1" y="8831266"/>
            <a:ext cx="3038649"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79879" name="Rectangle 7"/>
          <p:cNvSpPr>
            <a:spLocks noGrp="1" noChangeArrowheads="1"/>
          </p:cNvSpPr>
          <p:nvPr>
            <p:ph type="sldNum" sz="quarter" idx="5"/>
          </p:nvPr>
        </p:nvSpPr>
        <p:spPr bwMode="auto">
          <a:xfrm>
            <a:off x="3973370" y="8831266"/>
            <a:ext cx="3037031"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96FBA243-26B8-481D-8325-B438EAAEE84C}" type="slidenum">
              <a:rPr lang="en-US"/>
              <a:pPr>
                <a:defRPr/>
              </a:pPr>
              <a:t>‹#›</a:t>
            </a:fld>
            <a:endParaRPr lang="en-US"/>
          </a:p>
        </p:txBody>
      </p:sp>
    </p:spTree>
    <p:extLst>
      <p:ext uri="{BB962C8B-B14F-4D97-AF65-F5344CB8AC3E}">
        <p14:creationId xmlns:p14="http://schemas.microsoft.com/office/powerpoint/2010/main" val="16438072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1122" indent="-288893">
              <a:defRPr sz="2400">
                <a:solidFill>
                  <a:schemeClr val="tx1"/>
                </a:solidFill>
                <a:latin typeface="Arial" panose="020B0604020202020204" pitchFamily="34" charset="0"/>
                <a:ea typeface="ＭＳ Ｐゴシック" panose="020B0600070205080204" pitchFamily="34" charset="-128"/>
              </a:defRPr>
            </a:lvl2pPr>
            <a:lvl3pPr marL="1155573" indent="-231115">
              <a:defRPr sz="2400">
                <a:solidFill>
                  <a:schemeClr val="tx1"/>
                </a:solidFill>
                <a:latin typeface="Arial" panose="020B0604020202020204" pitchFamily="34" charset="0"/>
                <a:ea typeface="ＭＳ Ｐゴシック" panose="020B0600070205080204" pitchFamily="34" charset="-128"/>
              </a:defRPr>
            </a:lvl3pPr>
            <a:lvl4pPr marL="1617802" indent="-231115">
              <a:defRPr sz="2400">
                <a:solidFill>
                  <a:schemeClr val="tx1"/>
                </a:solidFill>
                <a:latin typeface="Arial" panose="020B0604020202020204" pitchFamily="34" charset="0"/>
                <a:ea typeface="ＭＳ Ｐゴシック" panose="020B0600070205080204" pitchFamily="34" charset="-128"/>
              </a:defRPr>
            </a:lvl4pPr>
            <a:lvl5pPr marL="2080031" indent="-231115">
              <a:defRPr sz="2400">
                <a:solidFill>
                  <a:schemeClr val="tx1"/>
                </a:solidFill>
                <a:latin typeface="Arial" panose="020B0604020202020204" pitchFamily="34" charset="0"/>
                <a:ea typeface="ＭＳ Ｐゴシック" panose="020B0600070205080204" pitchFamily="34" charset="-128"/>
              </a:defRPr>
            </a:lvl5pPr>
            <a:lvl6pPr marL="2542261"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4490"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6719"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8948"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7348B18-4CB9-4909-8205-4EA506D8FF05}" type="slidenum">
              <a:rPr lang="en-US" altLang="en-US" sz="1200"/>
              <a:pPr/>
              <a:t>1</a:t>
            </a:fld>
            <a:endParaRPr lang="en-US" altLang="en-US" sz="1200" dirty="0"/>
          </a:p>
        </p:txBody>
      </p:sp>
    </p:spTree>
    <p:extLst>
      <p:ext uri="{BB962C8B-B14F-4D97-AF65-F5344CB8AC3E}">
        <p14:creationId xmlns:p14="http://schemas.microsoft.com/office/powerpoint/2010/main" val="68340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En la sesión de la Asignación Presupuestaria, discutimos el monitoreo de los presupuestos para darle seguimiento y saber si los compromisos se están ejecutando y exigirles a los tomadores de decisiones que rindan cuentas. Existe otro tipo de monitoreo que puede ser beneficioso para las negociaciones y la incidencia. Al final de una negociación, puede ser útil volver a visitar y a evaluar nuestro propio proceso a pesar de que si logramos o no alcanzamos nuestro objetivo. La evaluación de enfoque interno de nuestros esfuerzos se centra en el proceso de una negociación y hace la documentación de los pasos claves en el camino.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Este tipo de monitoreo puede ayudarnos en tres maneras:</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s-NI" baseline="0" noProof="0" dirty="0" smtClean="0">
                <a:cs typeface="Arial" charset="0"/>
              </a:rPr>
              <a:t>Entender cuáles fueron los pasos y las acciones favorables en cualquiera de los resultados exitosos de la negociación</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s-NI" baseline="0" noProof="0" dirty="0" smtClean="0">
                <a:cs typeface="Arial" charset="0"/>
              </a:rPr>
              <a:t>Identificar en dónde la negociación pudo haber salido mal, si no fue exitosa</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s-NI" baseline="0" noProof="0" dirty="0" smtClean="0">
                <a:cs typeface="Arial" charset="0"/>
              </a:rPr>
              <a:t>Con esta creciente comprensión de lo que se hizo bien y de lo que no se hizo bien, seremos más propensos a tener éxito en el futuro</a:t>
            </a:r>
            <a:endParaRPr lang="es-NI" baseline="0" noProof="0"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2</a:t>
            </a:fld>
            <a:endParaRPr lang="en-US" dirty="0"/>
          </a:p>
        </p:txBody>
      </p:sp>
    </p:spTree>
    <p:extLst>
      <p:ext uri="{BB962C8B-B14F-4D97-AF65-F5344CB8AC3E}">
        <p14:creationId xmlns:p14="http://schemas.microsoft.com/office/powerpoint/2010/main" val="4214483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i="0" noProof="0" dirty="0" smtClean="0">
                <a:cs typeface="Arial" charset="0"/>
              </a:rPr>
              <a:t>Hay varios factores que pueden contribuir a un resultado</a:t>
            </a:r>
            <a:r>
              <a:rPr lang="es-NI" i="0" baseline="0" noProof="0" dirty="0" smtClean="0">
                <a:cs typeface="Arial" charset="0"/>
              </a:rPr>
              <a:t> exitoso en la negociación. Aquí hay algunas preguntar para formular cuando se evalúa una negociación exitosa, así que lo mejor es que entendamos cuáles son las decisiones y las acciones que hicieron la diferencia en el camino.</a:t>
            </a:r>
            <a:endParaRPr lang="es-NI" i="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dirty="0" smtClean="0"/>
              <a:t>¿Quién fue el tomador de decisión correcto?</a:t>
            </a:r>
            <a:r>
              <a:rPr lang="es-NI" baseline="0" dirty="0" smtClean="0"/>
              <a:t> Quizás las negociaciones previas sólo se centraron en un único tomador de decisiones; por ejemplo: el Ministerio de Salud, pero en este caso nos hemos concentrado en los miembros de los comités claves en el parlamento.</a:t>
            </a: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dirty="0" smtClean="0"/>
              <a:t>¿Cuál fue el plazo correcto?</a:t>
            </a:r>
            <a:r>
              <a:rPr lang="es-NI" baseline="0" dirty="0" smtClean="0"/>
              <a:t> Tal y como lo discutimos en la Sesión de Asignación Presupuestaria, la elaboración y la aprobación del presupuesto siguen un proceso muy ordenado con puntos de entrada específicos. ¿Escogimos iniciar nuestras negociaciones en un momento cuando los tomadores de decisiones estaban centrados en nuestra meta y podían lograr el cambio?</a:t>
            </a: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dirty="0" smtClean="0"/>
              <a:t>¿Cuáles fueron los métodos y los mensajes utilizados para las comunicaciones y la difusión? ¿Adaptamos nuestros</a:t>
            </a:r>
            <a:r>
              <a:rPr lang="es-NI" baseline="0" dirty="0" smtClean="0"/>
              <a:t> mensajes y los materiales de comunicaciones para resonar con la audiencia? ¿Se presentó un nuevo mensaje o una nueva evidencia para hacer que nuestros argumentos fueran más fuertes?</a:t>
            </a: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dirty="0" smtClean="0"/>
              <a:t>¿Cuáles fueron los roles de las personas de fuera? ¿Nuestra negociación fue pública y los medios de comunicación social o las redes sociales</a:t>
            </a:r>
            <a:r>
              <a:rPr lang="es-NI" baseline="0" dirty="0" smtClean="0"/>
              <a:t> tuvieron un rol en la sensibilización y la generación de apoyo crecientes? Por otro lado, ¿pudimos mantener una negociación lo bastante confidencial que hizo sentirse con más seguridad a los tomadores de decisiones para tener discusiones francas?</a:t>
            </a:r>
            <a:endParaRPr lang="es-NI" i="0" noProof="0"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3</a:t>
            </a:fld>
            <a:endParaRPr lang="en-US"/>
          </a:p>
        </p:txBody>
      </p:sp>
    </p:spTree>
    <p:extLst>
      <p:ext uri="{BB962C8B-B14F-4D97-AF65-F5344CB8AC3E}">
        <p14:creationId xmlns:p14="http://schemas.microsoft.com/office/powerpoint/2010/main" val="4061154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i="0" dirty="0" smtClean="0">
                <a:cs typeface="Arial" charset="0"/>
              </a:rPr>
              <a:t>Si </a:t>
            </a:r>
            <a:r>
              <a:rPr lang="es-NI" i="0" noProof="0" dirty="0" smtClean="0">
                <a:cs typeface="Arial" charset="0"/>
              </a:rPr>
              <a:t>una</a:t>
            </a:r>
            <a:r>
              <a:rPr lang="en-US" i="0" dirty="0" smtClean="0">
                <a:cs typeface="Arial" charset="0"/>
              </a:rPr>
              <a:t> </a:t>
            </a:r>
            <a:r>
              <a:rPr lang="es-NI" i="0" noProof="0" dirty="0" smtClean="0">
                <a:cs typeface="Arial" charset="0"/>
              </a:rPr>
              <a:t>negociación</a:t>
            </a:r>
            <a:r>
              <a:rPr lang="en-US" i="0" baseline="0" dirty="0" smtClean="0">
                <a:cs typeface="Arial" charset="0"/>
              </a:rPr>
              <a:t> o </a:t>
            </a:r>
            <a:r>
              <a:rPr lang="es-NI" i="0" baseline="0" noProof="0" dirty="0" smtClean="0">
                <a:cs typeface="Arial" charset="0"/>
              </a:rPr>
              <a:t>esfuerzo</a:t>
            </a:r>
            <a:r>
              <a:rPr lang="en-US" i="0" baseline="0" dirty="0" smtClean="0">
                <a:cs typeface="Arial" charset="0"/>
              </a:rPr>
              <a:t> de </a:t>
            </a:r>
            <a:r>
              <a:rPr lang="es-NI" i="0" baseline="0" noProof="0" dirty="0" smtClean="0">
                <a:cs typeface="Arial" charset="0"/>
              </a:rPr>
              <a:t>incidencia</a:t>
            </a:r>
            <a:r>
              <a:rPr lang="en-US" i="0" baseline="0" dirty="0" smtClean="0">
                <a:cs typeface="Arial" charset="0"/>
              </a:rPr>
              <a:t> no ha </a:t>
            </a:r>
            <a:r>
              <a:rPr lang="es-NI" i="0" baseline="0" noProof="0" dirty="0" smtClean="0">
                <a:cs typeface="Arial" charset="0"/>
              </a:rPr>
              <a:t>obtenido el resultado deseado, estas preguntas pueden ayudar a identificar los factores que pueden haber contribuido.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i="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Quizás entramos a un proceso de negociación con múltiples metas pero sólo alcanzamos una. ¿Es eso un fracaso porque no tuvimos el éxito en el 100% de lo que nos habíamos propuesto hacer? ¿Cuáles son algunas de las razones por las que todavía podría considerarse un éxito aunque sólo se haya alcanzado una meta parcial? </a:t>
            </a:r>
            <a:r>
              <a:rPr lang="es-NI" b="1" i="0" baseline="0" noProof="0" dirty="0" smtClean="0">
                <a:cs typeface="Arial" charset="0"/>
              </a:rPr>
              <a:t>Generar respuestas.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Quizás la meta que alcanzamos era la única que también era beneficiosa para las otras partes. El alcanzar una única meta que es de beneficio mutuo en vez de lograr metas múltiples que son sólo de beneficio para una de las partes, mejora todas las relaciones al igual que las perspectivas para las negociaciones futuras con esa parte.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En la sesión general discutimos la importancia de entender los intereses de los demás. Si una negociación no es exitosa, puede ser porque no entendimos a plenitud lo que en definitiva estaba motivando a la otra parte. Si ustedes le solicitaron a una miembro del parlamento que hiciera un gran cambio de políticas pero no se dieron cuenta de que ella no estaba dispuesta a tomar partido en un asunto controversial poco antes de una elección, entonces su meta pudo haber sido irrealizable desde el inicio.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Es común que las negociones fracasen en las últimas fases, incluso después de haberse acordado un compromiso, ya que la ejecución no fue bien planificada. Todas las partes pueden comprometerse a hacer un cambio de políticas, pero si no hay discusión de cómo se va a llegar a hacer y de quién lo hará, es poco probable que se llegue a dar el cambio.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Tal vez entramos en una negociación de presupuesto centrada en los asuntos económicos y financieros. Esto es entendible pero los asuntos culturales, políticos y sociales también pueden tener una gran influencia en las negociaciones, a pesar de la temática específica. Por ejemplo: quizá se hizo un compromiso para financiar los servicios de salud sexual y reproductiva de los adolescentes, pero no se hizo la divulgación con los líderes comunitarios. Un consejo distrital que le hace frente a una oposición cultural real o percibida, podría optar por no asignar los fondos del programa según lo previsto.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0"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En algunas ocasiones hay un beneficio inesperado o una “luz de esperanza” cuando ocurre un fracaso en una negociación. Podemos aprender mucho del mismo proceso. Tal vez aprenderemos más sobre las otras partes y del entorno de políticas más amplias, entonces nos damos cuenta de que nuestra meta no era realista o de que no era la meta correcta con la que debimos iniciar. Luego, podemos reformular y revisar nuestro proceso para tener una mejor oportunidad de tener éxito en la próxima ocasión.</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4</a:t>
            </a:fld>
            <a:endParaRPr lang="en-US"/>
          </a:p>
        </p:txBody>
      </p:sp>
    </p:spTree>
    <p:extLst>
      <p:ext uri="{BB962C8B-B14F-4D97-AF65-F5344CB8AC3E}">
        <p14:creationId xmlns:p14="http://schemas.microsoft.com/office/powerpoint/2010/main" val="3786510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i="0" kern="1200" baseline="0" noProof="0" dirty="0" smtClean="0">
                <a:solidFill>
                  <a:schemeClr val="tx1"/>
                </a:solidFill>
                <a:effectLst/>
                <a:latin typeface="Arial" charset="0"/>
                <a:ea typeface="ＭＳ Ｐゴシック" charset="-128"/>
              </a:rPr>
              <a:t>La Planificación Familiar Avanzada (PFA) ha desarrollado una herramienta sencilla llamada el Árbol de Decisión que puede ser utilizada para documentar los pasos de un esfuerzo de incidencia. Aunque es específica para proyectos y no tiene la intención de realizar una evaluación formal, esta herramienta constituye un buen primer paso en la diagramación de los pasos de una negociación o del esfuerzo de incidencia. Otros han desarrollado quías y herramientas de evaluación más rigurosas e intensas, algunas de las cuales aparecen en la lista de la última diapositiva. Empecemos echando un vistazo al Árbol de Decisión. </a:t>
            </a:r>
          </a:p>
          <a:p>
            <a:endParaRPr lang="en-US" sz="1200" i="0" kern="1200" baseline="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El Árbol de Decisión está diseñado como una herramienta de planificación para describir la manera en cómo darle seguimiento a un compromiso una vez que éste se ha hecho. El compromiso acordado se ingresa en la parte superior del diagrama. Cada paso esperado se ingresa en los cuadros de resultados graduales. Estos pasos graduales deberán incluir cada pequeño paso que ustedes esperan dar en el proceso desde el compromiso hasta el impacto. Debido a que la ejecución del compromiso toma tiempo, los negociadores y los promotores monitorean si en realidad ocurre cada paso al escoger de forma simple un sí o un no. El impacto final se ingresa en el último cuadro del Árbol de Decisión. Practicaremos el uso del Árbol de Decisión en un ejercicio a continuación.</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5</a:t>
            </a:fld>
            <a:endParaRPr lang="en-US"/>
          </a:p>
        </p:txBody>
      </p:sp>
    </p:spTree>
    <p:extLst>
      <p:ext uri="{BB962C8B-B14F-4D97-AF65-F5344CB8AC3E}">
        <p14:creationId xmlns:p14="http://schemas.microsoft.com/office/powerpoint/2010/main" val="1703161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NI" noProof="0" dirty="0" smtClean="0"/>
              <a:t>Si están interesados en aprender más sobre la evaluación</a:t>
            </a:r>
            <a:r>
              <a:rPr lang="es-NI" baseline="0" noProof="0" dirty="0" smtClean="0"/>
              <a:t> y el monitoreo formales de la negociación y la incidencia, estos recursos proporcionan mucho más detalles</a:t>
            </a:r>
            <a:endParaRPr lang="es-NI" noProof="0" dirty="0" smtClean="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BB967DFE-C36F-444C-AA45-6EED13899228}" type="slidenum">
              <a:rPr lang="en-US" sz="1200" smtClean="0"/>
              <a:pPr/>
              <a:t>6</a:t>
            </a:fld>
            <a:endParaRPr lang="en-US" sz="1200"/>
          </a:p>
        </p:txBody>
      </p:sp>
    </p:spTree>
    <p:extLst>
      <p:ext uri="{BB962C8B-B14F-4D97-AF65-F5344CB8AC3E}">
        <p14:creationId xmlns:p14="http://schemas.microsoft.com/office/powerpoint/2010/main" val="1656802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84" descr="titlepagebg_solidblue"/>
          <p:cNvPicPr>
            <a:picLocks noChangeAspect="1" noChangeArrowheads="1"/>
          </p:cNvPicPr>
          <p:nvPr userDrawn="1"/>
        </p:nvPicPr>
        <p:blipFill>
          <a:blip r:embed="rId3"/>
          <a:srcRect/>
          <a:stretch>
            <a:fillRect/>
          </a:stretch>
        </p:blipFill>
        <p:spPr bwMode="auto">
          <a:xfrm>
            <a:off x="0" y="0"/>
            <a:ext cx="9148763" cy="6888163"/>
          </a:xfrm>
          <a:prstGeom prst="rect">
            <a:avLst/>
          </a:prstGeom>
          <a:noFill/>
          <a:ln w="9525">
            <a:noFill/>
            <a:miter lim="800000"/>
            <a:headEnd/>
            <a:tailEnd/>
          </a:ln>
        </p:spPr>
      </p:pic>
      <p:sp>
        <p:nvSpPr>
          <p:cNvPr id="77909" name="Rectangle 85"/>
          <p:cNvSpPr>
            <a:spLocks noGrp="1" noChangeArrowheads="1"/>
          </p:cNvSpPr>
          <p:nvPr>
            <p:ph type="ctrTitle" sz="quarter"/>
          </p:nvPr>
        </p:nvSpPr>
        <p:spPr>
          <a:xfrm>
            <a:off x="838200" y="2098675"/>
            <a:ext cx="6248400" cy="1447800"/>
          </a:xfrm>
        </p:spPr>
        <p:txBody>
          <a:bodyPr anchor="b"/>
          <a:lstStyle>
            <a:lvl1pPr>
              <a:defRPr/>
            </a:lvl1pPr>
          </a:lstStyle>
          <a:p>
            <a:pPr lvl="0"/>
            <a:r>
              <a:rPr lang="en-US" noProof="0"/>
              <a:t>Click to edit Master title style</a:t>
            </a:r>
          </a:p>
        </p:txBody>
      </p:sp>
      <p:sp>
        <p:nvSpPr>
          <p:cNvPr id="77910" name="Rectangle 86"/>
          <p:cNvSpPr>
            <a:spLocks noGrp="1" noChangeArrowheads="1"/>
          </p:cNvSpPr>
          <p:nvPr>
            <p:ph type="subTitle" sz="quarter" idx="1"/>
          </p:nvPr>
        </p:nvSpPr>
        <p:spPr>
          <a:xfrm>
            <a:off x="838200" y="3775075"/>
            <a:ext cx="6248400" cy="1101725"/>
          </a:xfrm>
        </p:spPr>
        <p:txBody>
          <a:bodyPr/>
          <a:lstStyle>
            <a:lvl1pPr marL="0" indent="0">
              <a:buFont typeface="Wingdings" pitchFamily="2" charset="2"/>
              <a:buNone/>
              <a:defRPr>
                <a:solidFill>
                  <a:srgbClr val="000000"/>
                </a:solidFill>
              </a:defRPr>
            </a:lvl1pPr>
          </a:lstStyle>
          <a:p>
            <a:pPr lvl="0"/>
            <a:r>
              <a:rPr lang="en-US" noProof="0"/>
              <a:t>Click to edit Master subtitle style</a:t>
            </a:r>
          </a:p>
        </p:txBody>
      </p:sp>
      <p:sp>
        <p:nvSpPr>
          <p:cNvPr id="5" name="Rectangle 87"/>
          <p:cNvSpPr>
            <a:spLocks noGrp="1" noChangeArrowheads="1"/>
          </p:cNvSpPr>
          <p:nvPr>
            <p:ph type="ftr" sz="quarter" idx="10"/>
          </p:nvPr>
        </p:nvSpPr>
        <p:spPr bwMode="auto">
          <a:xfrm>
            <a:off x="2362200" y="6400800"/>
            <a:ext cx="6324600" cy="457200"/>
          </a:xfrm>
          <a:prstGeom prst="rect">
            <a:avLst/>
          </a:prstGeom>
          <a:extLst/>
        </p:spPr>
        <p:txBody>
          <a:bodyPr vert="horz" wrap="square" lIns="91440" tIns="45720" rIns="91440" bIns="45720" numCol="1" anchor="t" anchorCtr="0" compatLnSpc="1">
            <a:prstTxWarp prst="textNoShape">
              <a:avLst/>
            </a:prstTxWarp>
          </a:bodyPr>
          <a:lstStyle>
            <a:lvl1pPr eaLnBrk="0" hangingPunct="0">
              <a:defRPr sz="1200" b="1">
                <a:ea typeface="ＭＳ Ｐゴシック" charset="-128"/>
                <a:cs typeface="+mn-cs"/>
              </a:defRPr>
            </a:lvl1pPr>
          </a:lstStyle>
          <a:p>
            <a:pPr>
              <a:defRPr/>
            </a:pPr>
            <a:r>
              <a:rPr lang="en-US"/>
              <a:t>POPULATION REFERENCE BUREAU | www.prb.org</a:t>
            </a:r>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973638" y="1676400"/>
            <a:ext cx="3789362" cy="46482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solidFill>
                  <a:schemeClr val="tx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a:solidFill>
                  <a:schemeClr val="tx2"/>
                </a:solidFill>
              </a:defRPr>
            </a:lvl1pPr>
          </a:lstStyle>
          <a:p>
            <a:r>
              <a:rPr lang="en-US" dirty="0"/>
              <a:t>Click to edit Master subtitle style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66082482"/>
      </p:ext>
    </p:extLst>
  </p:cSld>
  <p:clrMapOvr>
    <a:overrideClrMapping bg1="dk2" tx1="lt1" bg2="dk1"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p:spPr>
        <p:txBody>
          <a:bodyPr wrap="none" anchor="ctr"/>
          <a:lstStyle/>
          <a:p>
            <a:pPr eaLnBrk="0" hangingPunct="0">
              <a:defRPr/>
            </a:pPr>
            <a:endParaRPr lang="en-US">
              <a:ea typeface="ＭＳ Ｐゴシック" pitchFamily="34" charset="-128"/>
              <a:cs typeface="+mn-cs"/>
            </a:endParaRPr>
          </a:p>
        </p:txBody>
      </p:sp>
      <p:sp>
        <p:nvSpPr>
          <p:cNvPr id="1029" name="Text Box 85"/>
          <p:cNvSpPr txBox="1">
            <a:spLocks noChangeArrowheads="1"/>
          </p:cNvSpPr>
          <p:nvPr userDrawn="1"/>
        </p:nvSpPr>
        <p:spPr bwMode="auto">
          <a:xfrm>
            <a:off x="3886200" y="6507163"/>
            <a:ext cx="4953000" cy="198437"/>
          </a:xfrm>
          <a:prstGeom prst="rect">
            <a:avLst/>
          </a:prstGeom>
          <a:noFill/>
          <a:ln>
            <a:noFill/>
          </a:ln>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0" hangingPunct="0">
              <a:defRPr/>
            </a:pPr>
            <a:r>
              <a:rPr lang="en-US" sz="700" dirty="0">
                <a:cs typeface="+mn-cs"/>
              </a:rPr>
              <a:t>© </a:t>
            </a:r>
            <a:r>
              <a:rPr lang="en-US" sz="700" dirty="0">
                <a:solidFill>
                  <a:srgbClr val="333333"/>
                </a:solidFill>
                <a:cs typeface="+mn-cs"/>
              </a:rPr>
              <a:t>2015 Population Reference Bureau. All rights reserved. </a:t>
            </a:r>
            <a:r>
              <a:rPr lang="en-US" sz="700" dirty="0" err="1">
                <a:solidFill>
                  <a:srgbClr val="333333"/>
                </a:solidFill>
                <a:cs typeface="+mn-cs"/>
              </a:rPr>
              <a:t>www.prb.org</a:t>
            </a:r>
            <a:endParaRPr lang="en-US" sz="700" dirty="0">
              <a:solidFill>
                <a:srgbClr val="333333"/>
              </a:solidFill>
              <a:cs typeface="+mn-cs"/>
            </a:endParaRPr>
          </a:p>
        </p:txBody>
      </p:sp>
      <p:pic>
        <p:nvPicPr>
          <p:cNvPr id="1030" name="Picture 86" descr="ppt-logo"/>
          <p:cNvPicPr>
            <a:picLocks noChangeAspect="1" noChangeArrowheads="1"/>
          </p:cNvPicPr>
          <p:nvPr userDrawn="1"/>
        </p:nvPicPr>
        <p:blipFill>
          <a:blip r:embed="rId16"/>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p:spPr>
        <p:txBody>
          <a:bodyPr wrap="none" anchor="ctr"/>
          <a:lstStyle/>
          <a:p>
            <a:pPr eaLnBrk="0" hangingPunct="0">
              <a:defRPr/>
            </a:pPr>
            <a:endParaRPr lang="en-US">
              <a:ea typeface="ＭＳ Ｐゴシック" pitchFamily="34" charset="-128"/>
              <a:cs typeface="+mn-cs"/>
            </a:endParaRPr>
          </a:p>
        </p:txBody>
      </p:sp>
    </p:spTree>
  </p:cSld>
  <p:clrMap bg1="lt1" tx1="dk1" bg2="lt2" tx2="dk2" accent1="accent1" accent2="accent2" accent3="accent3" accent4="accent4" accent5="accent5" accent6="accent6" hlink="hlink" folHlink="folHlink"/>
  <p:sldLayoutIdLst>
    <p:sldLayoutId id="2147483739" r:id="rId1"/>
    <p:sldLayoutId id="2147483738" r:id="rId2"/>
    <p:sldLayoutId id="2147483737" r:id="rId3"/>
    <p:sldLayoutId id="2147483736" r:id="rId4"/>
    <p:sldLayoutId id="2147483735" r:id="rId5"/>
    <p:sldLayoutId id="2147483734" r:id="rId6"/>
    <p:sldLayoutId id="2147483733" r:id="rId7"/>
    <p:sldLayoutId id="2147483732" r:id="rId8"/>
    <p:sldLayoutId id="2147483731" r:id="rId9"/>
    <p:sldLayoutId id="2147483730" r:id="rId10"/>
    <p:sldLayoutId id="2147483729" r:id="rId11"/>
    <p:sldLayoutId id="2147483728" r:id="rId12"/>
    <p:sldLayoutId id="2147483727" r:id="rId13"/>
    <p:sldLayoutId id="2147483740"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NULL" TargetMode="External"/><Relationship Id="rId5" Type="http://schemas.openxmlformats.org/officeDocument/2006/relationships/hyperlink" Target="http://www.unicef.org/evaluation/files/Advocacy_Toolkit_Companion.pdf" TargetMode="External"/><Relationship Id="rId6" Type="http://schemas.openxmlformats.org/officeDocument/2006/relationships/hyperlink" Target="http://www.cpc.unc.edu/measure/resources/publications/sr-12-63.pdf" TargetMode="External"/><Relationship Id="rId7" Type="http://schemas.openxmlformats.org/officeDocument/2006/relationships/hyperlink" Target="https://www.k4health.org/toolkits/family-planning-advocacy/guides-planning-implementation" TargetMode="External"/><Relationship Id="rId8" Type="http://schemas.openxmlformats.org/officeDocument/2006/relationships/hyperlink" Target="http://www.colorado.edu/conflict/transform/kesner.htm"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838200" y="2590800"/>
            <a:ext cx="7467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s-NI" sz="4400" b="1" kern="0" dirty="0" smtClean="0">
                <a:solidFill>
                  <a:schemeClr val="accent5"/>
                </a:solidFill>
              </a:rPr>
              <a:t>La documentación del éxito y la superación del fracaso</a:t>
            </a:r>
            <a:endParaRPr lang="es-NI" sz="4400" kern="0" dirty="0">
              <a:solidFill>
                <a:schemeClr val="accent5"/>
              </a:solidFill>
            </a:endParaRPr>
          </a:p>
        </p:txBody>
      </p:sp>
    </p:spTree>
    <p:extLst>
      <p:ext uri="{BB962C8B-B14F-4D97-AF65-F5344CB8AC3E}">
        <p14:creationId xmlns:p14="http://schemas.microsoft.com/office/powerpoint/2010/main" val="604115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dirty="0" smtClean="0"/>
              <a:t>¿Cómo mejora el monitoreo la negociación y la incidencia?</a:t>
            </a:r>
            <a:endParaRPr lang="es-NI" dirty="0"/>
          </a:p>
        </p:txBody>
      </p:sp>
      <p:sp>
        <p:nvSpPr>
          <p:cNvPr id="3" name="Content Placeholder 2"/>
          <p:cNvSpPr>
            <a:spLocks noGrp="1"/>
          </p:cNvSpPr>
          <p:nvPr>
            <p:ph idx="1"/>
          </p:nvPr>
        </p:nvSpPr>
        <p:spPr>
          <a:xfrm>
            <a:off x="771525" y="1909103"/>
            <a:ext cx="7805737" cy="3505200"/>
          </a:xfrm>
        </p:spPr>
        <p:txBody>
          <a:bodyPr/>
          <a:lstStyle/>
          <a:p>
            <a:pPr eaLnBrk="1" hangingPunct="1">
              <a:lnSpc>
                <a:spcPct val="90000"/>
              </a:lnSpc>
              <a:spcAft>
                <a:spcPct val="30000"/>
              </a:spcAft>
              <a:defRPr/>
            </a:pPr>
            <a:r>
              <a:rPr lang="es-NI" dirty="0" smtClean="0"/>
              <a:t>Entender cuáles fueron las acciones y las decisiones que jugaron un rol clave para alcanzar el éxito</a:t>
            </a:r>
          </a:p>
          <a:p>
            <a:pPr eaLnBrk="1" hangingPunct="1">
              <a:lnSpc>
                <a:spcPct val="90000"/>
              </a:lnSpc>
              <a:spcAft>
                <a:spcPct val="30000"/>
              </a:spcAft>
              <a:defRPr/>
            </a:pPr>
            <a:r>
              <a:rPr lang="es-NI" dirty="0" smtClean="0"/>
              <a:t>Identificar los traspiés, sino se alcanzó la meta</a:t>
            </a:r>
          </a:p>
          <a:p>
            <a:pPr eaLnBrk="1" hangingPunct="1">
              <a:lnSpc>
                <a:spcPct val="90000"/>
              </a:lnSpc>
              <a:spcAft>
                <a:spcPct val="30000"/>
              </a:spcAft>
              <a:defRPr/>
            </a:pPr>
            <a:r>
              <a:rPr lang="es-NI" dirty="0" smtClean="0"/>
              <a:t>Incrementar la probabilidad de éxito en las negociaciones futuras</a:t>
            </a:r>
          </a:p>
          <a:p>
            <a:endParaRPr lang="es-NI" dirty="0"/>
          </a:p>
        </p:txBody>
      </p:sp>
    </p:spTree>
    <p:extLst>
      <p:ext uri="{BB962C8B-B14F-4D97-AF65-F5344CB8AC3E}">
        <p14:creationId xmlns:p14="http://schemas.microsoft.com/office/powerpoint/2010/main" val="315420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1" y="381000"/>
            <a:ext cx="8110536" cy="990600"/>
          </a:xfrm>
        </p:spPr>
        <p:txBody>
          <a:bodyPr/>
          <a:lstStyle/>
          <a:p>
            <a:r>
              <a:rPr lang="es-NI" sz="3200" dirty="0" smtClean="0"/>
              <a:t>El éxito: formulación de las preguntas claves</a:t>
            </a:r>
            <a:endParaRPr lang="es-NI" sz="3200" dirty="0"/>
          </a:p>
        </p:txBody>
      </p:sp>
      <p:sp>
        <p:nvSpPr>
          <p:cNvPr id="3" name="Content Placeholder 2"/>
          <p:cNvSpPr>
            <a:spLocks noGrp="1"/>
          </p:cNvSpPr>
          <p:nvPr>
            <p:ph idx="1"/>
          </p:nvPr>
        </p:nvSpPr>
        <p:spPr>
          <a:xfrm>
            <a:off x="914400" y="1524000"/>
            <a:ext cx="7729537" cy="4572000"/>
          </a:xfrm>
        </p:spPr>
        <p:txBody>
          <a:bodyPr/>
          <a:lstStyle/>
          <a:p>
            <a:pPr eaLnBrk="1" hangingPunct="1">
              <a:lnSpc>
                <a:spcPct val="90000"/>
              </a:lnSpc>
              <a:spcAft>
                <a:spcPct val="30000"/>
              </a:spcAft>
              <a:defRPr/>
            </a:pPr>
            <a:r>
              <a:rPr lang="es-NI" dirty="0" smtClean="0"/>
              <a:t>¿Quién fue el tomador de decisión correcto?</a:t>
            </a:r>
          </a:p>
          <a:p>
            <a:pPr eaLnBrk="1" hangingPunct="1">
              <a:lnSpc>
                <a:spcPct val="90000"/>
              </a:lnSpc>
              <a:spcAft>
                <a:spcPct val="30000"/>
              </a:spcAft>
              <a:defRPr/>
            </a:pPr>
            <a:r>
              <a:rPr lang="es-NI" dirty="0" smtClean="0"/>
              <a:t>¿Cuál fue el plazo correcto?</a:t>
            </a:r>
          </a:p>
          <a:p>
            <a:pPr eaLnBrk="1" hangingPunct="1">
              <a:lnSpc>
                <a:spcPct val="90000"/>
              </a:lnSpc>
              <a:spcAft>
                <a:spcPct val="30000"/>
              </a:spcAft>
              <a:defRPr/>
            </a:pPr>
            <a:r>
              <a:rPr lang="es-NI" dirty="0" smtClean="0"/>
              <a:t>¿Cuáles fueron los métodos y los mensajes utilizados para las comunicaciones y la difusión?</a:t>
            </a:r>
          </a:p>
          <a:p>
            <a:pPr eaLnBrk="1" hangingPunct="1">
              <a:lnSpc>
                <a:spcPct val="90000"/>
              </a:lnSpc>
              <a:spcAft>
                <a:spcPct val="30000"/>
              </a:spcAft>
              <a:defRPr/>
            </a:pPr>
            <a:r>
              <a:rPr lang="es-NI" dirty="0" smtClean="0"/>
              <a:t>¿Cuáles fueron los roles de las personas de fuera?</a:t>
            </a:r>
          </a:p>
          <a:p>
            <a:pPr marL="0" indent="0" eaLnBrk="1" hangingPunct="1">
              <a:lnSpc>
                <a:spcPct val="90000"/>
              </a:lnSpc>
              <a:spcAft>
                <a:spcPct val="30000"/>
              </a:spcAft>
              <a:buNone/>
              <a:defRPr/>
            </a:pPr>
            <a:endParaRPr lang="es-NI" dirty="0" smtClean="0"/>
          </a:p>
          <a:p>
            <a:endParaRPr lang="es-NI" dirty="0"/>
          </a:p>
        </p:txBody>
      </p:sp>
    </p:spTree>
    <p:extLst>
      <p:ext uri="{BB962C8B-B14F-4D97-AF65-F5344CB8AC3E}">
        <p14:creationId xmlns:p14="http://schemas.microsoft.com/office/powerpoint/2010/main" val="4125533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sz="3200" dirty="0" smtClean="0"/>
              <a:t>El fracaso: </a:t>
            </a:r>
            <a:r>
              <a:rPr lang="es-NI" sz="3200" dirty="0"/>
              <a:t>formulación de las preguntas claves</a:t>
            </a:r>
          </a:p>
        </p:txBody>
      </p:sp>
      <p:sp>
        <p:nvSpPr>
          <p:cNvPr id="3" name="Content Placeholder 2"/>
          <p:cNvSpPr>
            <a:spLocks noGrp="1"/>
          </p:cNvSpPr>
          <p:nvPr>
            <p:ph idx="1"/>
          </p:nvPr>
        </p:nvSpPr>
        <p:spPr>
          <a:xfrm>
            <a:off x="914400" y="1524000"/>
            <a:ext cx="7729537" cy="4572000"/>
          </a:xfrm>
        </p:spPr>
        <p:txBody>
          <a:bodyPr/>
          <a:lstStyle/>
          <a:p>
            <a:pPr eaLnBrk="1" hangingPunct="1">
              <a:lnSpc>
                <a:spcPct val="90000"/>
              </a:lnSpc>
              <a:spcAft>
                <a:spcPct val="30000"/>
              </a:spcAft>
              <a:defRPr/>
            </a:pPr>
            <a:r>
              <a:rPr lang="es-NI" dirty="0" smtClean="0"/>
              <a:t>¿El resultado trae beneficios mutuos a todas las partes?</a:t>
            </a:r>
          </a:p>
          <a:p>
            <a:pPr eaLnBrk="1" hangingPunct="1">
              <a:lnSpc>
                <a:spcPct val="90000"/>
              </a:lnSpc>
              <a:spcAft>
                <a:spcPct val="30000"/>
              </a:spcAft>
              <a:defRPr/>
            </a:pPr>
            <a:r>
              <a:rPr lang="es-NI" dirty="0" smtClean="0"/>
              <a:t>¿Se entendieron los intereses de las otras partes sobre todo donde ellas discrepaban?</a:t>
            </a:r>
          </a:p>
          <a:p>
            <a:pPr eaLnBrk="1" hangingPunct="1">
              <a:lnSpc>
                <a:spcPct val="90000"/>
              </a:lnSpc>
              <a:spcAft>
                <a:spcPct val="30000"/>
              </a:spcAft>
              <a:defRPr/>
            </a:pPr>
            <a:r>
              <a:rPr lang="es-NI" dirty="0" smtClean="0"/>
              <a:t>¿Se planificó la ejecución por adelantado?</a:t>
            </a:r>
          </a:p>
          <a:p>
            <a:pPr eaLnBrk="1" hangingPunct="1">
              <a:lnSpc>
                <a:spcPct val="90000"/>
              </a:lnSpc>
              <a:spcAft>
                <a:spcPct val="30000"/>
              </a:spcAft>
              <a:defRPr/>
            </a:pPr>
            <a:r>
              <a:rPr lang="es-NI" dirty="0" smtClean="0"/>
              <a:t>¿Fueron abordados los temas no financieros?</a:t>
            </a:r>
          </a:p>
          <a:p>
            <a:pPr eaLnBrk="1" hangingPunct="1">
              <a:lnSpc>
                <a:spcPct val="90000"/>
              </a:lnSpc>
              <a:spcAft>
                <a:spcPct val="30000"/>
              </a:spcAft>
              <a:defRPr/>
            </a:pPr>
            <a:r>
              <a:rPr lang="es-NI" dirty="0" smtClean="0"/>
              <a:t>¿Hay una luz de esperanza?</a:t>
            </a:r>
          </a:p>
          <a:p>
            <a:pPr eaLnBrk="1" hangingPunct="1">
              <a:lnSpc>
                <a:spcPct val="90000"/>
              </a:lnSpc>
              <a:spcAft>
                <a:spcPct val="30000"/>
              </a:spcAft>
              <a:defRPr/>
            </a:pPr>
            <a:endParaRPr lang="es-NI" dirty="0" smtClean="0"/>
          </a:p>
          <a:p>
            <a:endParaRPr lang="es-NI" dirty="0"/>
          </a:p>
        </p:txBody>
      </p:sp>
    </p:spTree>
    <p:extLst>
      <p:ext uri="{BB962C8B-B14F-4D97-AF65-F5344CB8AC3E}">
        <p14:creationId xmlns:p14="http://schemas.microsoft.com/office/powerpoint/2010/main" val="2131446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188" y="180751"/>
            <a:ext cx="8153400" cy="711116"/>
          </a:xfrm>
        </p:spPr>
        <p:txBody>
          <a:bodyPr/>
          <a:lstStyle/>
          <a:p>
            <a:r>
              <a:rPr lang="es-NI" dirty="0" smtClean="0"/>
              <a:t>El Árbol de Decisión de PFA</a:t>
            </a:r>
            <a:endParaRPr lang="es-NI" dirty="0"/>
          </a:p>
        </p:txBody>
      </p:sp>
      <p:pic>
        <p:nvPicPr>
          <p:cNvPr id="3" name="Picture 2"/>
          <p:cNvPicPr>
            <a:picLocks noChangeAspect="1"/>
          </p:cNvPicPr>
          <p:nvPr/>
        </p:nvPicPr>
        <p:blipFill>
          <a:blip r:embed="rId3"/>
          <a:stretch>
            <a:fillRect/>
          </a:stretch>
        </p:blipFill>
        <p:spPr>
          <a:xfrm>
            <a:off x="381000" y="1190208"/>
            <a:ext cx="3733800" cy="675472"/>
          </a:xfrm>
          <a:prstGeom prst="rect">
            <a:avLst/>
          </a:prstGeom>
          <a:ln>
            <a:solidFill>
              <a:schemeClr val="accent5"/>
            </a:solidFill>
          </a:ln>
        </p:spPr>
      </p:pic>
      <p:pic>
        <p:nvPicPr>
          <p:cNvPr id="11" name="Picture 10"/>
          <p:cNvPicPr>
            <a:picLocks noChangeAspect="1"/>
          </p:cNvPicPr>
          <p:nvPr/>
        </p:nvPicPr>
        <p:blipFill>
          <a:blip r:embed="rId4"/>
          <a:stretch>
            <a:fillRect/>
          </a:stretch>
        </p:blipFill>
        <p:spPr>
          <a:xfrm>
            <a:off x="397042" y="1893754"/>
            <a:ext cx="3717758" cy="4066934"/>
          </a:xfrm>
          <a:prstGeom prst="rect">
            <a:avLst/>
          </a:prstGeom>
        </p:spPr>
      </p:pic>
      <p:sp>
        <p:nvSpPr>
          <p:cNvPr id="22" name="TextBox 21"/>
          <p:cNvSpPr txBox="1"/>
          <p:nvPr/>
        </p:nvSpPr>
        <p:spPr>
          <a:xfrm>
            <a:off x="5867400" y="5943600"/>
            <a:ext cx="2895600" cy="400110"/>
          </a:xfrm>
          <a:prstGeom prst="rect">
            <a:avLst/>
          </a:prstGeom>
          <a:noFill/>
        </p:spPr>
        <p:txBody>
          <a:bodyPr wrap="square" rtlCol="0">
            <a:spAutoFit/>
          </a:bodyPr>
          <a:lstStyle/>
          <a:p>
            <a:r>
              <a:rPr lang="es-NI" sz="1000" b="1" dirty="0" smtClean="0"/>
              <a:t>Fuente</a:t>
            </a:r>
            <a:r>
              <a:rPr lang="es-NI" sz="1000" dirty="0" smtClean="0"/>
              <a:t>: Portafolio de Incidencia para la Planificación Familiar Avanzada, 2015.</a:t>
            </a:r>
            <a:endParaRPr lang="es-NI" sz="1000" dirty="0"/>
          </a:p>
        </p:txBody>
      </p:sp>
      <p:grpSp>
        <p:nvGrpSpPr>
          <p:cNvPr id="6" name="Grupo 5"/>
          <p:cNvGrpSpPr/>
          <p:nvPr/>
        </p:nvGrpSpPr>
        <p:grpSpPr>
          <a:xfrm>
            <a:off x="4255168" y="1190207"/>
            <a:ext cx="4812632" cy="4524793"/>
            <a:chOff x="0" y="0"/>
            <a:chExt cx="7315200" cy="7410450"/>
          </a:xfrm>
        </p:grpSpPr>
        <p:sp>
          <p:nvSpPr>
            <p:cNvPr id="7" name="Rectángulo 6"/>
            <p:cNvSpPr/>
            <p:nvPr/>
          </p:nvSpPr>
          <p:spPr>
            <a:xfrm>
              <a:off x="0" y="0"/>
              <a:ext cx="7315200" cy="74104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NI"/>
            </a:p>
          </p:txBody>
        </p:sp>
        <p:sp>
          <p:nvSpPr>
            <p:cNvPr id="8" name="Rectángulo 7"/>
            <p:cNvSpPr/>
            <p:nvPr/>
          </p:nvSpPr>
          <p:spPr bwMode="auto">
            <a:xfrm>
              <a:off x="1152939" y="3498574"/>
              <a:ext cx="4114800" cy="428625"/>
            </a:xfrm>
            <a:prstGeom prst="rect">
              <a:avLst/>
            </a:prstGeom>
            <a:noFill/>
            <a:ln w="9525" cap="flat" cmpd="sng" algn="ctr">
              <a:solidFill>
                <a:srgbClr val="FF17F5"/>
              </a:solidFill>
              <a:prstDash val="solid"/>
              <a:round/>
              <a:headEnd type="none" w="med" len="med"/>
              <a:tailEnd type="none" w="med" len="med"/>
            </a:ln>
            <a:effectLs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NI" sz="110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9" name="Conector recto 8"/>
            <p:cNvCxnSpPr/>
            <p:nvPr/>
          </p:nvCxnSpPr>
          <p:spPr>
            <a:xfrm flipH="1">
              <a:off x="2767054" y="882595"/>
              <a:ext cx="0" cy="266700"/>
            </a:xfrm>
            <a:prstGeom prst="line">
              <a:avLst/>
            </a:prstGeom>
            <a:ln>
              <a:solidFill>
                <a:srgbClr val="CC0099"/>
              </a:solidFill>
            </a:ln>
          </p:spPr>
          <p:style>
            <a:lnRef idx="1">
              <a:schemeClr val="dk1"/>
            </a:lnRef>
            <a:fillRef idx="0">
              <a:schemeClr val="dk1"/>
            </a:fillRef>
            <a:effectRef idx="0">
              <a:schemeClr val="dk1"/>
            </a:effectRef>
            <a:fontRef idx="minor">
              <a:schemeClr val="tx1"/>
            </a:fontRef>
          </p:style>
        </p:cxnSp>
        <p:cxnSp>
          <p:nvCxnSpPr>
            <p:cNvPr id="10" name="Conector recto 9"/>
            <p:cNvCxnSpPr/>
            <p:nvPr/>
          </p:nvCxnSpPr>
          <p:spPr>
            <a:xfrm>
              <a:off x="1987826" y="1160891"/>
              <a:ext cx="1495425" cy="0"/>
            </a:xfrm>
            <a:prstGeom prst="line">
              <a:avLst/>
            </a:prstGeom>
            <a:ln>
              <a:solidFill>
                <a:srgbClr val="CC0099"/>
              </a:solidFill>
            </a:ln>
          </p:spPr>
          <p:style>
            <a:lnRef idx="1">
              <a:schemeClr val="accent1"/>
            </a:lnRef>
            <a:fillRef idx="0">
              <a:schemeClr val="accent1"/>
            </a:fillRef>
            <a:effectRef idx="0">
              <a:schemeClr val="accent1"/>
            </a:effectRef>
            <a:fontRef idx="minor">
              <a:schemeClr val="tx1"/>
            </a:fontRef>
          </p:style>
        </p:cxnSp>
        <p:sp>
          <p:nvSpPr>
            <p:cNvPr id="12" name="Elipse 11"/>
            <p:cNvSpPr/>
            <p:nvPr/>
          </p:nvSpPr>
          <p:spPr>
            <a:xfrm>
              <a:off x="4731026" y="1319917"/>
              <a:ext cx="1743075" cy="619125"/>
            </a:xfrm>
            <a:prstGeom prst="ellipse">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100">
                  <a:solidFill>
                    <a:srgbClr val="FFFFFF"/>
                  </a:solidFill>
                  <a:effectLst/>
                  <a:ea typeface="Calibri" panose="020F0502020204030204" pitchFamily="34" charset="0"/>
                  <a:cs typeface="Times New Roman" panose="02020603050405020304" pitchFamily="18" charset="0"/>
                </a:rPr>
                <a:t>Iniciar la incidencia</a:t>
              </a:r>
              <a:endParaRPr lang="es-NI" sz="1100">
                <a:effectLst/>
                <a:ea typeface="Calibri" panose="020F0502020204030204" pitchFamily="34" charset="0"/>
                <a:cs typeface="Times New Roman" panose="02020603050405020304" pitchFamily="18" charset="0"/>
              </a:endParaRPr>
            </a:p>
          </p:txBody>
        </p:sp>
        <p:sp>
          <p:nvSpPr>
            <p:cNvPr id="13" name="Rectángulo 12"/>
            <p:cNvSpPr/>
            <p:nvPr/>
          </p:nvSpPr>
          <p:spPr>
            <a:xfrm>
              <a:off x="79513" y="1804947"/>
              <a:ext cx="1190625" cy="114300"/>
            </a:xfrm>
            <a:prstGeom prst="rect">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NI"/>
            </a:p>
          </p:txBody>
        </p:sp>
        <p:sp>
          <p:nvSpPr>
            <p:cNvPr id="14" name="Rectángulo 13"/>
            <p:cNvSpPr/>
            <p:nvPr/>
          </p:nvSpPr>
          <p:spPr bwMode="auto">
            <a:xfrm>
              <a:off x="1049572" y="2091193"/>
              <a:ext cx="5248275" cy="352425"/>
            </a:xfrm>
            <a:prstGeom prst="rect">
              <a:avLst/>
            </a:prstGeom>
            <a:noFill/>
            <a:ln w="9525" cap="flat" cmpd="sng" algn="ctr">
              <a:solidFill>
                <a:srgbClr val="FF17F5"/>
              </a:solidFill>
              <a:prstDash val="solid"/>
              <a:round/>
              <a:headEnd type="none" w="med" len="med"/>
              <a:tailEnd type="none" w="med" len="med"/>
            </a:ln>
            <a:effectLs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NI" sz="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El mandato principal es difundido a los distritos y los presupuestos de los distritos para la adquisición de anticonceptivos </a:t>
              </a:r>
              <a:r>
                <a:rPr lang="es-NI" sz="8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aumentaron</a:t>
              </a:r>
              <a:endParaRPr lang="es-NI" sz="105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5" name="Conector recto 14"/>
            <p:cNvCxnSpPr/>
            <p:nvPr/>
          </p:nvCxnSpPr>
          <p:spPr>
            <a:xfrm flipH="1">
              <a:off x="1995777" y="1757239"/>
              <a:ext cx="0" cy="314325"/>
            </a:xfrm>
            <a:prstGeom prst="line">
              <a:avLst/>
            </a:prstGeom>
            <a:ln>
              <a:solidFill>
                <a:srgbClr val="CC0099"/>
              </a:solidFill>
            </a:ln>
          </p:spPr>
          <p:style>
            <a:lnRef idx="1">
              <a:schemeClr val="dk1"/>
            </a:lnRef>
            <a:fillRef idx="0">
              <a:schemeClr val="dk1"/>
            </a:fillRef>
            <a:effectRef idx="0">
              <a:schemeClr val="dk1"/>
            </a:effectRef>
            <a:fontRef idx="minor">
              <a:schemeClr val="tx1"/>
            </a:fontRef>
          </p:style>
        </p:cxnSp>
        <p:cxnSp>
          <p:nvCxnSpPr>
            <p:cNvPr id="16" name="Conector recto 15"/>
            <p:cNvCxnSpPr/>
            <p:nvPr/>
          </p:nvCxnSpPr>
          <p:spPr>
            <a:xfrm>
              <a:off x="2042568" y="2608028"/>
              <a:ext cx="1466850" cy="0"/>
            </a:xfrm>
            <a:prstGeom prst="line">
              <a:avLst/>
            </a:prstGeom>
            <a:ln>
              <a:solidFill>
                <a:srgbClr val="CC0099"/>
              </a:solidFill>
            </a:ln>
          </p:spPr>
          <p:style>
            <a:lnRef idx="1">
              <a:schemeClr val="accent1"/>
            </a:lnRef>
            <a:fillRef idx="0">
              <a:schemeClr val="accent1"/>
            </a:fillRef>
            <a:effectRef idx="0">
              <a:schemeClr val="accent1"/>
            </a:effectRef>
            <a:fontRef idx="minor">
              <a:schemeClr val="tx1"/>
            </a:fontRef>
          </p:style>
        </p:cxnSp>
        <p:sp>
          <p:nvSpPr>
            <p:cNvPr id="17" name="Rectángulo 16"/>
            <p:cNvSpPr/>
            <p:nvPr/>
          </p:nvSpPr>
          <p:spPr>
            <a:xfrm>
              <a:off x="1630017" y="2822713"/>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Sí</a:t>
              </a:r>
              <a:endParaRPr lang="es-NI" sz="1100">
                <a:effectLst/>
                <a:ea typeface="Calibri" panose="020F0502020204030204" pitchFamily="34" charset="0"/>
                <a:cs typeface="Times New Roman" panose="02020603050405020304" pitchFamily="18" charset="0"/>
              </a:endParaRPr>
            </a:p>
          </p:txBody>
        </p:sp>
        <p:sp>
          <p:nvSpPr>
            <p:cNvPr id="18" name="Rectángulo 17"/>
            <p:cNvSpPr/>
            <p:nvPr/>
          </p:nvSpPr>
          <p:spPr>
            <a:xfrm>
              <a:off x="3132814" y="2862470"/>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No</a:t>
              </a:r>
              <a:endParaRPr lang="es-NI" sz="1100">
                <a:effectLst/>
                <a:ea typeface="Calibri" panose="020F0502020204030204" pitchFamily="34" charset="0"/>
                <a:cs typeface="Times New Roman" panose="02020603050405020304" pitchFamily="18" charset="0"/>
              </a:endParaRPr>
            </a:p>
          </p:txBody>
        </p:sp>
        <p:sp>
          <p:nvSpPr>
            <p:cNvPr id="19" name="Rectángulo 18"/>
            <p:cNvSpPr/>
            <p:nvPr/>
          </p:nvSpPr>
          <p:spPr>
            <a:xfrm>
              <a:off x="39757" y="3077155"/>
              <a:ext cx="1190625" cy="114300"/>
            </a:xfrm>
            <a:prstGeom prst="rect">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NI"/>
            </a:p>
          </p:txBody>
        </p:sp>
        <p:sp>
          <p:nvSpPr>
            <p:cNvPr id="20" name="Elipse 19"/>
            <p:cNvSpPr/>
            <p:nvPr/>
          </p:nvSpPr>
          <p:spPr>
            <a:xfrm>
              <a:off x="4890052" y="2695493"/>
              <a:ext cx="1743075" cy="619125"/>
            </a:xfrm>
            <a:prstGeom prst="ellipse">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100">
                  <a:solidFill>
                    <a:srgbClr val="FFFFFF"/>
                  </a:solidFill>
                  <a:effectLst/>
                  <a:ea typeface="Calibri" panose="020F0502020204030204" pitchFamily="34" charset="0"/>
                  <a:cs typeface="Times New Roman" panose="02020603050405020304" pitchFamily="18" charset="0"/>
                </a:rPr>
                <a:t>Iniciar la incidencia</a:t>
              </a:r>
              <a:endParaRPr lang="es-NI" sz="1100">
                <a:effectLst/>
                <a:ea typeface="Calibri" panose="020F0502020204030204" pitchFamily="34" charset="0"/>
                <a:cs typeface="Times New Roman" panose="02020603050405020304" pitchFamily="18" charset="0"/>
              </a:endParaRPr>
            </a:p>
            <a:p>
              <a:pPr algn="ctr">
                <a:lnSpc>
                  <a:spcPct val="107000"/>
                </a:lnSpc>
                <a:spcAft>
                  <a:spcPts val="800"/>
                </a:spcAft>
              </a:pPr>
              <a:r>
                <a:rPr lang="es-NI" sz="1100">
                  <a:effectLst/>
                  <a:ea typeface="Calibri" panose="020F0502020204030204" pitchFamily="34" charset="0"/>
                  <a:cs typeface="Times New Roman" panose="02020603050405020304" pitchFamily="18" charset="0"/>
                </a:rPr>
                <a:t> </a:t>
              </a:r>
            </a:p>
          </p:txBody>
        </p:sp>
        <p:cxnSp>
          <p:nvCxnSpPr>
            <p:cNvPr id="21" name="Conector recto de flecha 20"/>
            <p:cNvCxnSpPr/>
            <p:nvPr/>
          </p:nvCxnSpPr>
          <p:spPr>
            <a:xfrm flipV="1">
              <a:off x="3888188" y="3029447"/>
              <a:ext cx="990600" cy="190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ángulo 22"/>
            <p:cNvSpPr/>
            <p:nvPr/>
          </p:nvSpPr>
          <p:spPr bwMode="auto">
            <a:xfrm>
              <a:off x="1144989" y="222636"/>
              <a:ext cx="5248275" cy="590551"/>
            </a:xfrm>
            <a:prstGeom prst="rect">
              <a:avLst/>
            </a:prstGeom>
            <a:noFill/>
            <a:ln w="9525" cap="flat" cmpd="sng" algn="ctr">
              <a:solidFill>
                <a:srgbClr val="FF17F5"/>
              </a:solidFill>
              <a:prstDash val="solid"/>
              <a:round/>
              <a:headEnd type="none" w="med" len="med"/>
              <a:tailEnd type="none" w="med" len="med"/>
            </a:ln>
            <a:effectLs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NI" sz="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El mandato principal para los gobiernos centrales requiere una partida presupuestaria para los productos de la planificación familiar para la fecha X para reducir la falta de existencias en las instalaciones de salud</a:t>
              </a:r>
              <a:endParaRPr lang="es-NI" sz="1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4" name="Conector recto 23"/>
            <p:cNvCxnSpPr/>
            <p:nvPr/>
          </p:nvCxnSpPr>
          <p:spPr>
            <a:xfrm flipH="1">
              <a:off x="2019631" y="3180522"/>
              <a:ext cx="0" cy="314325"/>
            </a:xfrm>
            <a:prstGeom prst="line">
              <a:avLst/>
            </a:prstGeom>
            <a:ln>
              <a:solidFill>
                <a:srgbClr val="CC0099"/>
              </a:solidFill>
            </a:ln>
          </p:spPr>
          <p:style>
            <a:lnRef idx="1">
              <a:schemeClr val="dk1"/>
            </a:lnRef>
            <a:fillRef idx="0">
              <a:schemeClr val="dk1"/>
            </a:fillRef>
            <a:effectRef idx="0">
              <a:schemeClr val="dk1"/>
            </a:effectRef>
            <a:fontRef idx="minor">
              <a:schemeClr val="tx1"/>
            </a:fontRef>
          </p:style>
        </p:cxnSp>
        <p:sp>
          <p:nvSpPr>
            <p:cNvPr id="25" name="Rectángulo 24"/>
            <p:cNvSpPr/>
            <p:nvPr/>
          </p:nvSpPr>
          <p:spPr>
            <a:xfrm>
              <a:off x="1685677" y="4269851"/>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Sí</a:t>
              </a:r>
              <a:endParaRPr lang="es-NI" sz="1100">
                <a:effectLst/>
                <a:ea typeface="Calibri" panose="020F0502020204030204" pitchFamily="34" charset="0"/>
                <a:cs typeface="Times New Roman" panose="02020603050405020304" pitchFamily="18" charset="0"/>
              </a:endParaRPr>
            </a:p>
          </p:txBody>
        </p:sp>
        <p:cxnSp>
          <p:nvCxnSpPr>
            <p:cNvPr id="26" name="Conector recto 25"/>
            <p:cNvCxnSpPr/>
            <p:nvPr/>
          </p:nvCxnSpPr>
          <p:spPr>
            <a:xfrm>
              <a:off x="2028500" y="4079021"/>
              <a:ext cx="1466850" cy="0"/>
            </a:xfrm>
            <a:prstGeom prst="line">
              <a:avLst/>
            </a:prstGeom>
            <a:ln>
              <a:solidFill>
                <a:srgbClr val="CC0099"/>
              </a:solidFill>
            </a:ln>
          </p:spPr>
          <p:style>
            <a:lnRef idx="1">
              <a:schemeClr val="accent1"/>
            </a:lnRef>
            <a:fillRef idx="0">
              <a:schemeClr val="accent1"/>
            </a:fillRef>
            <a:effectRef idx="0">
              <a:schemeClr val="accent1"/>
            </a:effectRef>
            <a:fontRef idx="minor">
              <a:schemeClr val="tx1"/>
            </a:fontRef>
          </p:style>
        </p:cxnSp>
        <p:sp>
          <p:nvSpPr>
            <p:cNvPr id="27" name="Rectángulo 26"/>
            <p:cNvSpPr/>
            <p:nvPr/>
          </p:nvSpPr>
          <p:spPr>
            <a:xfrm>
              <a:off x="3140765" y="4317559"/>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No</a:t>
              </a:r>
              <a:endParaRPr lang="es-NI" sz="1100">
                <a:effectLst/>
                <a:ea typeface="Calibri" panose="020F0502020204030204" pitchFamily="34" charset="0"/>
                <a:cs typeface="Times New Roman" panose="02020603050405020304" pitchFamily="18" charset="0"/>
              </a:endParaRPr>
            </a:p>
          </p:txBody>
        </p:sp>
        <p:sp>
          <p:nvSpPr>
            <p:cNvPr id="28" name="Rectángulo 27"/>
            <p:cNvSpPr/>
            <p:nvPr/>
          </p:nvSpPr>
          <p:spPr bwMode="auto">
            <a:xfrm>
              <a:off x="1216550" y="4953663"/>
              <a:ext cx="5248275" cy="352425"/>
            </a:xfrm>
            <a:prstGeom prst="rect">
              <a:avLst/>
            </a:prstGeom>
            <a:noFill/>
            <a:ln w="9525" cap="flat" cmpd="sng" algn="ctr">
              <a:solidFill>
                <a:srgbClr val="FF17F5"/>
              </a:solidFill>
              <a:prstDash val="solid"/>
              <a:round/>
              <a:headEnd type="none" w="med" len="med"/>
              <a:tailEnd type="none" w="med" len="med"/>
            </a:ln>
            <a:effectLs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NI" sz="110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29" name="Conector recto 28"/>
            <p:cNvCxnSpPr/>
            <p:nvPr/>
          </p:nvCxnSpPr>
          <p:spPr>
            <a:xfrm flipH="1">
              <a:off x="2059388" y="4619708"/>
              <a:ext cx="0" cy="314325"/>
            </a:xfrm>
            <a:prstGeom prst="line">
              <a:avLst/>
            </a:prstGeom>
            <a:ln>
              <a:solidFill>
                <a:srgbClr val="CC0099"/>
              </a:solidFill>
            </a:ln>
          </p:spPr>
          <p:style>
            <a:lnRef idx="1">
              <a:schemeClr val="dk1"/>
            </a:lnRef>
            <a:fillRef idx="0">
              <a:schemeClr val="dk1"/>
            </a:fillRef>
            <a:effectRef idx="0">
              <a:schemeClr val="dk1"/>
            </a:effectRef>
            <a:fontRef idx="minor">
              <a:schemeClr val="tx1"/>
            </a:fontRef>
          </p:style>
        </p:cxnSp>
        <p:sp>
          <p:nvSpPr>
            <p:cNvPr id="30" name="Rectángulo 29"/>
            <p:cNvSpPr/>
            <p:nvPr/>
          </p:nvSpPr>
          <p:spPr>
            <a:xfrm>
              <a:off x="111318" y="4357315"/>
              <a:ext cx="1190625" cy="114300"/>
            </a:xfrm>
            <a:prstGeom prst="rect">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NI"/>
            </a:p>
          </p:txBody>
        </p:sp>
        <p:cxnSp>
          <p:nvCxnSpPr>
            <p:cNvPr id="31" name="Conector recto de flecha 30"/>
            <p:cNvCxnSpPr/>
            <p:nvPr/>
          </p:nvCxnSpPr>
          <p:spPr>
            <a:xfrm flipV="1">
              <a:off x="3888188" y="4516341"/>
              <a:ext cx="1162050" cy="9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Elipse 31"/>
            <p:cNvSpPr/>
            <p:nvPr/>
          </p:nvSpPr>
          <p:spPr>
            <a:xfrm>
              <a:off x="5049078" y="4206240"/>
              <a:ext cx="1743075" cy="619125"/>
            </a:xfrm>
            <a:prstGeom prst="ellipse">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100">
                  <a:solidFill>
                    <a:srgbClr val="FFFFFF"/>
                  </a:solidFill>
                  <a:effectLst/>
                  <a:ea typeface="Calibri" panose="020F0502020204030204" pitchFamily="34" charset="0"/>
                  <a:cs typeface="Times New Roman" panose="02020603050405020304" pitchFamily="18" charset="0"/>
                </a:rPr>
                <a:t>Iniciar la incidencia</a:t>
              </a:r>
              <a:endParaRPr lang="es-NI" sz="1100">
                <a:effectLst/>
                <a:ea typeface="Calibri" panose="020F0502020204030204" pitchFamily="34" charset="0"/>
                <a:cs typeface="Times New Roman" panose="02020603050405020304" pitchFamily="18" charset="0"/>
              </a:endParaRPr>
            </a:p>
            <a:p>
              <a:pPr algn="ctr">
                <a:lnSpc>
                  <a:spcPct val="107000"/>
                </a:lnSpc>
                <a:spcAft>
                  <a:spcPts val="800"/>
                </a:spcAft>
              </a:pPr>
              <a:r>
                <a:rPr lang="es-NI" sz="1100">
                  <a:effectLst/>
                  <a:ea typeface="Calibri" panose="020F0502020204030204" pitchFamily="34" charset="0"/>
                  <a:cs typeface="Times New Roman" panose="02020603050405020304" pitchFamily="18" charset="0"/>
                </a:rPr>
                <a:t> </a:t>
              </a:r>
            </a:p>
          </p:txBody>
        </p:sp>
        <p:sp>
          <p:nvSpPr>
            <p:cNvPr id="33" name="Elipse 32"/>
            <p:cNvSpPr/>
            <p:nvPr/>
          </p:nvSpPr>
          <p:spPr>
            <a:xfrm>
              <a:off x="5136543" y="5542060"/>
              <a:ext cx="1743075" cy="619125"/>
            </a:xfrm>
            <a:prstGeom prst="ellipse">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100">
                  <a:solidFill>
                    <a:srgbClr val="FFFFFF"/>
                  </a:solidFill>
                  <a:effectLst/>
                  <a:ea typeface="Calibri" panose="020F0502020204030204" pitchFamily="34" charset="0"/>
                  <a:cs typeface="Times New Roman" panose="02020603050405020304" pitchFamily="18" charset="0"/>
                </a:rPr>
                <a:t>Iniciar la incidencia</a:t>
              </a:r>
              <a:endParaRPr lang="es-NI" sz="1100">
                <a:effectLst/>
                <a:ea typeface="Calibri" panose="020F0502020204030204" pitchFamily="34" charset="0"/>
                <a:cs typeface="Times New Roman" panose="02020603050405020304" pitchFamily="18" charset="0"/>
              </a:endParaRPr>
            </a:p>
            <a:p>
              <a:pPr algn="ctr">
                <a:lnSpc>
                  <a:spcPct val="107000"/>
                </a:lnSpc>
                <a:spcAft>
                  <a:spcPts val="800"/>
                </a:spcAft>
              </a:pPr>
              <a:r>
                <a:rPr lang="es-NI" sz="1100">
                  <a:effectLst/>
                  <a:ea typeface="Calibri" panose="020F0502020204030204" pitchFamily="34" charset="0"/>
                  <a:cs typeface="Times New Roman" panose="02020603050405020304" pitchFamily="18" charset="0"/>
                </a:rPr>
                <a:t> </a:t>
              </a:r>
            </a:p>
          </p:txBody>
        </p:sp>
        <p:cxnSp>
          <p:nvCxnSpPr>
            <p:cNvPr id="34" name="Conector recto 33"/>
            <p:cNvCxnSpPr/>
            <p:nvPr/>
          </p:nvCxnSpPr>
          <p:spPr>
            <a:xfrm flipV="1">
              <a:off x="6822219" y="4516341"/>
              <a:ext cx="43815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Rectángulo 34"/>
            <p:cNvSpPr/>
            <p:nvPr/>
          </p:nvSpPr>
          <p:spPr>
            <a:xfrm>
              <a:off x="1701579" y="5637475"/>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Sí</a:t>
              </a:r>
              <a:endParaRPr lang="es-NI" sz="1100">
                <a:effectLst/>
                <a:ea typeface="Calibri" panose="020F0502020204030204" pitchFamily="34" charset="0"/>
                <a:cs typeface="Times New Roman" panose="02020603050405020304" pitchFamily="18" charset="0"/>
              </a:endParaRPr>
            </a:p>
          </p:txBody>
        </p:sp>
        <p:sp>
          <p:nvSpPr>
            <p:cNvPr id="36" name="Rectángulo 35"/>
            <p:cNvSpPr/>
            <p:nvPr/>
          </p:nvSpPr>
          <p:spPr>
            <a:xfrm>
              <a:off x="3172570" y="5661329"/>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No</a:t>
              </a:r>
              <a:endParaRPr lang="es-NI" sz="1100">
                <a:effectLst/>
                <a:ea typeface="Calibri" panose="020F0502020204030204" pitchFamily="34" charset="0"/>
                <a:cs typeface="Times New Roman" panose="02020603050405020304" pitchFamily="18" charset="0"/>
              </a:endParaRPr>
            </a:p>
          </p:txBody>
        </p:sp>
        <p:cxnSp>
          <p:nvCxnSpPr>
            <p:cNvPr id="37" name="Conector recto de flecha 36"/>
            <p:cNvCxnSpPr/>
            <p:nvPr/>
          </p:nvCxnSpPr>
          <p:spPr>
            <a:xfrm flipV="1">
              <a:off x="3919993" y="5852160"/>
              <a:ext cx="1200150" cy="9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a:xfrm>
              <a:off x="6885830" y="5852160"/>
              <a:ext cx="295275"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Rectángulo 38"/>
            <p:cNvSpPr/>
            <p:nvPr/>
          </p:nvSpPr>
          <p:spPr bwMode="auto">
            <a:xfrm>
              <a:off x="1296063" y="6337190"/>
              <a:ext cx="5248275" cy="352425"/>
            </a:xfrm>
            <a:prstGeom prst="rect">
              <a:avLst/>
            </a:prstGeom>
            <a:noFill/>
            <a:ln w="9525" cap="flat" cmpd="sng" algn="ctr">
              <a:solidFill>
                <a:srgbClr val="FF17F5"/>
              </a:solidFill>
              <a:prstDash val="solid"/>
              <a:round/>
              <a:headEnd type="none" w="med" len="med"/>
              <a:tailEnd type="none" w="med" len="med"/>
            </a:ln>
            <a:effectLs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NI" sz="110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Aumentos en el uso de los anticonceptivos modernos</a:t>
              </a:r>
              <a:endParaRPr lang="es-NI" sz="10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40" name="Conector recto 39"/>
            <p:cNvCxnSpPr/>
            <p:nvPr/>
          </p:nvCxnSpPr>
          <p:spPr>
            <a:xfrm flipH="1">
              <a:off x="2107096" y="6011187"/>
              <a:ext cx="0" cy="314325"/>
            </a:xfrm>
            <a:prstGeom prst="line">
              <a:avLst/>
            </a:prstGeom>
            <a:ln>
              <a:solidFill>
                <a:srgbClr val="CC0099"/>
              </a:solidFill>
            </a:ln>
          </p:spPr>
          <p:style>
            <a:lnRef idx="1">
              <a:schemeClr val="dk1"/>
            </a:lnRef>
            <a:fillRef idx="0">
              <a:schemeClr val="dk1"/>
            </a:fillRef>
            <a:effectRef idx="0">
              <a:schemeClr val="dk1"/>
            </a:effectRef>
            <a:fontRef idx="minor">
              <a:schemeClr val="tx1"/>
            </a:fontRef>
          </p:style>
        </p:cxnSp>
        <p:cxnSp>
          <p:nvCxnSpPr>
            <p:cNvPr id="41" name="Conector recto 40"/>
            <p:cNvCxnSpPr/>
            <p:nvPr/>
          </p:nvCxnSpPr>
          <p:spPr>
            <a:xfrm flipH="1">
              <a:off x="2107096" y="6694999"/>
              <a:ext cx="0" cy="314325"/>
            </a:xfrm>
            <a:prstGeom prst="line">
              <a:avLst/>
            </a:prstGeom>
            <a:ln>
              <a:solidFill>
                <a:srgbClr val="CC0099"/>
              </a:solidFill>
            </a:ln>
          </p:spPr>
          <p:style>
            <a:lnRef idx="1">
              <a:schemeClr val="dk1"/>
            </a:lnRef>
            <a:fillRef idx="0">
              <a:schemeClr val="dk1"/>
            </a:fillRef>
            <a:effectRef idx="0">
              <a:schemeClr val="dk1"/>
            </a:effectRef>
            <a:fontRef idx="minor">
              <a:schemeClr val="tx1"/>
            </a:fontRef>
          </p:style>
        </p:cxnSp>
        <p:cxnSp>
          <p:nvCxnSpPr>
            <p:cNvPr id="42" name="Conector recto 41"/>
            <p:cNvCxnSpPr/>
            <p:nvPr/>
          </p:nvCxnSpPr>
          <p:spPr>
            <a:xfrm>
              <a:off x="2107096" y="7005100"/>
              <a:ext cx="1466850" cy="0"/>
            </a:xfrm>
            <a:prstGeom prst="line">
              <a:avLst/>
            </a:prstGeom>
            <a:ln>
              <a:solidFill>
                <a:srgbClr val="CC0099"/>
              </a:solidFill>
            </a:ln>
          </p:spPr>
          <p:style>
            <a:lnRef idx="1">
              <a:schemeClr val="accent1"/>
            </a:lnRef>
            <a:fillRef idx="0">
              <a:schemeClr val="accent1"/>
            </a:fillRef>
            <a:effectRef idx="0">
              <a:schemeClr val="accent1"/>
            </a:effectRef>
            <a:fontRef idx="minor">
              <a:schemeClr val="tx1"/>
            </a:fontRef>
          </p:style>
        </p:cxnSp>
        <p:sp>
          <p:nvSpPr>
            <p:cNvPr id="43" name="Rectángulo 42"/>
            <p:cNvSpPr/>
            <p:nvPr/>
          </p:nvSpPr>
          <p:spPr>
            <a:xfrm>
              <a:off x="174929" y="5828307"/>
              <a:ext cx="1190625" cy="114300"/>
            </a:xfrm>
            <a:prstGeom prst="rect">
              <a:avLst/>
            </a:prstGeom>
            <a:solidFill>
              <a:srgbClr val="CC0099"/>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NI"/>
            </a:p>
          </p:txBody>
        </p:sp>
        <p:sp>
          <p:nvSpPr>
            <p:cNvPr id="44" name="Rectángulo 43"/>
            <p:cNvSpPr/>
            <p:nvPr/>
          </p:nvSpPr>
          <p:spPr>
            <a:xfrm>
              <a:off x="135172" y="1948070"/>
              <a:ext cx="895350" cy="352425"/>
            </a:xfrm>
            <a:prstGeom prst="rect">
              <a:avLst/>
            </a:prstGeom>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700">
                  <a:solidFill>
                    <a:srgbClr val="0070C0"/>
                  </a:solidFill>
                  <a:effectLst/>
                  <a:ea typeface="Calibri" panose="020F0502020204030204" pitchFamily="34" charset="0"/>
                  <a:cs typeface="Times New Roman" panose="02020603050405020304" pitchFamily="18" charset="0"/>
                </a:rPr>
                <a:t>Resultado gradual 1</a:t>
              </a:r>
              <a:endParaRPr lang="es-NI" sz="1100">
                <a:effectLst/>
                <a:ea typeface="Calibri" panose="020F0502020204030204" pitchFamily="34" charset="0"/>
                <a:cs typeface="Times New Roman" panose="02020603050405020304" pitchFamily="18" charset="0"/>
              </a:endParaRPr>
            </a:p>
          </p:txBody>
        </p:sp>
        <p:sp>
          <p:nvSpPr>
            <p:cNvPr id="45" name="Rectángulo 44"/>
            <p:cNvSpPr/>
            <p:nvPr/>
          </p:nvSpPr>
          <p:spPr>
            <a:xfrm>
              <a:off x="103367" y="3236181"/>
              <a:ext cx="895350" cy="361950"/>
            </a:xfrm>
            <a:prstGeom prst="rect">
              <a:avLst/>
            </a:prstGeom>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700">
                  <a:solidFill>
                    <a:srgbClr val="0070C0"/>
                  </a:solidFill>
                  <a:effectLst/>
                  <a:ea typeface="Calibri" panose="020F0502020204030204" pitchFamily="34" charset="0"/>
                  <a:cs typeface="Times New Roman" panose="02020603050405020304" pitchFamily="18" charset="0"/>
                </a:rPr>
                <a:t>Resultado gradual 2</a:t>
              </a:r>
              <a:endParaRPr lang="es-NI" sz="1100">
                <a:effectLst/>
                <a:ea typeface="Calibri" panose="020F0502020204030204" pitchFamily="34" charset="0"/>
                <a:cs typeface="Times New Roman" panose="02020603050405020304" pitchFamily="18" charset="0"/>
              </a:endParaRPr>
            </a:p>
          </p:txBody>
        </p:sp>
        <p:sp>
          <p:nvSpPr>
            <p:cNvPr id="46" name="Rectángulo 45"/>
            <p:cNvSpPr/>
            <p:nvPr/>
          </p:nvSpPr>
          <p:spPr>
            <a:xfrm>
              <a:off x="222637" y="4524293"/>
              <a:ext cx="895350" cy="409575"/>
            </a:xfrm>
            <a:prstGeom prst="rect">
              <a:avLst/>
            </a:prstGeom>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600">
                  <a:solidFill>
                    <a:srgbClr val="0070C0"/>
                  </a:solidFill>
                  <a:effectLst/>
                  <a:ea typeface="Calibri" panose="020F0502020204030204" pitchFamily="34" charset="0"/>
                  <a:cs typeface="Times New Roman" panose="02020603050405020304" pitchFamily="18" charset="0"/>
                </a:rPr>
                <a:t>Resultado gradual 3</a:t>
              </a:r>
              <a:endParaRPr lang="es-NI" sz="1050">
                <a:effectLst/>
                <a:ea typeface="Calibri" panose="020F0502020204030204" pitchFamily="34" charset="0"/>
                <a:cs typeface="Times New Roman" panose="02020603050405020304" pitchFamily="18" charset="0"/>
              </a:endParaRPr>
            </a:p>
          </p:txBody>
        </p:sp>
        <p:sp>
          <p:nvSpPr>
            <p:cNvPr id="47" name="Rectángulo 46"/>
            <p:cNvSpPr/>
            <p:nvPr/>
          </p:nvSpPr>
          <p:spPr>
            <a:xfrm>
              <a:off x="238539" y="6011187"/>
              <a:ext cx="895350" cy="266700"/>
            </a:xfrm>
            <a:prstGeom prst="rect">
              <a:avLst/>
            </a:prstGeom>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900" dirty="0">
                  <a:solidFill>
                    <a:srgbClr val="0070C0"/>
                  </a:solidFill>
                  <a:effectLst/>
                  <a:ea typeface="Calibri" panose="020F0502020204030204" pitchFamily="34" charset="0"/>
                  <a:cs typeface="Times New Roman" panose="02020603050405020304" pitchFamily="18" charset="0"/>
                </a:rPr>
                <a:t>IMPACTO</a:t>
              </a:r>
              <a:endParaRPr lang="es-NI" sz="1050" dirty="0">
                <a:effectLst/>
                <a:ea typeface="Calibri" panose="020F0502020204030204" pitchFamily="34" charset="0"/>
                <a:cs typeface="Times New Roman" panose="02020603050405020304" pitchFamily="18" charset="0"/>
              </a:endParaRPr>
            </a:p>
          </p:txBody>
        </p:sp>
        <p:sp>
          <p:nvSpPr>
            <p:cNvPr id="48" name="Rectángulo 47"/>
            <p:cNvSpPr/>
            <p:nvPr/>
          </p:nvSpPr>
          <p:spPr>
            <a:xfrm>
              <a:off x="1622066" y="1423284"/>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Calibri" panose="020F0502020204030204" pitchFamily="34" charset="0"/>
                </a:rPr>
                <a:t>Sí</a:t>
              </a:r>
              <a:endParaRPr lang="es-NI" sz="1100">
                <a:effectLst/>
                <a:ea typeface="Calibri" panose="020F0502020204030204" pitchFamily="34" charset="0"/>
                <a:cs typeface="Times New Roman" panose="02020603050405020304" pitchFamily="18" charset="0"/>
              </a:endParaRPr>
            </a:p>
          </p:txBody>
        </p:sp>
        <p:sp>
          <p:nvSpPr>
            <p:cNvPr id="49" name="Rectángulo 48"/>
            <p:cNvSpPr/>
            <p:nvPr/>
          </p:nvSpPr>
          <p:spPr>
            <a:xfrm>
              <a:off x="3132814" y="1463040"/>
              <a:ext cx="752475" cy="342900"/>
            </a:xfrm>
            <a:prstGeom prst="rect">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NI" sz="1600">
                  <a:solidFill>
                    <a:srgbClr val="0070C0"/>
                  </a:solidFill>
                  <a:effectLst/>
                  <a:ea typeface="Calibri" panose="020F0502020204030204" pitchFamily="34" charset="0"/>
                  <a:cs typeface="Times New Roman" panose="02020603050405020304" pitchFamily="18" charset="0"/>
                </a:rPr>
                <a:t>No</a:t>
              </a:r>
              <a:endParaRPr lang="es-NI" sz="1100">
                <a:effectLst/>
                <a:ea typeface="Calibri" panose="020F0502020204030204" pitchFamily="34" charset="0"/>
                <a:cs typeface="Times New Roman" panose="02020603050405020304" pitchFamily="18" charset="0"/>
              </a:endParaRPr>
            </a:p>
          </p:txBody>
        </p:sp>
        <p:cxnSp>
          <p:nvCxnSpPr>
            <p:cNvPr id="50" name="Conector recto 49"/>
            <p:cNvCxnSpPr/>
            <p:nvPr/>
          </p:nvCxnSpPr>
          <p:spPr>
            <a:xfrm>
              <a:off x="6480313" y="1598213"/>
              <a:ext cx="733425"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flipV="1">
              <a:off x="6631388" y="2981740"/>
              <a:ext cx="561975" cy="9525"/>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26451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023938" y="533400"/>
            <a:ext cx="7739062" cy="762000"/>
          </a:xfrm>
        </p:spPr>
        <p:txBody>
          <a:bodyPr/>
          <a:lstStyle/>
          <a:p>
            <a:r>
              <a:rPr lang="es-NI" b="1" dirty="0" smtClean="0"/>
              <a:t>Aprende Más</a:t>
            </a:r>
            <a:endParaRPr lang="es-NI" b="1" dirty="0"/>
          </a:p>
        </p:txBody>
      </p:sp>
      <p:sp>
        <p:nvSpPr>
          <p:cNvPr id="30723" name="Content Placeholder 2"/>
          <p:cNvSpPr>
            <a:spLocks noGrp="1"/>
          </p:cNvSpPr>
          <p:nvPr>
            <p:ph idx="1"/>
          </p:nvPr>
        </p:nvSpPr>
        <p:spPr>
          <a:xfrm>
            <a:off x="1017312" y="1295400"/>
            <a:ext cx="7974288" cy="4648200"/>
          </a:xfrm>
        </p:spPr>
        <p:txBody>
          <a:bodyPr/>
          <a:lstStyle/>
          <a:p>
            <a:r>
              <a:rPr lang="en-US" sz="1600" dirty="0"/>
              <a:t>Advance Family Planning, “Implement a Plan Part 1: Monitor for Impact—The Decision Tree and Part 2: Evidence-Based Brief—Make Your Case,” accessed at </a:t>
            </a:r>
            <a:r>
              <a:rPr lang="en-US" sz="1600" dirty="0">
                <a:hlinkClick r:id="rId3" invalidUrl="http://advancefamilyplanning.org/sites/default/files/advocacy-portfolio-files/3 Implement a Plan_Nov 2015.pdf"/>
              </a:rPr>
              <a:t>http://advancefamilyplanning.org/sites/default/files/advocacy-portfolio-files/3%20Implement%20a%20Plan_Nov%202015.pdf</a:t>
            </a:r>
            <a:r>
              <a:rPr lang="en-US" sz="1600" dirty="0"/>
              <a:t>.</a:t>
            </a:r>
          </a:p>
          <a:p>
            <a:r>
              <a:rPr lang="en-US" sz="1600" dirty="0"/>
              <a:t>Advance Family Planning, “Results Cascade &amp; Decision Tree,” (January 2015), accessed at </a:t>
            </a:r>
            <a:r>
              <a:rPr lang="en-US" sz="1600" dirty="0">
                <a:hlinkClick r:id="rId4" invalidUrl="http://advancefamilyplanning.org/sites/default/files/resources/Results Cascade PPT_EN.ppt"/>
              </a:rPr>
              <a:t>http://advancefamilyplanning.org/sites/default/files/resources/Results%20Cascade%20PPT_EN.ppt</a:t>
            </a:r>
            <a:r>
              <a:rPr lang="en-US" sz="1600" dirty="0"/>
              <a:t>.</a:t>
            </a:r>
          </a:p>
          <a:p>
            <a:r>
              <a:rPr lang="en-US" sz="1600" dirty="0">
                <a:cs typeface="Arial" charset="0"/>
              </a:rPr>
              <a:t>Julia Coffman, Monitoring and Evaluating Advocacy: A Companion to the Advocacy Toolkit,” accessed at </a:t>
            </a:r>
            <a:r>
              <a:rPr lang="en-US" sz="1600" dirty="0">
                <a:cs typeface="Arial" charset="0"/>
                <a:hlinkClick r:id="rId5"/>
              </a:rPr>
              <a:t>www.unicef.org/evaluation/files/Advocacy_Toolkit_Companion.pdf</a:t>
            </a:r>
            <a:r>
              <a:rPr lang="en-US" sz="1600" dirty="0">
                <a:cs typeface="Arial" charset="0"/>
              </a:rPr>
              <a:t>.</a:t>
            </a:r>
          </a:p>
          <a:p>
            <a:r>
              <a:rPr lang="en-US" sz="1600" dirty="0"/>
              <a:t>Nicole R. </a:t>
            </a:r>
            <a:r>
              <a:rPr lang="en-US" sz="1600" dirty="0" err="1"/>
              <a:t>Judice</a:t>
            </a:r>
            <a:r>
              <a:rPr lang="en-US" sz="1600" dirty="0"/>
              <a:t> and Elizabeth Snyder, “Framework for Monitoring and Evaluating Efforts to Reposition Family Planning,” (July 2013), accessed at </a:t>
            </a:r>
            <a:r>
              <a:rPr lang="en-US" sz="1600" dirty="0">
                <a:hlinkClick r:id="rId6"/>
              </a:rPr>
              <a:t>www.cpc.unc.edu/measure/resources/publications/sr-12-63.pdf</a:t>
            </a:r>
            <a:r>
              <a:rPr lang="en-US" sz="1600" dirty="0"/>
              <a:t>. </a:t>
            </a:r>
          </a:p>
          <a:p>
            <a:r>
              <a:rPr lang="en-US" sz="1600" dirty="0"/>
              <a:t>K4Health, “M&amp;E Guides,” accessed at </a:t>
            </a:r>
            <a:r>
              <a:rPr lang="en-US" sz="1600" dirty="0">
                <a:hlinkClick r:id="rId7"/>
              </a:rPr>
              <a:t>www.k4health.org/toolkits/family-planning-advocacy/guides-planning-implementation</a:t>
            </a:r>
            <a:r>
              <a:rPr lang="en-US" sz="1600" dirty="0"/>
              <a:t>.</a:t>
            </a:r>
          </a:p>
          <a:p>
            <a:r>
              <a:rPr lang="en-US" sz="1600" dirty="0" err="1">
                <a:cs typeface="Arial" charset="0"/>
              </a:rPr>
              <a:t>Idalene</a:t>
            </a:r>
            <a:r>
              <a:rPr lang="en-US" sz="1600" dirty="0">
                <a:cs typeface="Arial" charset="0"/>
              </a:rPr>
              <a:t> F. </a:t>
            </a:r>
            <a:r>
              <a:rPr lang="en-US" sz="1600" dirty="0" err="1">
                <a:cs typeface="Arial" charset="0"/>
              </a:rPr>
              <a:t>Kesner</a:t>
            </a:r>
            <a:r>
              <a:rPr lang="en-US" sz="1600" dirty="0">
                <a:cs typeface="Arial" charset="0"/>
              </a:rPr>
              <a:t> and Debra L. Shapiro, “Did a ‘Failed’ Negotiation Really Fail?” </a:t>
            </a:r>
            <a:r>
              <a:rPr lang="en-US" sz="1600" i="1" dirty="0">
                <a:cs typeface="Arial" charset="0"/>
              </a:rPr>
              <a:t>Negotiation Journal</a:t>
            </a:r>
            <a:r>
              <a:rPr lang="en-US" sz="1600" dirty="0">
                <a:cs typeface="Arial" charset="0"/>
              </a:rPr>
              <a:t> 7, no. </a:t>
            </a:r>
            <a:r>
              <a:rPr lang="en-US" sz="1600">
                <a:cs typeface="Arial" charset="0"/>
              </a:rPr>
              <a:t>4 (1991): 369-76; Summary </a:t>
            </a:r>
            <a:r>
              <a:rPr lang="en-US" sz="1600" dirty="0">
                <a:cs typeface="Arial" charset="0"/>
              </a:rPr>
              <a:t>available at</a:t>
            </a:r>
            <a:r>
              <a:rPr lang="en-US" sz="1600">
                <a:cs typeface="Arial" charset="0"/>
              </a:rPr>
              <a:t>: </a:t>
            </a:r>
            <a:r>
              <a:rPr lang="en-US" sz="1600">
                <a:cs typeface="Arial" charset="0"/>
                <a:hlinkClick r:id="rId8"/>
              </a:rPr>
              <a:t>www.colorado.edu/conflict/transform/kesner.htm</a:t>
            </a:r>
            <a:r>
              <a:rPr lang="en-US" sz="1600">
                <a:cs typeface="Arial" charset="0"/>
              </a:rPr>
              <a:t>.</a:t>
            </a:r>
            <a:endParaRPr lang="en-US" sz="1600" dirty="0">
              <a:cs typeface="Arial" charset="0"/>
            </a:endParaRPr>
          </a:p>
        </p:txBody>
      </p:sp>
    </p:spTree>
    <p:extLst>
      <p:ext uri="{BB962C8B-B14F-4D97-AF65-F5344CB8AC3E}">
        <p14:creationId xmlns:p14="http://schemas.microsoft.com/office/powerpoint/2010/main" val="2172787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1_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
  <TotalTime>8760</TotalTime>
  <Words>1658</Words>
  <Application>Microsoft Macintosh PowerPoint</Application>
  <PresentationFormat>On-screen Show (4:3)</PresentationFormat>
  <Paragraphs>87</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Calibri</vt:lpstr>
      <vt:lpstr>MS PGothic</vt:lpstr>
      <vt:lpstr>ＭＳ Ｐゴシック</vt:lpstr>
      <vt:lpstr>Times New Roman</vt:lpstr>
      <vt:lpstr>Wingdings</vt:lpstr>
      <vt:lpstr>Arial</vt:lpstr>
      <vt:lpstr>Bold Stripes</vt:lpstr>
      <vt:lpstr>PowerPoint Presentation</vt:lpstr>
      <vt:lpstr>¿Cómo mejora el monitoreo la negociación y la incidencia?</vt:lpstr>
      <vt:lpstr>El éxito: formulación de las preguntas claves</vt:lpstr>
      <vt:lpstr>El fracaso: formulación de las preguntas claves</vt:lpstr>
      <vt:lpstr>El Árbol de Decisión de PFA</vt:lpstr>
      <vt:lpstr>Aprende Más</vt:lpstr>
    </vt:vector>
  </TitlesOfParts>
  <Company>PRB</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PRB</dc:creator>
  <cp:lastModifiedBy>Gabriela Sanchez-Soto</cp:lastModifiedBy>
  <cp:revision>409</cp:revision>
  <cp:lastPrinted>2015-07-31T20:52:27Z</cp:lastPrinted>
  <dcterms:created xsi:type="dcterms:W3CDTF">2011-07-23T19:43:15Z</dcterms:created>
  <dcterms:modified xsi:type="dcterms:W3CDTF">2019-02-04T11:29:42Z</dcterms:modified>
</cp:coreProperties>
</file>