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3" r:id="rId1"/>
  </p:sldMasterIdLst>
  <p:notesMasterIdLst>
    <p:notesMasterId r:id="rId16"/>
  </p:notesMasterIdLst>
  <p:handoutMasterIdLst>
    <p:handoutMasterId r:id="rId17"/>
  </p:handoutMasterIdLst>
  <p:sldIdLst>
    <p:sldId id="319" r:id="rId2"/>
    <p:sldId id="310" r:id="rId3"/>
    <p:sldId id="311" r:id="rId4"/>
    <p:sldId id="305" r:id="rId5"/>
    <p:sldId id="312" r:id="rId6"/>
    <p:sldId id="318" r:id="rId7"/>
    <p:sldId id="309" r:id="rId8"/>
    <p:sldId id="313" r:id="rId9"/>
    <p:sldId id="314" r:id="rId10"/>
    <p:sldId id="315" r:id="rId11"/>
    <p:sldId id="316" r:id="rId12"/>
    <p:sldId id="317" r:id="rId13"/>
    <p:sldId id="306" r:id="rId14"/>
    <p:sldId id="293" r:id="rId15"/>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charset="0"/>
        <a:ea typeface="ＭＳ Ｐゴシック"/>
        <a:cs typeface="ＭＳ Ｐゴシック"/>
      </a:defRPr>
    </a:lvl1pPr>
    <a:lvl2pPr marL="457200" algn="l" rtl="0" fontAlgn="base">
      <a:spcBef>
        <a:spcPct val="0"/>
      </a:spcBef>
      <a:spcAft>
        <a:spcPct val="0"/>
      </a:spcAft>
      <a:defRPr sz="2400" kern="1200">
        <a:solidFill>
          <a:schemeClr val="tx1"/>
        </a:solidFill>
        <a:latin typeface="Arial" charset="0"/>
        <a:ea typeface="ＭＳ Ｐゴシック"/>
        <a:cs typeface="ＭＳ Ｐゴシック"/>
      </a:defRPr>
    </a:lvl2pPr>
    <a:lvl3pPr marL="914400" algn="l" rtl="0" fontAlgn="base">
      <a:spcBef>
        <a:spcPct val="0"/>
      </a:spcBef>
      <a:spcAft>
        <a:spcPct val="0"/>
      </a:spcAft>
      <a:defRPr sz="2400" kern="1200">
        <a:solidFill>
          <a:schemeClr val="tx1"/>
        </a:solidFill>
        <a:latin typeface="Arial" charset="0"/>
        <a:ea typeface="ＭＳ Ｐゴシック"/>
        <a:cs typeface="ＭＳ Ｐゴシック"/>
      </a:defRPr>
    </a:lvl3pPr>
    <a:lvl4pPr marL="1371600" algn="l" rtl="0" fontAlgn="base">
      <a:spcBef>
        <a:spcPct val="0"/>
      </a:spcBef>
      <a:spcAft>
        <a:spcPct val="0"/>
      </a:spcAft>
      <a:defRPr sz="2400" kern="1200">
        <a:solidFill>
          <a:schemeClr val="tx1"/>
        </a:solidFill>
        <a:latin typeface="Arial" charset="0"/>
        <a:ea typeface="ＭＳ Ｐゴシック"/>
        <a:cs typeface="ＭＳ Ｐゴシック"/>
      </a:defRPr>
    </a:lvl4pPr>
    <a:lvl5pPr marL="1828800" algn="l" rtl="0" fontAlgn="base">
      <a:spcBef>
        <a:spcPct val="0"/>
      </a:spcBef>
      <a:spcAft>
        <a:spcPct val="0"/>
      </a:spcAft>
      <a:defRPr sz="2400" kern="1200">
        <a:solidFill>
          <a:schemeClr val="tx1"/>
        </a:solidFill>
        <a:latin typeface="Arial" charset="0"/>
        <a:ea typeface="ＭＳ Ｐゴシック"/>
        <a:cs typeface="ＭＳ Ｐゴシック"/>
      </a:defRPr>
    </a:lvl5pPr>
    <a:lvl6pPr marL="2286000" algn="l" defTabSz="914400" rtl="0" eaLnBrk="1" latinLnBrk="0" hangingPunct="1">
      <a:defRPr sz="2400" kern="1200">
        <a:solidFill>
          <a:schemeClr val="tx1"/>
        </a:solidFill>
        <a:latin typeface="Arial" charset="0"/>
        <a:ea typeface="ＭＳ Ｐゴシック"/>
        <a:cs typeface="ＭＳ Ｐゴシック"/>
      </a:defRPr>
    </a:lvl6pPr>
    <a:lvl7pPr marL="2743200" algn="l" defTabSz="914400" rtl="0" eaLnBrk="1" latinLnBrk="0" hangingPunct="1">
      <a:defRPr sz="2400" kern="1200">
        <a:solidFill>
          <a:schemeClr val="tx1"/>
        </a:solidFill>
        <a:latin typeface="Arial" charset="0"/>
        <a:ea typeface="ＭＳ Ｐゴシック"/>
        <a:cs typeface="ＭＳ Ｐゴシック"/>
      </a:defRPr>
    </a:lvl7pPr>
    <a:lvl8pPr marL="3200400" algn="l" defTabSz="914400" rtl="0" eaLnBrk="1" latinLnBrk="0" hangingPunct="1">
      <a:defRPr sz="2400" kern="1200">
        <a:solidFill>
          <a:schemeClr val="tx1"/>
        </a:solidFill>
        <a:latin typeface="Arial" charset="0"/>
        <a:ea typeface="ＭＳ Ｐゴシック"/>
        <a:cs typeface="ＭＳ Ｐゴシック"/>
      </a:defRPr>
    </a:lvl8pPr>
    <a:lvl9pPr marL="3657600" algn="l" defTabSz="914400" rtl="0" eaLnBrk="1" latinLnBrk="0" hangingPunct="1">
      <a:defRPr sz="2400" kern="1200">
        <a:solidFill>
          <a:schemeClr val="tx1"/>
        </a:solidFill>
        <a:latin typeface="Arial" charset="0"/>
        <a:ea typeface="ＭＳ Ｐゴシック"/>
        <a:cs typeface="ＭＳ Ｐゴシック"/>
      </a:defRPr>
    </a:lvl9pPr>
  </p:defaultTextStyle>
  <p:extLst>
    <p:ext uri="{EFAFB233-063F-42B5-8137-9DF3F51BA10A}">
      <p15:sldGuideLst xmlns:p15="http://schemas.microsoft.com/office/powerpoint/2012/main">
        <p15:guide id="1" orient="horz" pos="1536">
          <p15:clr>
            <a:srgbClr val="A4A3A4"/>
          </p15:clr>
        </p15:guide>
        <p15:guide id="2" pos="576">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chel Yavinsky" initials="RY" lastIdx="2" clrIdx="0">
    <p:extLst/>
  </p:cmAuthor>
  <p:cmAuthor id="2" name="Marissa Yeakey" initials="MY" lastIdx="15" clrIdx="1">
    <p:extLst/>
  </p:cmAuthor>
  <p:cmAuthor id="3" name="Reshma Naik" initials="RN"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7073"/>
    <a:srgbClr val="00467F"/>
    <a:srgbClr val="2375BB"/>
    <a:srgbClr val="E96D1F"/>
    <a:srgbClr val="FF0000"/>
    <a:srgbClr val="339966"/>
    <a:srgbClr val="D59F0F"/>
    <a:srgbClr val="A49A00"/>
    <a:srgbClr val="19FE63"/>
    <a:srgbClr val="00FF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781" autoAdjust="0"/>
    <p:restoredTop sz="38889" autoAdjust="0"/>
  </p:normalViewPr>
  <p:slideViewPr>
    <p:cSldViewPr>
      <p:cViewPr varScale="1">
        <p:scale>
          <a:sx n="58" d="100"/>
          <a:sy n="58" d="100"/>
        </p:scale>
        <p:origin x="5424" y="192"/>
      </p:cViewPr>
      <p:guideLst>
        <p:guide orient="horz" pos="1536"/>
        <p:guide pos="576"/>
      </p:guideLst>
    </p:cSldViewPr>
  </p:slideViewPr>
  <p:outlineViewPr>
    <p:cViewPr>
      <p:scale>
        <a:sx n="33" d="100"/>
        <a:sy n="33" d="100"/>
      </p:scale>
      <p:origin x="0" y="2226"/>
    </p:cViewPr>
  </p:outlineViewPr>
  <p:notesTextViewPr>
    <p:cViewPr>
      <p:scale>
        <a:sx n="220" d="100"/>
        <a:sy n="220" d="100"/>
      </p:scale>
      <p:origin x="0" y="0"/>
    </p:cViewPr>
  </p:notesTextViewPr>
  <p:sorterViewPr>
    <p:cViewPr>
      <p:scale>
        <a:sx n="66" d="100"/>
        <a:sy n="66" d="100"/>
      </p:scale>
      <p:origin x="0" y="0"/>
    </p:cViewPr>
  </p:sorterViewPr>
  <p:notesViewPr>
    <p:cSldViewPr>
      <p:cViewPr varScale="1">
        <p:scale>
          <a:sx n="84" d="100"/>
          <a:sy n="84" d="100"/>
        </p:scale>
        <p:origin x="3150" y="96"/>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034A56-4A4E-49BC-803A-762F8583264B}" type="doc">
      <dgm:prSet loTypeId="urn:microsoft.com/office/officeart/2005/8/layout/cycle2" loCatId="cycle" qsTypeId="urn:microsoft.com/office/officeart/2005/8/quickstyle/simple1" qsCatId="simple" csTypeId="urn:microsoft.com/office/officeart/2005/8/colors/accent0_2" csCatId="mainScheme" phldr="1"/>
      <dgm:spPr/>
      <dgm:t>
        <a:bodyPr/>
        <a:lstStyle/>
        <a:p>
          <a:endParaRPr lang="en-US"/>
        </a:p>
      </dgm:t>
    </dgm:pt>
    <dgm:pt modelId="{A3ABEC62-A1D9-440C-8FEC-55B475F76FBD}">
      <dgm:prSet phldrT="[Text]"/>
      <dgm:spPr/>
      <dgm:t>
        <a:bodyPr/>
        <a:lstStyle/>
        <a:p>
          <a:r>
            <a:rPr lang="es-NI" noProof="0" dirty="0" smtClean="0"/>
            <a:t>1. Directrices</a:t>
          </a:r>
          <a:r>
            <a:rPr lang="es-NI" dirty="0" smtClean="0"/>
            <a:t> y techos presupuestarios establecidos</a:t>
          </a:r>
          <a:endParaRPr lang="es-NI" noProof="0" dirty="0"/>
        </a:p>
      </dgm:t>
    </dgm:pt>
    <dgm:pt modelId="{66EA5FFE-219D-43DE-A7FE-D47C99BB9E5C}" type="parTrans" cxnId="{11C0D232-C66E-4334-8A1F-10C0DF3C2753}">
      <dgm:prSet/>
      <dgm:spPr/>
      <dgm:t>
        <a:bodyPr/>
        <a:lstStyle/>
        <a:p>
          <a:endParaRPr lang="en-US"/>
        </a:p>
      </dgm:t>
    </dgm:pt>
    <dgm:pt modelId="{35A41CA4-080E-48C1-B05F-238BB1DF61B3}" type="sibTrans" cxnId="{11C0D232-C66E-4334-8A1F-10C0DF3C2753}">
      <dgm:prSet/>
      <dgm:spPr/>
      <dgm:t>
        <a:bodyPr/>
        <a:lstStyle/>
        <a:p>
          <a:endParaRPr lang="en-US"/>
        </a:p>
      </dgm:t>
    </dgm:pt>
    <dgm:pt modelId="{0CC2234F-5063-4342-AAC2-CAD3655B51CD}">
      <dgm:prSet phldrT="[Text]"/>
      <dgm:spPr/>
      <dgm:t>
        <a:bodyPr/>
        <a:lstStyle/>
        <a:p>
          <a:r>
            <a:rPr lang="en-US" dirty="0"/>
            <a:t>2. </a:t>
          </a:r>
          <a:r>
            <a:rPr lang="es-NI" dirty="0" smtClean="0"/>
            <a:t>Borrador del presupuesto elaborado y consultado</a:t>
          </a:r>
          <a:endParaRPr lang="en-US" dirty="0"/>
        </a:p>
      </dgm:t>
    </dgm:pt>
    <dgm:pt modelId="{3A4EF94B-9993-49CB-A510-B42B83C7A675}" type="parTrans" cxnId="{9881896C-D971-42B2-ABC4-CBE9F91A06E7}">
      <dgm:prSet/>
      <dgm:spPr/>
      <dgm:t>
        <a:bodyPr/>
        <a:lstStyle/>
        <a:p>
          <a:endParaRPr lang="en-US"/>
        </a:p>
      </dgm:t>
    </dgm:pt>
    <dgm:pt modelId="{FCA9BB45-4C85-48BC-9972-270A4C4C0B35}" type="sibTrans" cxnId="{9881896C-D971-42B2-ABC4-CBE9F91A06E7}">
      <dgm:prSet/>
      <dgm:spPr/>
      <dgm:t>
        <a:bodyPr/>
        <a:lstStyle/>
        <a:p>
          <a:endParaRPr lang="en-US"/>
        </a:p>
      </dgm:t>
    </dgm:pt>
    <dgm:pt modelId="{E81F3F6C-AA13-40FB-820D-8969ECFFC430}">
      <dgm:prSet phldrT="[Text]"/>
      <dgm:spPr/>
      <dgm:t>
        <a:bodyPr/>
        <a:lstStyle/>
        <a:p>
          <a:r>
            <a:rPr lang="es-NI" noProof="0" dirty="0" smtClean="0"/>
            <a:t>3. Negociación</a:t>
          </a:r>
          <a:endParaRPr lang="es-NI" noProof="0" dirty="0"/>
        </a:p>
      </dgm:t>
    </dgm:pt>
    <dgm:pt modelId="{B8E0F75D-0C56-4B26-B751-097499FCC9BD}" type="parTrans" cxnId="{D1B7EB20-8E46-45B9-81B4-7F02C4F0C87A}">
      <dgm:prSet/>
      <dgm:spPr/>
      <dgm:t>
        <a:bodyPr/>
        <a:lstStyle/>
        <a:p>
          <a:endParaRPr lang="en-US"/>
        </a:p>
      </dgm:t>
    </dgm:pt>
    <dgm:pt modelId="{12FE6F5E-7103-4131-92CD-07EB3442C39B}" type="sibTrans" cxnId="{D1B7EB20-8E46-45B9-81B4-7F02C4F0C87A}">
      <dgm:prSet/>
      <dgm:spPr/>
      <dgm:t>
        <a:bodyPr/>
        <a:lstStyle/>
        <a:p>
          <a:endParaRPr lang="en-US"/>
        </a:p>
      </dgm:t>
    </dgm:pt>
    <dgm:pt modelId="{F2FB85A5-6B4B-4744-A507-184B29D0FE6D}">
      <dgm:prSet phldrT="[Text]"/>
      <dgm:spPr/>
      <dgm:t>
        <a:bodyPr/>
        <a:lstStyle/>
        <a:p>
          <a:r>
            <a:rPr lang="es-NI" noProof="0" dirty="0" smtClean="0"/>
            <a:t>4. Revisión y aprobación</a:t>
          </a:r>
          <a:endParaRPr lang="es-NI" noProof="0" dirty="0"/>
        </a:p>
      </dgm:t>
    </dgm:pt>
    <dgm:pt modelId="{82D42360-830C-408E-A715-8DFEA8580518}" type="parTrans" cxnId="{26F6D54A-D14A-4E3B-8FE2-63469F4A527E}">
      <dgm:prSet/>
      <dgm:spPr/>
      <dgm:t>
        <a:bodyPr/>
        <a:lstStyle/>
        <a:p>
          <a:endParaRPr lang="en-US"/>
        </a:p>
      </dgm:t>
    </dgm:pt>
    <dgm:pt modelId="{24390F12-0271-4D98-9ADB-1E378E9ACFA2}" type="sibTrans" cxnId="{26F6D54A-D14A-4E3B-8FE2-63469F4A527E}">
      <dgm:prSet/>
      <dgm:spPr/>
      <dgm:t>
        <a:bodyPr/>
        <a:lstStyle/>
        <a:p>
          <a:endParaRPr lang="en-US"/>
        </a:p>
      </dgm:t>
    </dgm:pt>
    <dgm:pt modelId="{DC29639E-9ED5-4C5A-9E95-0B55F7136632}">
      <dgm:prSet phldrT="[Text]"/>
      <dgm:spPr/>
      <dgm:t>
        <a:bodyPr/>
        <a:lstStyle/>
        <a:p>
          <a:r>
            <a:rPr lang="es-NI" noProof="0" dirty="0" smtClean="0"/>
            <a:t>5. </a:t>
          </a:r>
          <a:r>
            <a:rPr lang="es-NI" dirty="0" smtClean="0"/>
            <a:t>Gastos, desembolso de capital, monitoreo</a:t>
          </a:r>
          <a:endParaRPr lang="es-NI" noProof="0" dirty="0"/>
        </a:p>
      </dgm:t>
    </dgm:pt>
    <dgm:pt modelId="{94627D31-2D5B-4902-A7FF-CCE867C45832}" type="parTrans" cxnId="{08AE6F77-78F4-4124-816D-4849B91373B4}">
      <dgm:prSet/>
      <dgm:spPr/>
      <dgm:t>
        <a:bodyPr/>
        <a:lstStyle/>
        <a:p>
          <a:endParaRPr lang="en-US"/>
        </a:p>
      </dgm:t>
    </dgm:pt>
    <dgm:pt modelId="{1DBA56A4-D0E1-44CC-99B3-00DBC6D7A080}" type="sibTrans" cxnId="{08AE6F77-78F4-4124-816D-4849B91373B4}">
      <dgm:prSet/>
      <dgm:spPr/>
      <dgm:t>
        <a:bodyPr/>
        <a:lstStyle/>
        <a:p>
          <a:endParaRPr lang="en-US"/>
        </a:p>
      </dgm:t>
    </dgm:pt>
    <dgm:pt modelId="{0088CA78-4076-4C1D-94B2-9AD04BCF6FEF}" type="pres">
      <dgm:prSet presAssocID="{3E034A56-4A4E-49BC-803A-762F8583264B}" presName="cycle" presStyleCnt="0">
        <dgm:presLayoutVars>
          <dgm:dir/>
          <dgm:resizeHandles val="exact"/>
        </dgm:presLayoutVars>
      </dgm:prSet>
      <dgm:spPr/>
      <dgm:t>
        <a:bodyPr/>
        <a:lstStyle/>
        <a:p>
          <a:endParaRPr lang="en-US"/>
        </a:p>
      </dgm:t>
    </dgm:pt>
    <dgm:pt modelId="{49239CE5-3B87-4CE6-A9BA-A8D87C3C9BBB}" type="pres">
      <dgm:prSet presAssocID="{A3ABEC62-A1D9-440C-8FEC-55B475F76FBD}" presName="node" presStyleLbl="node1" presStyleIdx="0" presStyleCnt="5">
        <dgm:presLayoutVars>
          <dgm:bulletEnabled val="1"/>
        </dgm:presLayoutVars>
      </dgm:prSet>
      <dgm:spPr/>
      <dgm:t>
        <a:bodyPr/>
        <a:lstStyle/>
        <a:p>
          <a:endParaRPr lang="en-US"/>
        </a:p>
      </dgm:t>
    </dgm:pt>
    <dgm:pt modelId="{CACA32A5-222F-42DB-930B-F5785FA27316}" type="pres">
      <dgm:prSet presAssocID="{35A41CA4-080E-48C1-B05F-238BB1DF61B3}" presName="sibTrans" presStyleLbl="sibTrans2D1" presStyleIdx="0" presStyleCnt="5"/>
      <dgm:spPr/>
      <dgm:t>
        <a:bodyPr/>
        <a:lstStyle/>
        <a:p>
          <a:endParaRPr lang="en-US"/>
        </a:p>
      </dgm:t>
    </dgm:pt>
    <dgm:pt modelId="{6C0AEA38-8270-4F97-9697-A5F0DB53DED0}" type="pres">
      <dgm:prSet presAssocID="{35A41CA4-080E-48C1-B05F-238BB1DF61B3}" presName="connectorText" presStyleLbl="sibTrans2D1" presStyleIdx="0" presStyleCnt="5"/>
      <dgm:spPr/>
      <dgm:t>
        <a:bodyPr/>
        <a:lstStyle/>
        <a:p>
          <a:endParaRPr lang="en-US"/>
        </a:p>
      </dgm:t>
    </dgm:pt>
    <dgm:pt modelId="{FFA3E099-F749-4F39-8A3E-F8C4A32A938F}" type="pres">
      <dgm:prSet presAssocID="{0CC2234F-5063-4342-AAC2-CAD3655B51CD}" presName="node" presStyleLbl="node1" presStyleIdx="1" presStyleCnt="5">
        <dgm:presLayoutVars>
          <dgm:bulletEnabled val="1"/>
        </dgm:presLayoutVars>
      </dgm:prSet>
      <dgm:spPr/>
      <dgm:t>
        <a:bodyPr/>
        <a:lstStyle/>
        <a:p>
          <a:endParaRPr lang="en-US"/>
        </a:p>
      </dgm:t>
    </dgm:pt>
    <dgm:pt modelId="{5E064761-8E4D-4EF0-A06A-52322AB894F2}" type="pres">
      <dgm:prSet presAssocID="{FCA9BB45-4C85-48BC-9972-270A4C4C0B35}" presName="sibTrans" presStyleLbl="sibTrans2D1" presStyleIdx="1" presStyleCnt="5"/>
      <dgm:spPr/>
      <dgm:t>
        <a:bodyPr/>
        <a:lstStyle/>
        <a:p>
          <a:endParaRPr lang="en-US"/>
        </a:p>
      </dgm:t>
    </dgm:pt>
    <dgm:pt modelId="{B7404AD8-A5B0-4133-9B45-A38DFEF85148}" type="pres">
      <dgm:prSet presAssocID="{FCA9BB45-4C85-48BC-9972-270A4C4C0B35}" presName="connectorText" presStyleLbl="sibTrans2D1" presStyleIdx="1" presStyleCnt="5"/>
      <dgm:spPr/>
      <dgm:t>
        <a:bodyPr/>
        <a:lstStyle/>
        <a:p>
          <a:endParaRPr lang="en-US"/>
        </a:p>
      </dgm:t>
    </dgm:pt>
    <dgm:pt modelId="{8B653352-300E-4296-AD7C-F88727818EFA}" type="pres">
      <dgm:prSet presAssocID="{E81F3F6C-AA13-40FB-820D-8969ECFFC430}" presName="node" presStyleLbl="node1" presStyleIdx="2" presStyleCnt="5">
        <dgm:presLayoutVars>
          <dgm:bulletEnabled val="1"/>
        </dgm:presLayoutVars>
      </dgm:prSet>
      <dgm:spPr/>
      <dgm:t>
        <a:bodyPr/>
        <a:lstStyle/>
        <a:p>
          <a:endParaRPr lang="en-US"/>
        </a:p>
      </dgm:t>
    </dgm:pt>
    <dgm:pt modelId="{AC5B80AD-28E0-4303-AC71-278D877C3341}" type="pres">
      <dgm:prSet presAssocID="{12FE6F5E-7103-4131-92CD-07EB3442C39B}" presName="sibTrans" presStyleLbl="sibTrans2D1" presStyleIdx="2" presStyleCnt="5"/>
      <dgm:spPr/>
      <dgm:t>
        <a:bodyPr/>
        <a:lstStyle/>
        <a:p>
          <a:endParaRPr lang="en-US"/>
        </a:p>
      </dgm:t>
    </dgm:pt>
    <dgm:pt modelId="{7E7541C4-B9D7-4FCA-BD64-322C4D99FBFB}" type="pres">
      <dgm:prSet presAssocID="{12FE6F5E-7103-4131-92CD-07EB3442C39B}" presName="connectorText" presStyleLbl="sibTrans2D1" presStyleIdx="2" presStyleCnt="5"/>
      <dgm:spPr/>
      <dgm:t>
        <a:bodyPr/>
        <a:lstStyle/>
        <a:p>
          <a:endParaRPr lang="en-US"/>
        </a:p>
      </dgm:t>
    </dgm:pt>
    <dgm:pt modelId="{9E42EA67-7748-4F24-9DC8-0773C666112D}" type="pres">
      <dgm:prSet presAssocID="{F2FB85A5-6B4B-4744-A507-184B29D0FE6D}" presName="node" presStyleLbl="node1" presStyleIdx="3" presStyleCnt="5">
        <dgm:presLayoutVars>
          <dgm:bulletEnabled val="1"/>
        </dgm:presLayoutVars>
      </dgm:prSet>
      <dgm:spPr/>
      <dgm:t>
        <a:bodyPr/>
        <a:lstStyle/>
        <a:p>
          <a:endParaRPr lang="en-US"/>
        </a:p>
      </dgm:t>
    </dgm:pt>
    <dgm:pt modelId="{B33E03E8-1900-4307-B8A0-E448967CB98F}" type="pres">
      <dgm:prSet presAssocID="{24390F12-0271-4D98-9ADB-1E378E9ACFA2}" presName="sibTrans" presStyleLbl="sibTrans2D1" presStyleIdx="3" presStyleCnt="5"/>
      <dgm:spPr/>
      <dgm:t>
        <a:bodyPr/>
        <a:lstStyle/>
        <a:p>
          <a:endParaRPr lang="en-US"/>
        </a:p>
      </dgm:t>
    </dgm:pt>
    <dgm:pt modelId="{1BF04812-40EA-4602-840D-ADB1B0E17EAF}" type="pres">
      <dgm:prSet presAssocID="{24390F12-0271-4D98-9ADB-1E378E9ACFA2}" presName="connectorText" presStyleLbl="sibTrans2D1" presStyleIdx="3" presStyleCnt="5"/>
      <dgm:spPr/>
      <dgm:t>
        <a:bodyPr/>
        <a:lstStyle/>
        <a:p>
          <a:endParaRPr lang="en-US"/>
        </a:p>
      </dgm:t>
    </dgm:pt>
    <dgm:pt modelId="{7F9031C4-0257-4F4F-9C14-CBCAD5C69AE3}" type="pres">
      <dgm:prSet presAssocID="{DC29639E-9ED5-4C5A-9E95-0B55F7136632}" presName="node" presStyleLbl="node1" presStyleIdx="4" presStyleCnt="5">
        <dgm:presLayoutVars>
          <dgm:bulletEnabled val="1"/>
        </dgm:presLayoutVars>
      </dgm:prSet>
      <dgm:spPr/>
      <dgm:t>
        <a:bodyPr/>
        <a:lstStyle/>
        <a:p>
          <a:endParaRPr lang="en-US"/>
        </a:p>
      </dgm:t>
    </dgm:pt>
    <dgm:pt modelId="{70515B51-38F0-4E28-899D-039582098ABF}" type="pres">
      <dgm:prSet presAssocID="{1DBA56A4-D0E1-44CC-99B3-00DBC6D7A080}" presName="sibTrans" presStyleLbl="sibTrans2D1" presStyleIdx="4" presStyleCnt="5"/>
      <dgm:spPr/>
      <dgm:t>
        <a:bodyPr/>
        <a:lstStyle/>
        <a:p>
          <a:endParaRPr lang="en-US"/>
        </a:p>
      </dgm:t>
    </dgm:pt>
    <dgm:pt modelId="{A827AF83-BB13-41BF-8DA6-EABD9B59544A}" type="pres">
      <dgm:prSet presAssocID="{1DBA56A4-D0E1-44CC-99B3-00DBC6D7A080}" presName="connectorText" presStyleLbl="sibTrans2D1" presStyleIdx="4" presStyleCnt="5"/>
      <dgm:spPr/>
      <dgm:t>
        <a:bodyPr/>
        <a:lstStyle/>
        <a:p>
          <a:endParaRPr lang="en-US"/>
        </a:p>
      </dgm:t>
    </dgm:pt>
  </dgm:ptLst>
  <dgm:cxnLst>
    <dgm:cxn modelId="{90A9D559-785D-43CC-85CA-A7388F214CB9}" type="presOf" srcId="{1DBA56A4-D0E1-44CC-99B3-00DBC6D7A080}" destId="{A827AF83-BB13-41BF-8DA6-EABD9B59544A}" srcOrd="1" destOrd="0" presId="urn:microsoft.com/office/officeart/2005/8/layout/cycle2"/>
    <dgm:cxn modelId="{11C0D232-C66E-4334-8A1F-10C0DF3C2753}" srcId="{3E034A56-4A4E-49BC-803A-762F8583264B}" destId="{A3ABEC62-A1D9-440C-8FEC-55B475F76FBD}" srcOrd="0" destOrd="0" parTransId="{66EA5FFE-219D-43DE-A7FE-D47C99BB9E5C}" sibTransId="{35A41CA4-080E-48C1-B05F-238BB1DF61B3}"/>
    <dgm:cxn modelId="{60C7235A-CA73-43DE-A379-DD35574F7F2D}" type="presOf" srcId="{12FE6F5E-7103-4131-92CD-07EB3442C39B}" destId="{7E7541C4-B9D7-4FCA-BD64-322C4D99FBFB}" srcOrd="1" destOrd="0" presId="urn:microsoft.com/office/officeart/2005/8/layout/cycle2"/>
    <dgm:cxn modelId="{A05E8E21-A078-4C3E-87D6-43A0052F55F8}" type="presOf" srcId="{E81F3F6C-AA13-40FB-820D-8969ECFFC430}" destId="{8B653352-300E-4296-AD7C-F88727818EFA}" srcOrd="0" destOrd="0" presId="urn:microsoft.com/office/officeart/2005/8/layout/cycle2"/>
    <dgm:cxn modelId="{76681946-3F9B-4D47-87C6-36E29DF2AECE}" type="presOf" srcId="{1DBA56A4-D0E1-44CC-99B3-00DBC6D7A080}" destId="{70515B51-38F0-4E28-899D-039582098ABF}" srcOrd="0" destOrd="0" presId="urn:microsoft.com/office/officeart/2005/8/layout/cycle2"/>
    <dgm:cxn modelId="{B2613475-E747-44BB-9DA7-A47770E9628C}" type="presOf" srcId="{24390F12-0271-4D98-9ADB-1E378E9ACFA2}" destId="{B33E03E8-1900-4307-B8A0-E448967CB98F}" srcOrd="0" destOrd="0" presId="urn:microsoft.com/office/officeart/2005/8/layout/cycle2"/>
    <dgm:cxn modelId="{2E3F83AD-6085-4A78-8587-B54FEA246107}" type="presOf" srcId="{F2FB85A5-6B4B-4744-A507-184B29D0FE6D}" destId="{9E42EA67-7748-4F24-9DC8-0773C666112D}" srcOrd="0" destOrd="0" presId="urn:microsoft.com/office/officeart/2005/8/layout/cycle2"/>
    <dgm:cxn modelId="{BBCA7C82-8053-48AA-AE28-AFAD5FD4E9E5}" type="presOf" srcId="{35A41CA4-080E-48C1-B05F-238BB1DF61B3}" destId="{6C0AEA38-8270-4F97-9697-A5F0DB53DED0}" srcOrd="1" destOrd="0" presId="urn:microsoft.com/office/officeart/2005/8/layout/cycle2"/>
    <dgm:cxn modelId="{08AE6F77-78F4-4124-816D-4849B91373B4}" srcId="{3E034A56-4A4E-49BC-803A-762F8583264B}" destId="{DC29639E-9ED5-4C5A-9E95-0B55F7136632}" srcOrd="4" destOrd="0" parTransId="{94627D31-2D5B-4902-A7FF-CCE867C45832}" sibTransId="{1DBA56A4-D0E1-44CC-99B3-00DBC6D7A080}"/>
    <dgm:cxn modelId="{2A864A86-7BFE-40E2-A4A6-7D3E06D35883}" type="presOf" srcId="{12FE6F5E-7103-4131-92CD-07EB3442C39B}" destId="{AC5B80AD-28E0-4303-AC71-278D877C3341}" srcOrd="0" destOrd="0" presId="urn:microsoft.com/office/officeart/2005/8/layout/cycle2"/>
    <dgm:cxn modelId="{19CEBC44-BF83-4034-88DE-714F1561BBDA}" type="presOf" srcId="{DC29639E-9ED5-4C5A-9E95-0B55F7136632}" destId="{7F9031C4-0257-4F4F-9C14-CBCAD5C69AE3}" srcOrd="0" destOrd="0" presId="urn:microsoft.com/office/officeart/2005/8/layout/cycle2"/>
    <dgm:cxn modelId="{8A789F64-4784-47AC-92EA-2625D4E02490}" type="presOf" srcId="{FCA9BB45-4C85-48BC-9972-270A4C4C0B35}" destId="{B7404AD8-A5B0-4133-9B45-A38DFEF85148}" srcOrd="1" destOrd="0" presId="urn:microsoft.com/office/officeart/2005/8/layout/cycle2"/>
    <dgm:cxn modelId="{E32874BC-61BE-46D4-BC28-499E6A40609F}" type="presOf" srcId="{3E034A56-4A4E-49BC-803A-762F8583264B}" destId="{0088CA78-4076-4C1D-94B2-9AD04BCF6FEF}" srcOrd="0" destOrd="0" presId="urn:microsoft.com/office/officeart/2005/8/layout/cycle2"/>
    <dgm:cxn modelId="{4B6A3809-7BCC-4448-A555-A36884E96B06}" type="presOf" srcId="{35A41CA4-080E-48C1-B05F-238BB1DF61B3}" destId="{CACA32A5-222F-42DB-930B-F5785FA27316}" srcOrd="0" destOrd="0" presId="urn:microsoft.com/office/officeart/2005/8/layout/cycle2"/>
    <dgm:cxn modelId="{26F6D54A-D14A-4E3B-8FE2-63469F4A527E}" srcId="{3E034A56-4A4E-49BC-803A-762F8583264B}" destId="{F2FB85A5-6B4B-4744-A507-184B29D0FE6D}" srcOrd="3" destOrd="0" parTransId="{82D42360-830C-408E-A715-8DFEA8580518}" sibTransId="{24390F12-0271-4D98-9ADB-1E378E9ACFA2}"/>
    <dgm:cxn modelId="{C2E84C9E-E775-497E-838C-B770BAA6B641}" type="presOf" srcId="{A3ABEC62-A1D9-440C-8FEC-55B475F76FBD}" destId="{49239CE5-3B87-4CE6-A9BA-A8D87C3C9BBB}" srcOrd="0" destOrd="0" presId="urn:microsoft.com/office/officeart/2005/8/layout/cycle2"/>
    <dgm:cxn modelId="{33605FC7-457A-4008-8000-F4C3D66B3484}" type="presOf" srcId="{24390F12-0271-4D98-9ADB-1E378E9ACFA2}" destId="{1BF04812-40EA-4602-840D-ADB1B0E17EAF}" srcOrd="1" destOrd="0" presId="urn:microsoft.com/office/officeart/2005/8/layout/cycle2"/>
    <dgm:cxn modelId="{C3290B4C-1112-48D2-A3C3-ED1F77927290}" type="presOf" srcId="{FCA9BB45-4C85-48BC-9972-270A4C4C0B35}" destId="{5E064761-8E4D-4EF0-A06A-52322AB894F2}" srcOrd="0" destOrd="0" presId="urn:microsoft.com/office/officeart/2005/8/layout/cycle2"/>
    <dgm:cxn modelId="{DC0CC018-F94A-40B0-970B-E7BA613EFDBB}" type="presOf" srcId="{0CC2234F-5063-4342-AAC2-CAD3655B51CD}" destId="{FFA3E099-F749-4F39-8A3E-F8C4A32A938F}" srcOrd="0" destOrd="0" presId="urn:microsoft.com/office/officeart/2005/8/layout/cycle2"/>
    <dgm:cxn modelId="{9881896C-D971-42B2-ABC4-CBE9F91A06E7}" srcId="{3E034A56-4A4E-49BC-803A-762F8583264B}" destId="{0CC2234F-5063-4342-AAC2-CAD3655B51CD}" srcOrd="1" destOrd="0" parTransId="{3A4EF94B-9993-49CB-A510-B42B83C7A675}" sibTransId="{FCA9BB45-4C85-48BC-9972-270A4C4C0B35}"/>
    <dgm:cxn modelId="{D1B7EB20-8E46-45B9-81B4-7F02C4F0C87A}" srcId="{3E034A56-4A4E-49BC-803A-762F8583264B}" destId="{E81F3F6C-AA13-40FB-820D-8969ECFFC430}" srcOrd="2" destOrd="0" parTransId="{B8E0F75D-0C56-4B26-B751-097499FCC9BD}" sibTransId="{12FE6F5E-7103-4131-92CD-07EB3442C39B}"/>
    <dgm:cxn modelId="{3C8295A6-86D6-43FF-A962-E233363484BC}" type="presParOf" srcId="{0088CA78-4076-4C1D-94B2-9AD04BCF6FEF}" destId="{49239CE5-3B87-4CE6-A9BA-A8D87C3C9BBB}" srcOrd="0" destOrd="0" presId="urn:microsoft.com/office/officeart/2005/8/layout/cycle2"/>
    <dgm:cxn modelId="{002F231B-6CDA-4F9A-9F0C-0E53E3E3CC9F}" type="presParOf" srcId="{0088CA78-4076-4C1D-94B2-9AD04BCF6FEF}" destId="{CACA32A5-222F-42DB-930B-F5785FA27316}" srcOrd="1" destOrd="0" presId="urn:microsoft.com/office/officeart/2005/8/layout/cycle2"/>
    <dgm:cxn modelId="{ECF23E5F-28B9-44E1-8E03-59CA502D648A}" type="presParOf" srcId="{CACA32A5-222F-42DB-930B-F5785FA27316}" destId="{6C0AEA38-8270-4F97-9697-A5F0DB53DED0}" srcOrd="0" destOrd="0" presId="urn:microsoft.com/office/officeart/2005/8/layout/cycle2"/>
    <dgm:cxn modelId="{DD188F22-BA64-46A5-B6E0-17A858D2D4F3}" type="presParOf" srcId="{0088CA78-4076-4C1D-94B2-9AD04BCF6FEF}" destId="{FFA3E099-F749-4F39-8A3E-F8C4A32A938F}" srcOrd="2" destOrd="0" presId="urn:microsoft.com/office/officeart/2005/8/layout/cycle2"/>
    <dgm:cxn modelId="{130AFF1E-3708-45D2-9C2B-EDACC843582F}" type="presParOf" srcId="{0088CA78-4076-4C1D-94B2-9AD04BCF6FEF}" destId="{5E064761-8E4D-4EF0-A06A-52322AB894F2}" srcOrd="3" destOrd="0" presId="urn:microsoft.com/office/officeart/2005/8/layout/cycle2"/>
    <dgm:cxn modelId="{752E1A5A-03E8-4011-A2D8-3A9FD70627FE}" type="presParOf" srcId="{5E064761-8E4D-4EF0-A06A-52322AB894F2}" destId="{B7404AD8-A5B0-4133-9B45-A38DFEF85148}" srcOrd="0" destOrd="0" presId="urn:microsoft.com/office/officeart/2005/8/layout/cycle2"/>
    <dgm:cxn modelId="{7B4F7D7A-5F6F-42DE-98A9-3B5D7852278C}" type="presParOf" srcId="{0088CA78-4076-4C1D-94B2-9AD04BCF6FEF}" destId="{8B653352-300E-4296-AD7C-F88727818EFA}" srcOrd="4" destOrd="0" presId="urn:microsoft.com/office/officeart/2005/8/layout/cycle2"/>
    <dgm:cxn modelId="{84E46B43-8A3D-4774-8C09-39205B736571}" type="presParOf" srcId="{0088CA78-4076-4C1D-94B2-9AD04BCF6FEF}" destId="{AC5B80AD-28E0-4303-AC71-278D877C3341}" srcOrd="5" destOrd="0" presId="urn:microsoft.com/office/officeart/2005/8/layout/cycle2"/>
    <dgm:cxn modelId="{F0B68AA4-B9F9-42F2-8495-85F93AD899AE}" type="presParOf" srcId="{AC5B80AD-28E0-4303-AC71-278D877C3341}" destId="{7E7541C4-B9D7-4FCA-BD64-322C4D99FBFB}" srcOrd="0" destOrd="0" presId="urn:microsoft.com/office/officeart/2005/8/layout/cycle2"/>
    <dgm:cxn modelId="{A0531266-47C1-4141-9799-8E2CC2414776}" type="presParOf" srcId="{0088CA78-4076-4C1D-94B2-9AD04BCF6FEF}" destId="{9E42EA67-7748-4F24-9DC8-0773C666112D}" srcOrd="6" destOrd="0" presId="urn:microsoft.com/office/officeart/2005/8/layout/cycle2"/>
    <dgm:cxn modelId="{8B4054E5-8767-4054-A38E-63911F17A8C0}" type="presParOf" srcId="{0088CA78-4076-4C1D-94B2-9AD04BCF6FEF}" destId="{B33E03E8-1900-4307-B8A0-E448967CB98F}" srcOrd="7" destOrd="0" presId="urn:microsoft.com/office/officeart/2005/8/layout/cycle2"/>
    <dgm:cxn modelId="{B42FFBB4-17E1-4B5D-8841-F0384F2CE019}" type="presParOf" srcId="{B33E03E8-1900-4307-B8A0-E448967CB98F}" destId="{1BF04812-40EA-4602-840D-ADB1B0E17EAF}" srcOrd="0" destOrd="0" presId="urn:microsoft.com/office/officeart/2005/8/layout/cycle2"/>
    <dgm:cxn modelId="{4BDABC42-446F-4DCA-A011-BB86DFEBC711}" type="presParOf" srcId="{0088CA78-4076-4C1D-94B2-9AD04BCF6FEF}" destId="{7F9031C4-0257-4F4F-9C14-CBCAD5C69AE3}" srcOrd="8" destOrd="0" presId="urn:microsoft.com/office/officeart/2005/8/layout/cycle2"/>
    <dgm:cxn modelId="{77CD130D-E5E3-4496-9857-047DE1E69350}" type="presParOf" srcId="{0088CA78-4076-4C1D-94B2-9AD04BCF6FEF}" destId="{70515B51-38F0-4E28-899D-039582098ABF}" srcOrd="9" destOrd="0" presId="urn:microsoft.com/office/officeart/2005/8/layout/cycle2"/>
    <dgm:cxn modelId="{FC36545D-79A5-48DA-9BC7-D440E1E140EA}" type="presParOf" srcId="{70515B51-38F0-4E28-899D-039582098ABF}" destId="{A827AF83-BB13-41BF-8DA6-EABD9B59544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034A56-4A4E-49BC-803A-762F8583264B}" type="doc">
      <dgm:prSet loTypeId="urn:microsoft.com/office/officeart/2005/8/layout/cycle2" loCatId="cycle" qsTypeId="urn:microsoft.com/office/officeart/2005/8/quickstyle/simple1" qsCatId="simple" csTypeId="urn:microsoft.com/office/officeart/2005/8/colors/accent0_2" csCatId="mainScheme" phldr="1"/>
      <dgm:spPr/>
      <dgm:t>
        <a:bodyPr/>
        <a:lstStyle/>
        <a:p>
          <a:endParaRPr lang="en-US"/>
        </a:p>
      </dgm:t>
    </dgm:pt>
    <dgm:pt modelId="{A3ABEC62-A1D9-440C-8FEC-55B475F76FBD}">
      <dgm:prSet phldrT="[Text]"/>
      <dgm:spPr/>
      <dgm:t>
        <a:bodyPr/>
        <a:lstStyle/>
        <a:p>
          <a:r>
            <a:rPr lang="en-US" dirty="0"/>
            <a:t>1. </a:t>
          </a:r>
          <a:r>
            <a:rPr lang="es-NI" noProof="0" dirty="0" smtClean="0"/>
            <a:t>.Directrices</a:t>
          </a:r>
          <a:r>
            <a:rPr lang="es-NI" dirty="0" smtClean="0"/>
            <a:t> y techos presupuestarios establecidos</a:t>
          </a:r>
          <a:endParaRPr lang="en-US" dirty="0"/>
        </a:p>
      </dgm:t>
    </dgm:pt>
    <dgm:pt modelId="{66EA5FFE-219D-43DE-A7FE-D47C99BB9E5C}" type="parTrans" cxnId="{11C0D232-C66E-4334-8A1F-10C0DF3C2753}">
      <dgm:prSet/>
      <dgm:spPr/>
      <dgm:t>
        <a:bodyPr/>
        <a:lstStyle/>
        <a:p>
          <a:endParaRPr lang="en-US"/>
        </a:p>
      </dgm:t>
    </dgm:pt>
    <dgm:pt modelId="{35A41CA4-080E-48C1-B05F-238BB1DF61B3}" type="sibTrans" cxnId="{11C0D232-C66E-4334-8A1F-10C0DF3C2753}">
      <dgm:prSet/>
      <dgm:spPr/>
      <dgm:t>
        <a:bodyPr/>
        <a:lstStyle/>
        <a:p>
          <a:endParaRPr lang="en-US"/>
        </a:p>
      </dgm:t>
    </dgm:pt>
    <dgm:pt modelId="{0CC2234F-5063-4342-AAC2-CAD3655B51CD}">
      <dgm:prSet phldrT="[Text]"/>
      <dgm:spPr>
        <a:ln>
          <a:solidFill>
            <a:schemeClr val="accent6"/>
          </a:solidFill>
        </a:ln>
      </dgm:spPr>
      <dgm:t>
        <a:bodyPr/>
        <a:lstStyle/>
        <a:p>
          <a:r>
            <a:rPr lang="en-US" dirty="0">
              <a:solidFill>
                <a:schemeClr val="tx1">
                  <a:lumMod val="50000"/>
                  <a:lumOff val="50000"/>
                </a:schemeClr>
              </a:solidFill>
            </a:rPr>
            <a:t>2. </a:t>
          </a:r>
          <a:r>
            <a:rPr lang="es-NI" dirty="0" smtClean="0">
              <a:solidFill>
                <a:srgbClr val="717073"/>
              </a:solidFill>
            </a:rPr>
            <a:t>Borrador del presupuesto elaborado y consultado</a:t>
          </a:r>
          <a:endParaRPr lang="en-US" dirty="0">
            <a:solidFill>
              <a:srgbClr val="717073"/>
            </a:solidFill>
          </a:endParaRPr>
        </a:p>
      </dgm:t>
    </dgm:pt>
    <dgm:pt modelId="{3A4EF94B-9993-49CB-A510-B42B83C7A675}" type="parTrans" cxnId="{9881896C-D971-42B2-ABC4-CBE9F91A06E7}">
      <dgm:prSet/>
      <dgm:spPr/>
      <dgm:t>
        <a:bodyPr/>
        <a:lstStyle/>
        <a:p>
          <a:endParaRPr lang="en-US"/>
        </a:p>
      </dgm:t>
    </dgm:pt>
    <dgm:pt modelId="{FCA9BB45-4C85-48BC-9972-270A4C4C0B35}" type="sibTrans" cxnId="{9881896C-D971-42B2-ABC4-CBE9F91A06E7}">
      <dgm:prSet/>
      <dgm:spPr/>
      <dgm:t>
        <a:bodyPr/>
        <a:lstStyle/>
        <a:p>
          <a:endParaRPr lang="en-US"/>
        </a:p>
      </dgm:t>
    </dgm:pt>
    <dgm:pt modelId="{E81F3F6C-AA13-40FB-820D-8969ECFFC430}">
      <dgm:prSet phldrT="[Text]"/>
      <dgm:spPr>
        <a:ln>
          <a:solidFill>
            <a:schemeClr val="accent6"/>
          </a:solidFill>
        </a:ln>
      </dgm:spPr>
      <dgm:t>
        <a:bodyPr/>
        <a:lstStyle/>
        <a:p>
          <a:r>
            <a:rPr lang="es-NI" noProof="0" dirty="0" smtClean="0">
              <a:solidFill>
                <a:schemeClr val="tx1">
                  <a:lumMod val="50000"/>
                  <a:lumOff val="50000"/>
                </a:schemeClr>
              </a:solidFill>
            </a:rPr>
            <a:t>3. Negociación</a:t>
          </a:r>
          <a:endParaRPr lang="es-NI" noProof="0" dirty="0">
            <a:solidFill>
              <a:schemeClr val="tx1">
                <a:lumMod val="50000"/>
                <a:lumOff val="50000"/>
              </a:schemeClr>
            </a:solidFill>
          </a:endParaRPr>
        </a:p>
      </dgm:t>
    </dgm:pt>
    <dgm:pt modelId="{B8E0F75D-0C56-4B26-B751-097499FCC9BD}" type="parTrans" cxnId="{D1B7EB20-8E46-45B9-81B4-7F02C4F0C87A}">
      <dgm:prSet/>
      <dgm:spPr/>
      <dgm:t>
        <a:bodyPr/>
        <a:lstStyle/>
        <a:p>
          <a:endParaRPr lang="en-US"/>
        </a:p>
      </dgm:t>
    </dgm:pt>
    <dgm:pt modelId="{12FE6F5E-7103-4131-92CD-07EB3442C39B}" type="sibTrans" cxnId="{D1B7EB20-8E46-45B9-81B4-7F02C4F0C87A}">
      <dgm:prSet/>
      <dgm:spPr/>
      <dgm:t>
        <a:bodyPr/>
        <a:lstStyle/>
        <a:p>
          <a:endParaRPr lang="en-US"/>
        </a:p>
      </dgm:t>
    </dgm:pt>
    <dgm:pt modelId="{F2FB85A5-6B4B-4744-A507-184B29D0FE6D}">
      <dgm:prSet phldrT="[Text]"/>
      <dgm:spPr>
        <a:ln>
          <a:solidFill>
            <a:schemeClr val="accent6"/>
          </a:solidFill>
        </a:ln>
      </dgm:spPr>
      <dgm:t>
        <a:bodyPr/>
        <a:lstStyle/>
        <a:p>
          <a:r>
            <a:rPr lang="es-NI" noProof="0" dirty="0" smtClean="0">
              <a:solidFill>
                <a:schemeClr val="tx1">
                  <a:lumMod val="50000"/>
                  <a:lumOff val="50000"/>
                </a:schemeClr>
              </a:solidFill>
            </a:rPr>
            <a:t>4. Revisión y aprobación</a:t>
          </a:r>
          <a:endParaRPr lang="es-NI" noProof="0" dirty="0">
            <a:solidFill>
              <a:schemeClr val="tx1">
                <a:lumMod val="50000"/>
                <a:lumOff val="50000"/>
              </a:schemeClr>
            </a:solidFill>
          </a:endParaRPr>
        </a:p>
      </dgm:t>
    </dgm:pt>
    <dgm:pt modelId="{82D42360-830C-408E-A715-8DFEA8580518}" type="parTrans" cxnId="{26F6D54A-D14A-4E3B-8FE2-63469F4A527E}">
      <dgm:prSet/>
      <dgm:spPr/>
      <dgm:t>
        <a:bodyPr/>
        <a:lstStyle/>
        <a:p>
          <a:endParaRPr lang="en-US"/>
        </a:p>
      </dgm:t>
    </dgm:pt>
    <dgm:pt modelId="{24390F12-0271-4D98-9ADB-1E378E9ACFA2}" type="sibTrans" cxnId="{26F6D54A-D14A-4E3B-8FE2-63469F4A527E}">
      <dgm:prSet/>
      <dgm:spPr/>
      <dgm:t>
        <a:bodyPr/>
        <a:lstStyle/>
        <a:p>
          <a:endParaRPr lang="en-US"/>
        </a:p>
      </dgm:t>
    </dgm:pt>
    <dgm:pt modelId="{DC29639E-9ED5-4C5A-9E95-0B55F7136632}">
      <dgm:prSet phldrT="[Text]"/>
      <dgm:spPr>
        <a:ln>
          <a:solidFill>
            <a:schemeClr val="accent6"/>
          </a:solidFill>
        </a:ln>
      </dgm:spPr>
      <dgm:t>
        <a:bodyPr/>
        <a:lstStyle/>
        <a:p>
          <a:r>
            <a:rPr lang="en-US" dirty="0">
              <a:solidFill>
                <a:schemeClr val="tx1">
                  <a:lumMod val="50000"/>
                  <a:lumOff val="50000"/>
                </a:schemeClr>
              </a:solidFill>
            </a:rPr>
            <a:t>5. </a:t>
          </a:r>
          <a:r>
            <a:rPr lang="es-NI" dirty="0" smtClean="0">
              <a:solidFill>
                <a:srgbClr val="717073"/>
              </a:solidFill>
            </a:rPr>
            <a:t>Gastos, desembolso de capital, monitoreo</a:t>
          </a:r>
          <a:endParaRPr lang="en-US" dirty="0">
            <a:solidFill>
              <a:srgbClr val="717073"/>
            </a:solidFill>
          </a:endParaRPr>
        </a:p>
      </dgm:t>
    </dgm:pt>
    <dgm:pt modelId="{94627D31-2D5B-4902-A7FF-CCE867C45832}" type="parTrans" cxnId="{08AE6F77-78F4-4124-816D-4849B91373B4}">
      <dgm:prSet/>
      <dgm:spPr/>
      <dgm:t>
        <a:bodyPr/>
        <a:lstStyle/>
        <a:p>
          <a:endParaRPr lang="en-US"/>
        </a:p>
      </dgm:t>
    </dgm:pt>
    <dgm:pt modelId="{1DBA56A4-D0E1-44CC-99B3-00DBC6D7A080}" type="sibTrans" cxnId="{08AE6F77-78F4-4124-816D-4849B91373B4}">
      <dgm:prSet/>
      <dgm:spPr/>
      <dgm:t>
        <a:bodyPr/>
        <a:lstStyle/>
        <a:p>
          <a:endParaRPr lang="en-US"/>
        </a:p>
      </dgm:t>
    </dgm:pt>
    <dgm:pt modelId="{0088CA78-4076-4C1D-94B2-9AD04BCF6FEF}" type="pres">
      <dgm:prSet presAssocID="{3E034A56-4A4E-49BC-803A-762F8583264B}" presName="cycle" presStyleCnt="0">
        <dgm:presLayoutVars>
          <dgm:dir/>
          <dgm:resizeHandles val="exact"/>
        </dgm:presLayoutVars>
      </dgm:prSet>
      <dgm:spPr/>
      <dgm:t>
        <a:bodyPr/>
        <a:lstStyle/>
        <a:p>
          <a:endParaRPr lang="en-US"/>
        </a:p>
      </dgm:t>
    </dgm:pt>
    <dgm:pt modelId="{49239CE5-3B87-4CE6-A9BA-A8D87C3C9BBB}" type="pres">
      <dgm:prSet presAssocID="{A3ABEC62-A1D9-440C-8FEC-55B475F76FBD}" presName="node" presStyleLbl="node1" presStyleIdx="0" presStyleCnt="5">
        <dgm:presLayoutVars>
          <dgm:bulletEnabled val="1"/>
        </dgm:presLayoutVars>
      </dgm:prSet>
      <dgm:spPr/>
      <dgm:t>
        <a:bodyPr/>
        <a:lstStyle/>
        <a:p>
          <a:endParaRPr lang="en-US"/>
        </a:p>
      </dgm:t>
    </dgm:pt>
    <dgm:pt modelId="{CACA32A5-222F-42DB-930B-F5785FA27316}" type="pres">
      <dgm:prSet presAssocID="{35A41CA4-080E-48C1-B05F-238BB1DF61B3}" presName="sibTrans" presStyleLbl="sibTrans2D1" presStyleIdx="0" presStyleCnt="5"/>
      <dgm:spPr/>
      <dgm:t>
        <a:bodyPr/>
        <a:lstStyle/>
        <a:p>
          <a:endParaRPr lang="en-US"/>
        </a:p>
      </dgm:t>
    </dgm:pt>
    <dgm:pt modelId="{6C0AEA38-8270-4F97-9697-A5F0DB53DED0}" type="pres">
      <dgm:prSet presAssocID="{35A41CA4-080E-48C1-B05F-238BB1DF61B3}" presName="connectorText" presStyleLbl="sibTrans2D1" presStyleIdx="0" presStyleCnt="5"/>
      <dgm:spPr/>
      <dgm:t>
        <a:bodyPr/>
        <a:lstStyle/>
        <a:p>
          <a:endParaRPr lang="en-US"/>
        </a:p>
      </dgm:t>
    </dgm:pt>
    <dgm:pt modelId="{FFA3E099-F749-4F39-8A3E-F8C4A32A938F}" type="pres">
      <dgm:prSet presAssocID="{0CC2234F-5063-4342-AAC2-CAD3655B51CD}" presName="node" presStyleLbl="node1" presStyleIdx="1" presStyleCnt="5">
        <dgm:presLayoutVars>
          <dgm:bulletEnabled val="1"/>
        </dgm:presLayoutVars>
      </dgm:prSet>
      <dgm:spPr/>
      <dgm:t>
        <a:bodyPr/>
        <a:lstStyle/>
        <a:p>
          <a:endParaRPr lang="en-US"/>
        </a:p>
      </dgm:t>
    </dgm:pt>
    <dgm:pt modelId="{5E064761-8E4D-4EF0-A06A-52322AB894F2}" type="pres">
      <dgm:prSet presAssocID="{FCA9BB45-4C85-48BC-9972-270A4C4C0B35}" presName="sibTrans" presStyleLbl="sibTrans2D1" presStyleIdx="1" presStyleCnt="5"/>
      <dgm:spPr/>
      <dgm:t>
        <a:bodyPr/>
        <a:lstStyle/>
        <a:p>
          <a:endParaRPr lang="en-US"/>
        </a:p>
      </dgm:t>
    </dgm:pt>
    <dgm:pt modelId="{B7404AD8-A5B0-4133-9B45-A38DFEF85148}" type="pres">
      <dgm:prSet presAssocID="{FCA9BB45-4C85-48BC-9972-270A4C4C0B35}" presName="connectorText" presStyleLbl="sibTrans2D1" presStyleIdx="1" presStyleCnt="5"/>
      <dgm:spPr/>
      <dgm:t>
        <a:bodyPr/>
        <a:lstStyle/>
        <a:p>
          <a:endParaRPr lang="en-US"/>
        </a:p>
      </dgm:t>
    </dgm:pt>
    <dgm:pt modelId="{8B653352-300E-4296-AD7C-F88727818EFA}" type="pres">
      <dgm:prSet presAssocID="{E81F3F6C-AA13-40FB-820D-8969ECFFC430}" presName="node" presStyleLbl="node1" presStyleIdx="2" presStyleCnt="5">
        <dgm:presLayoutVars>
          <dgm:bulletEnabled val="1"/>
        </dgm:presLayoutVars>
      </dgm:prSet>
      <dgm:spPr/>
      <dgm:t>
        <a:bodyPr/>
        <a:lstStyle/>
        <a:p>
          <a:endParaRPr lang="en-US"/>
        </a:p>
      </dgm:t>
    </dgm:pt>
    <dgm:pt modelId="{AC5B80AD-28E0-4303-AC71-278D877C3341}" type="pres">
      <dgm:prSet presAssocID="{12FE6F5E-7103-4131-92CD-07EB3442C39B}" presName="sibTrans" presStyleLbl="sibTrans2D1" presStyleIdx="2" presStyleCnt="5"/>
      <dgm:spPr/>
      <dgm:t>
        <a:bodyPr/>
        <a:lstStyle/>
        <a:p>
          <a:endParaRPr lang="en-US"/>
        </a:p>
      </dgm:t>
    </dgm:pt>
    <dgm:pt modelId="{7E7541C4-B9D7-4FCA-BD64-322C4D99FBFB}" type="pres">
      <dgm:prSet presAssocID="{12FE6F5E-7103-4131-92CD-07EB3442C39B}" presName="connectorText" presStyleLbl="sibTrans2D1" presStyleIdx="2" presStyleCnt="5"/>
      <dgm:spPr/>
      <dgm:t>
        <a:bodyPr/>
        <a:lstStyle/>
        <a:p>
          <a:endParaRPr lang="en-US"/>
        </a:p>
      </dgm:t>
    </dgm:pt>
    <dgm:pt modelId="{9E42EA67-7748-4F24-9DC8-0773C666112D}" type="pres">
      <dgm:prSet presAssocID="{F2FB85A5-6B4B-4744-A507-184B29D0FE6D}" presName="node" presStyleLbl="node1" presStyleIdx="3" presStyleCnt="5">
        <dgm:presLayoutVars>
          <dgm:bulletEnabled val="1"/>
        </dgm:presLayoutVars>
      </dgm:prSet>
      <dgm:spPr/>
      <dgm:t>
        <a:bodyPr/>
        <a:lstStyle/>
        <a:p>
          <a:endParaRPr lang="en-US"/>
        </a:p>
      </dgm:t>
    </dgm:pt>
    <dgm:pt modelId="{B33E03E8-1900-4307-B8A0-E448967CB98F}" type="pres">
      <dgm:prSet presAssocID="{24390F12-0271-4D98-9ADB-1E378E9ACFA2}" presName="sibTrans" presStyleLbl="sibTrans2D1" presStyleIdx="3" presStyleCnt="5"/>
      <dgm:spPr/>
      <dgm:t>
        <a:bodyPr/>
        <a:lstStyle/>
        <a:p>
          <a:endParaRPr lang="en-US"/>
        </a:p>
      </dgm:t>
    </dgm:pt>
    <dgm:pt modelId="{1BF04812-40EA-4602-840D-ADB1B0E17EAF}" type="pres">
      <dgm:prSet presAssocID="{24390F12-0271-4D98-9ADB-1E378E9ACFA2}" presName="connectorText" presStyleLbl="sibTrans2D1" presStyleIdx="3" presStyleCnt="5"/>
      <dgm:spPr/>
      <dgm:t>
        <a:bodyPr/>
        <a:lstStyle/>
        <a:p>
          <a:endParaRPr lang="en-US"/>
        </a:p>
      </dgm:t>
    </dgm:pt>
    <dgm:pt modelId="{7F9031C4-0257-4F4F-9C14-CBCAD5C69AE3}" type="pres">
      <dgm:prSet presAssocID="{DC29639E-9ED5-4C5A-9E95-0B55F7136632}" presName="node" presStyleLbl="node1" presStyleIdx="4" presStyleCnt="5">
        <dgm:presLayoutVars>
          <dgm:bulletEnabled val="1"/>
        </dgm:presLayoutVars>
      </dgm:prSet>
      <dgm:spPr/>
      <dgm:t>
        <a:bodyPr/>
        <a:lstStyle/>
        <a:p>
          <a:endParaRPr lang="en-US"/>
        </a:p>
      </dgm:t>
    </dgm:pt>
    <dgm:pt modelId="{70515B51-38F0-4E28-899D-039582098ABF}" type="pres">
      <dgm:prSet presAssocID="{1DBA56A4-D0E1-44CC-99B3-00DBC6D7A080}" presName="sibTrans" presStyleLbl="sibTrans2D1" presStyleIdx="4" presStyleCnt="5"/>
      <dgm:spPr/>
      <dgm:t>
        <a:bodyPr/>
        <a:lstStyle/>
        <a:p>
          <a:endParaRPr lang="en-US"/>
        </a:p>
      </dgm:t>
    </dgm:pt>
    <dgm:pt modelId="{A827AF83-BB13-41BF-8DA6-EABD9B59544A}" type="pres">
      <dgm:prSet presAssocID="{1DBA56A4-D0E1-44CC-99B3-00DBC6D7A080}" presName="connectorText" presStyleLbl="sibTrans2D1" presStyleIdx="4" presStyleCnt="5"/>
      <dgm:spPr/>
      <dgm:t>
        <a:bodyPr/>
        <a:lstStyle/>
        <a:p>
          <a:endParaRPr lang="en-US"/>
        </a:p>
      </dgm:t>
    </dgm:pt>
  </dgm:ptLst>
  <dgm:cxnLst>
    <dgm:cxn modelId="{90A9D559-785D-43CC-85CA-A7388F214CB9}" type="presOf" srcId="{1DBA56A4-D0E1-44CC-99B3-00DBC6D7A080}" destId="{A827AF83-BB13-41BF-8DA6-EABD9B59544A}" srcOrd="1" destOrd="0" presId="urn:microsoft.com/office/officeart/2005/8/layout/cycle2"/>
    <dgm:cxn modelId="{11C0D232-C66E-4334-8A1F-10C0DF3C2753}" srcId="{3E034A56-4A4E-49BC-803A-762F8583264B}" destId="{A3ABEC62-A1D9-440C-8FEC-55B475F76FBD}" srcOrd="0" destOrd="0" parTransId="{66EA5FFE-219D-43DE-A7FE-D47C99BB9E5C}" sibTransId="{35A41CA4-080E-48C1-B05F-238BB1DF61B3}"/>
    <dgm:cxn modelId="{60C7235A-CA73-43DE-A379-DD35574F7F2D}" type="presOf" srcId="{12FE6F5E-7103-4131-92CD-07EB3442C39B}" destId="{7E7541C4-B9D7-4FCA-BD64-322C4D99FBFB}" srcOrd="1" destOrd="0" presId="urn:microsoft.com/office/officeart/2005/8/layout/cycle2"/>
    <dgm:cxn modelId="{A05E8E21-A078-4C3E-87D6-43A0052F55F8}" type="presOf" srcId="{E81F3F6C-AA13-40FB-820D-8969ECFFC430}" destId="{8B653352-300E-4296-AD7C-F88727818EFA}" srcOrd="0" destOrd="0" presId="urn:microsoft.com/office/officeart/2005/8/layout/cycle2"/>
    <dgm:cxn modelId="{76681946-3F9B-4D47-87C6-36E29DF2AECE}" type="presOf" srcId="{1DBA56A4-D0E1-44CC-99B3-00DBC6D7A080}" destId="{70515B51-38F0-4E28-899D-039582098ABF}" srcOrd="0" destOrd="0" presId="urn:microsoft.com/office/officeart/2005/8/layout/cycle2"/>
    <dgm:cxn modelId="{B2613475-E747-44BB-9DA7-A47770E9628C}" type="presOf" srcId="{24390F12-0271-4D98-9ADB-1E378E9ACFA2}" destId="{B33E03E8-1900-4307-B8A0-E448967CB98F}" srcOrd="0" destOrd="0" presId="urn:microsoft.com/office/officeart/2005/8/layout/cycle2"/>
    <dgm:cxn modelId="{2E3F83AD-6085-4A78-8587-B54FEA246107}" type="presOf" srcId="{F2FB85A5-6B4B-4744-A507-184B29D0FE6D}" destId="{9E42EA67-7748-4F24-9DC8-0773C666112D}" srcOrd="0" destOrd="0" presId="urn:microsoft.com/office/officeart/2005/8/layout/cycle2"/>
    <dgm:cxn modelId="{BBCA7C82-8053-48AA-AE28-AFAD5FD4E9E5}" type="presOf" srcId="{35A41CA4-080E-48C1-B05F-238BB1DF61B3}" destId="{6C0AEA38-8270-4F97-9697-A5F0DB53DED0}" srcOrd="1" destOrd="0" presId="urn:microsoft.com/office/officeart/2005/8/layout/cycle2"/>
    <dgm:cxn modelId="{08AE6F77-78F4-4124-816D-4849B91373B4}" srcId="{3E034A56-4A4E-49BC-803A-762F8583264B}" destId="{DC29639E-9ED5-4C5A-9E95-0B55F7136632}" srcOrd="4" destOrd="0" parTransId="{94627D31-2D5B-4902-A7FF-CCE867C45832}" sibTransId="{1DBA56A4-D0E1-44CC-99B3-00DBC6D7A080}"/>
    <dgm:cxn modelId="{2A864A86-7BFE-40E2-A4A6-7D3E06D35883}" type="presOf" srcId="{12FE6F5E-7103-4131-92CD-07EB3442C39B}" destId="{AC5B80AD-28E0-4303-AC71-278D877C3341}" srcOrd="0" destOrd="0" presId="urn:microsoft.com/office/officeart/2005/8/layout/cycle2"/>
    <dgm:cxn modelId="{19CEBC44-BF83-4034-88DE-714F1561BBDA}" type="presOf" srcId="{DC29639E-9ED5-4C5A-9E95-0B55F7136632}" destId="{7F9031C4-0257-4F4F-9C14-CBCAD5C69AE3}" srcOrd="0" destOrd="0" presId="urn:microsoft.com/office/officeart/2005/8/layout/cycle2"/>
    <dgm:cxn modelId="{8A789F64-4784-47AC-92EA-2625D4E02490}" type="presOf" srcId="{FCA9BB45-4C85-48BC-9972-270A4C4C0B35}" destId="{B7404AD8-A5B0-4133-9B45-A38DFEF85148}" srcOrd="1" destOrd="0" presId="urn:microsoft.com/office/officeart/2005/8/layout/cycle2"/>
    <dgm:cxn modelId="{E32874BC-61BE-46D4-BC28-499E6A40609F}" type="presOf" srcId="{3E034A56-4A4E-49BC-803A-762F8583264B}" destId="{0088CA78-4076-4C1D-94B2-9AD04BCF6FEF}" srcOrd="0" destOrd="0" presId="urn:microsoft.com/office/officeart/2005/8/layout/cycle2"/>
    <dgm:cxn modelId="{4B6A3809-7BCC-4448-A555-A36884E96B06}" type="presOf" srcId="{35A41CA4-080E-48C1-B05F-238BB1DF61B3}" destId="{CACA32A5-222F-42DB-930B-F5785FA27316}" srcOrd="0" destOrd="0" presId="urn:microsoft.com/office/officeart/2005/8/layout/cycle2"/>
    <dgm:cxn modelId="{26F6D54A-D14A-4E3B-8FE2-63469F4A527E}" srcId="{3E034A56-4A4E-49BC-803A-762F8583264B}" destId="{F2FB85A5-6B4B-4744-A507-184B29D0FE6D}" srcOrd="3" destOrd="0" parTransId="{82D42360-830C-408E-A715-8DFEA8580518}" sibTransId="{24390F12-0271-4D98-9ADB-1E378E9ACFA2}"/>
    <dgm:cxn modelId="{C2E84C9E-E775-497E-838C-B770BAA6B641}" type="presOf" srcId="{A3ABEC62-A1D9-440C-8FEC-55B475F76FBD}" destId="{49239CE5-3B87-4CE6-A9BA-A8D87C3C9BBB}" srcOrd="0" destOrd="0" presId="urn:microsoft.com/office/officeart/2005/8/layout/cycle2"/>
    <dgm:cxn modelId="{33605FC7-457A-4008-8000-F4C3D66B3484}" type="presOf" srcId="{24390F12-0271-4D98-9ADB-1E378E9ACFA2}" destId="{1BF04812-40EA-4602-840D-ADB1B0E17EAF}" srcOrd="1" destOrd="0" presId="urn:microsoft.com/office/officeart/2005/8/layout/cycle2"/>
    <dgm:cxn modelId="{C3290B4C-1112-48D2-A3C3-ED1F77927290}" type="presOf" srcId="{FCA9BB45-4C85-48BC-9972-270A4C4C0B35}" destId="{5E064761-8E4D-4EF0-A06A-52322AB894F2}" srcOrd="0" destOrd="0" presId="urn:microsoft.com/office/officeart/2005/8/layout/cycle2"/>
    <dgm:cxn modelId="{DC0CC018-F94A-40B0-970B-E7BA613EFDBB}" type="presOf" srcId="{0CC2234F-5063-4342-AAC2-CAD3655B51CD}" destId="{FFA3E099-F749-4F39-8A3E-F8C4A32A938F}" srcOrd="0" destOrd="0" presId="urn:microsoft.com/office/officeart/2005/8/layout/cycle2"/>
    <dgm:cxn modelId="{9881896C-D971-42B2-ABC4-CBE9F91A06E7}" srcId="{3E034A56-4A4E-49BC-803A-762F8583264B}" destId="{0CC2234F-5063-4342-AAC2-CAD3655B51CD}" srcOrd="1" destOrd="0" parTransId="{3A4EF94B-9993-49CB-A510-B42B83C7A675}" sibTransId="{FCA9BB45-4C85-48BC-9972-270A4C4C0B35}"/>
    <dgm:cxn modelId="{D1B7EB20-8E46-45B9-81B4-7F02C4F0C87A}" srcId="{3E034A56-4A4E-49BC-803A-762F8583264B}" destId="{E81F3F6C-AA13-40FB-820D-8969ECFFC430}" srcOrd="2" destOrd="0" parTransId="{B8E0F75D-0C56-4B26-B751-097499FCC9BD}" sibTransId="{12FE6F5E-7103-4131-92CD-07EB3442C39B}"/>
    <dgm:cxn modelId="{3C8295A6-86D6-43FF-A962-E233363484BC}" type="presParOf" srcId="{0088CA78-4076-4C1D-94B2-9AD04BCF6FEF}" destId="{49239CE5-3B87-4CE6-A9BA-A8D87C3C9BBB}" srcOrd="0" destOrd="0" presId="urn:microsoft.com/office/officeart/2005/8/layout/cycle2"/>
    <dgm:cxn modelId="{002F231B-6CDA-4F9A-9F0C-0E53E3E3CC9F}" type="presParOf" srcId="{0088CA78-4076-4C1D-94B2-9AD04BCF6FEF}" destId="{CACA32A5-222F-42DB-930B-F5785FA27316}" srcOrd="1" destOrd="0" presId="urn:microsoft.com/office/officeart/2005/8/layout/cycle2"/>
    <dgm:cxn modelId="{ECF23E5F-28B9-44E1-8E03-59CA502D648A}" type="presParOf" srcId="{CACA32A5-222F-42DB-930B-F5785FA27316}" destId="{6C0AEA38-8270-4F97-9697-A5F0DB53DED0}" srcOrd="0" destOrd="0" presId="urn:microsoft.com/office/officeart/2005/8/layout/cycle2"/>
    <dgm:cxn modelId="{DD188F22-BA64-46A5-B6E0-17A858D2D4F3}" type="presParOf" srcId="{0088CA78-4076-4C1D-94B2-9AD04BCF6FEF}" destId="{FFA3E099-F749-4F39-8A3E-F8C4A32A938F}" srcOrd="2" destOrd="0" presId="urn:microsoft.com/office/officeart/2005/8/layout/cycle2"/>
    <dgm:cxn modelId="{130AFF1E-3708-45D2-9C2B-EDACC843582F}" type="presParOf" srcId="{0088CA78-4076-4C1D-94B2-9AD04BCF6FEF}" destId="{5E064761-8E4D-4EF0-A06A-52322AB894F2}" srcOrd="3" destOrd="0" presId="urn:microsoft.com/office/officeart/2005/8/layout/cycle2"/>
    <dgm:cxn modelId="{752E1A5A-03E8-4011-A2D8-3A9FD70627FE}" type="presParOf" srcId="{5E064761-8E4D-4EF0-A06A-52322AB894F2}" destId="{B7404AD8-A5B0-4133-9B45-A38DFEF85148}" srcOrd="0" destOrd="0" presId="urn:microsoft.com/office/officeart/2005/8/layout/cycle2"/>
    <dgm:cxn modelId="{7B4F7D7A-5F6F-42DE-98A9-3B5D7852278C}" type="presParOf" srcId="{0088CA78-4076-4C1D-94B2-9AD04BCF6FEF}" destId="{8B653352-300E-4296-AD7C-F88727818EFA}" srcOrd="4" destOrd="0" presId="urn:microsoft.com/office/officeart/2005/8/layout/cycle2"/>
    <dgm:cxn modelId="{84E46B43-8A3D-4774-8C09-39205B736571}" type="presParOf" srcId="{0088CA78-4076-4C1D-94B2-9AD04BCF6FEF}" destId="{AC5B80AD-28E0-4303-AC71-278D877C3341}" srcOrd="5" destOrd="0" presId="urn:microsoft.com/office/officeart/2005/8/layout/cycle2"/>
    <dgm:cxn modelId="{F0B68AA4-B9F9-42F2-8495-85F93AD899AE}" type="presParOf" srcId="{AC5B80AD-28E0-4303-AC71-278D877C3341}" destId="{7E7541C4-B9D7-4FCA-BD64-322C4D99FBFB}" srcOrd="0" destOrd="0" presId="urn:microsoft.com/office/officeart/2005/8/layout/cycle2"/>
    <dgm:cxn modelId="{A0531266-47C1-4141-9799-8E2CC2414776}" type="presParOf" srcId="{0088CA78-4076-4C1D-94B2-9AD04BCF6FEF}" destId="{9E42EA67-7748-4F24-9DC8-0773C666112D}" srcOrd="6" destOrd="0" presId="urn:microsoft.com/office/officeart/2005/8/layout/cycle2"/>
    <dgm:cxn modelId="{8B4054E5-8767-4054-A38E-63911F17A8C0}" type="presParOf" srcId="{0088CA78-4076-4C1D-94B2-9AD04BCF6FEF}" destId="{B33E03E8-1900-4307-B8A0-E448967CB98F}" srcOrd="7" destOrd="0" presId="urn:microsoft.com/office/officeart/2005/8/layout/cycle2"/>
    <dgm:cxn modelId="{B42FFBB4-17E1-4B5D-8841-F0384F2CE019}" type="presParOf" srcId="{B33E03E8-1900-4307-B8A0-E448967CB98F}" destId="{1BF04812-40EA-4602-840D-ADB1B0E17EAF}" srcOrd="0" destOrd="0" presId="urn:microsoft.com/office/officeart/2005/8/layout/cycle2"/>
    <dgm:cxn modelId="{4BDABC42-446F-4DCA-A011-BB86DFEBC711}" type="presParOf" srcId="{0088CA78-4076-4C1D-94B2-9AD04BCF6FEF}" destId="{7F9031C4-0257-4F4F-9C14-CBCAD5C69AE3}" srcOrd="8" destOrd="0" presId="urn:microsoft.com/office/officeart/2005/8/layout/cycle2"/>
    <dgm:cxn modelId="{77CD130D-E5E3-4496-9857-047DE1E69350}" type="presParOf" srcId="{0088CA78-4076-4C1D-94B2-9AD04BCF6FEF}" destId="{70515B51-38F0-4E28-899D-039582098ABF}" srcOrd="9" destOrd="0" presId="urn:microsoft.com/office/officeart/2005/8/layout/cycle2"/>
    <dgm:cxn modelId="{FC36545D-79A5-48DA-9BC7-D440E1E140EA}" type="presParOf" srcId="{70515B51-38F0-4E28-899D-039582098ABF}" destId="{A827AF83-BB13-41BF-8DA6-EABD9B59544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034A56-4A4E-49BC-803A-762F8583264B}" type="doc">
      <dgm:prSet loTypeId="urn:microsoft.com/office/officeart/2005/8/layout/cycle2" loCatId="cycle" qsTypeId="urn:microsoft.com/office/officeart/2005/8/quickstyle/simple1" qsCatId="simple" csTypeId="urn:microsoft.com/office/officeart/2005/8/colors/accent0_2" csCatId="mainScheme" phldr="1"/>
      <dgm:spPr/>
      <dgm:t>
        <a:bodyPr/>
        <a:lstStyle/>
        <a:p>
          <a:endParaRPr lang="en-US"/>
        </a:p>
      </dgm:t>
    </dgm:pt>
    <dgm:pt modelId="{A3ABEC62-A1D9-440C-8FEC-55B475F76FBD}">
      <dgm:prSet phldrT="[Text]"/>
      <dgm:spPr>
        <a:ln>
          <a:solidFill>
            <a:schemeClr val="accent6"/>
          </a:solidFill>
        </a:ln>
      </dgm:spPr>
      <dgm:t>
        <a:bodyPr/>
        <a:lstStyle/>
        <a:p>
          <a:r>
            <a:rPr lang="en-US" dirty="0">
              <a:solidFill>
                <a:schemeClr val="bg1">
                  <a:lumMod val="25000"/>
                </a:schemeClr>
              </a:solidFill>
            </a:rPr>
            <a:t>1. </a:t>
          </a:r>
          <a:r>
            <a:rPr lang="es-NI" noProof="0" dirty="0" smtClean="0">
              <a:solidFill>
                <a:schemeClr val="bg1">
                  <a:lumMod val="25000"/>
                </a:schemeClr>
              </a:solidFill>
            </a:rPr>
            <a:t>Directrices</a:t>
          </a:r>
          <a:r>
            <a:rPr lang="es-NI" dirty="0" smtClean="0">
              <a:solidFill>
                <a:srgbClr val="717073"/>
              </a:solidFill>
            </a:rPr>
            <a:t> y techos presupuestarios establecidos</a:t>
          </a:r>
          <a:endParaRPr lang="en-US" dirty="0">
            <a:solidFill>
              <a:srgbClr val="717073"/>
            </a:solidFill>
          </a:endParaRPr>
        </a:p>
      </dgm:t>
    </dgm:pt>
    <dgm:pt modelId="{66EA5FFE-219D-43DE-A7FE-D47C99BB9E5C}" type="parTrans" cxnId="{11C0D232-C66E-4334-8A1F-10C0DF3C2753}">
      <dgm:prSet/>
      <dgm:spPr/>
      <dgm:t>
        <a:bodyPr/>
        <a:lstStyle/>
        <a:p>
          <a:endParaRPr lang="en-US"/>
        </a:p>
      </dgm:t>
    </dgm:pt>
    <dgm:pt modelId="{35A41CA4-080E-48C1-B05F-238BB1DF61B3}" type="sibTrans" cxnId="{11C0D232-C66E-4334-8A1F-10C0DF3C2753}">
      <dgm:prSet/>
      <dgm:spPr/>
      <dgm:t>
        <a:bodyPr/>
        <a:lstStyle/>
        <a:p>
          <a:endParaRPr lang="en-US"/>
        </a:p>
      </dgm:t>
    </dgm:pt>
    <dgm:pt modelId="{0CC2234F-5063-4342-AAC2-CAD3655B51CD}">
      <dgm:prSet phldrT="[Text]"/>
      <dgm:spPr>
        <a:ln>
          <a:solidFill>
            <a:schemeClr val="tx2"/>
          </a:solidFill>
        </a:ln>
      </dgm:spPr>
      <dgm:t>
        <a:bodyPr/>
        <a:lstStyle/>
        <a:p>
          <a:r>
            <a:rPr lang="en-US" dirty="0">
              <a:solidFill>
                <a:schemeClr val="tx2"/>
              </a:solidFill>
            </a:rPr>
            <a:t>2. </a:t>
          </a:r>
          <a:r>
            <a:rPr lang="en-US" dirty="0" smtClean="0">
              <a:solidFill>
                <a:schemeClr val="tx1">
                  <a:lumMod val="50000"/>
                  <a:lumOff val="50000"/>
                </a:schemeClr>
              </a:solidFill>
            </a:rPr>
            <a:t>. </a:t>
          </a:r>
          <a:r>
            <a:rPr lang="es-NI" dirty="0" smtClean="0"/>
            <a:t>Borrador del presupuesto elaborado y consultado</a:t>
          </a:r>
          <a:endParaRPr lang="en-US" dirty="0">
            <a:solidFill>
              <a:schemeClr val="tx2"/>
            </a:solidFill>
          </a:endParaRPr>
        </a:p>
      </dgm:t>
    </dgm:pt>
    <dgm:pt modelId="{3A4EF94B-9993-49CB-A510-B42B83C7A675}" type="parTrans" cxnId="{9881896C-D971-42B2-ABC4-CBE9F91A06E7}">
      <dgm:prSet/>
      <dgm:spPr/>
      <dgm:t>
        <a:bodyPr/>
        <a:lstStyle/>
        <a:p>
          <a:endParaRPr lang="en-US"/>
        </a:p>
      </dgm:t>
    </dgm:pt>
    <dgm:pt modelId="{FCA9BB45-4C85-48BC-9972-270A4C4C0B35}" type="sibTrans" cxnId="{9881896C-D971-42B2-ABC4-CBE9F91A06E7}">
      <dgm:prSet/>
      <dgm:spPr/>
      <dgm:t>
        <a:bodyPr/>
        <a:lstStyle/>
        <a:p>
          <a:endParaRPr lang="en-US"/>
        </a:p>
      </dgm:t>
    </dgm:pt>
    <dgm:pt modelId="{E81F3F6C-AA13-40FB-820D-8969ECFFC430}">
      <dgm:prSet phldrT="[Text]"/>
      <dgm:spPr>
        <a:ln>
          <a:solidFill>
            <a:schemeClr val="accent6"/>
          </a:solidFill>
        </a:ln>
      </dgm:spPr>
      <dgm:t>
        <a:bodyPr/>
        <a:lstStyle/>
        <a:p>
          <a:r>
            <a:rPr lang="es-NI" noProof="0" dirty="0" smtClean="0">
              <a:solidFill>
                <a:schemeClr val="tx1"/>
              </a:solidFill>
            </a:rPr>
            <a:t>3. </a:t>
          </a:r>
          <a:r>
            <a:rPr lang="es-NI" noProof="0" dirty="0" smtClean="0">
              <a:solidFill>
                <a:srgbClr val="717073"/>
              </a:solidFill>
            </a:rPr>
            <a:t>Negociación</a:t>
          </a:r>
          <a:endParaRPr lang="es-NI" noProof="0" dirty="0">
            <a:solidFill>
              <a:srgbClr val="717073"/>
            </a:solidFill>
          </a:endParaRPr>
        </a:p>
      </dgm:t>
    </dgm:pt>
    <dgm:pt modelId="{B8E0F75D-0C56-4B26-B751-097499FCC9BD}" type="parTrans" cxnId="{D1B7EB20-8E46-45B9-81B4-7F02C4F0C87A}">
      <dgm:prSet/>
      <dgm:spPr/>
      <dgm:t>
        <a:bodyPr/>
        <a:lstStyle/>
        <a:p>
          <a:endParaRPr lang="en-US"/>
        </a:p>
      </dgm:t>
    </dgm:pt>
    <dgm:pt modelId="{12FE6F5E-7103-4131-92CD-07EB3442C39B}" type="sibTrans" cxnId="{D1B7EB20-8E46-45B9-81B4-7F02C4F0C87A}">
      <dgm:prSet/>
      <dgm:spPr/>
      <dgm:t>
        <a:bodyPr/>
        <a:lstStyle/>
        <a:p>
          <a:endParaRPr lang="en-US"/>
        </a:p>
      </dgm:t>
    </dgm:pt>
    <dgm:pt modelId="{F2FB85A5-6B4B-4744-A507-184B29D0FE6D}">
      <dgm:prSet phldrT="[Text]"/>
      <dgm:spPr>
        <a:ln>
          <a:solidFill>
            <a:schemeClr val="accent6"/>
          </a:solidFill>
        </a:ln>
      </dgm:spPr>
      <dgm:t>
        <a:bodyPr/>
        <a:lstStyle/>
        <a:p>
          <a:r>
            <a:rPr lang="es-NI" noProof="0" dirty="0" smtClean="0">
              <a:solidFill>
                <a:schemeClr val="tx1"/>
              </a:solidFill>
            </a:rPr>
            <a:t>4. </a:t>
          </a:r>
          <a:r>
            <a:rPr lang="es-NI" noProof="0" dirty="0" smtClean="0">
              <a:solidFill>
                <a:srgbClr val="717073"/>
              </a:solidFill>
            </a:rPr>
            <a:t>Revisión y aprobación</a:t>
          </a:r>
          <a:endParaRPr lang="es-NI" noProof="0" dirty="0">
            <a:solidFill>
              <a:srgbClr val="717073"/>
            </a:solidFill>
          </a:endParaRPr>
        </a:p>
      </dgm:t>
    </dgm:pt>
    <dgm:pt modelId="{82D42360-830C-408E-A715-8DFEA8580518}" type="parTrans" cxnId="{26F6D54A-D14A-4E3B-8FE2-63469F4A527E}">
      <dgm:prSet/>
      <dgm:spPr/>
      <dgm:t>
        <a:bodyPr/>
        <a:lstStyle/>
        <a:p>
          <a:endParaRPr lang="en-US"/>
        </a:p>
      </dgm:t>
    </dgm:pt>
    <dgm:pt modelId="{24390F12-0271-4D98-9ADB-1E378E9ACFA2}" type="sibTrans" cxnId="{26F6D54A-D14A-4E3B-8FE2-63469F4A527E}">
      <dgm:prSet/>
      <dgm:spPr/>
      <dgm:t>
        <a:bodyPr/>
        <a:lstStyle/>
        <a:p>
          <a:endParaRPr lang="en-US"/>
        </a:p>
      </dgm:t>
    </dgm:pt>
    <dgm:pt modelId="{DC29639E-9ED5-4C5A-9E95-0B55F7136632}">
      <dgm:prSet phldrT="[Text]"/>
      <dgm:spPr>
        <a:ln>
          <a:solidFill>
            <a:schemeClr val="accent6"/>
          </a:solidFill>
        </a:ln>
      </dgm:spPr>
      <dgm:t>
        <a:bodyPr/>
        <a:lstStyle/>
        <a:p>
          <a:r>
            <a:rPr lang="en-US" dirty="0">
              <a:solidFill>
                <a:schemeClr val="tx1">
                  <a:lumMod val="50000"/>
                  <a:lumOff val="50000"/>
                </a:schemeClr>
              </a:solidFill>
            </a:rPr>
            <a:t>5. </a:t>
          </a:r>
          <a:r>
            <a:rPr lang="es-NI" dirty="0" smtClean="0">
              <a:solidFill>
                <a:srgbClr val="717073"/>
              </a:solidFill>
            </a:rPr>
            <a:t>Gastos, desembolso de capital, monitoreo</a:t>
          </a:r>
          <a:endParaRPr lang="en-US" dirty="0">
            <a:solidFill>
              <a:srgbClr val="717073"/>
            </a:solidFill>
          </a:endParaRPr>
        </a:p>
      </dgm:t>
    </dgm:pt>
    <dgm:pt modelId="{94627D31-2D5B-4902-A7FF-CCE867C45832}" type="parTrans" cxnId="{08AE6F77-78F4-4124-816D-4849B91373B4}">
      <dgm:prSet/>
      <dgm:spPr/>
      <dgm:t>
        <a:bodyPr/>
        <a:lstStyle/>
        <a:p>
          <a:endParaRPr lang="en-US"/>
        </a:p>
      </dgm:t>
    </dgm:pt>
    <dgm:pt modelId="{1DBA56A4-D0E1-44CC-99B3-00DBC6D7A080}" type="sibTrans" cxnId="{08AE6F77-78F4-4124-816D-4849B91373B4}">
      <dgm:prSet/>
      <dgm:spPr/>
      <dgm:t>
        <a:bodyPr/>
        <a:lstStyle/>
        <a:p>
          <a:endParaRPr lang="en-US"/>
        </a:p>
      </dgm:t>
    </dgm:pt>
    <dgm:pt modelId="{0088CA78-4076-4C1D-94B2-9AD04BCF6FEF}" type="pres">
      <dgm:prSet presAssocID="{3E034A56-4A4E-49BC-803A-762F8583264B}" presName="cycle" presStyleCnt="0">
        <dgm:presLayoutVars>
          <dgm:dir/>
          <dgm:resizeHandles val="exact"/>
        </dgm:presLayoutVars>
      </dgm:prSet>
      <dgm:spPr/>
      <dgm:t>
        <a:bodyPr/>
        <a:lstStyle/>
        <a:p>
          <a:endParaRPr lang="en-US"/>
        </a:p>
      </dgm:t>
    </dgm:pt>
    <dgm:pt modelId="{49239CE5-3B87-4CE6-A9BA-A8D87C3C9BBB}" type="pres">
      <dgm:prSet presAssocID="{A3ABEC62-A1D9-440C-8FEC-55B475F76FBD}" presName="node" presStyleLbl="node1" presStyleIdx="0" presStyleCnt="5">
        <dgm:presLayoutVars>
          <dgm:bulletEnabled val="1"/>
        </dgm:presLayoutVars>
      </dgm:prSet>
      <dgm:spPr/>
      <dgm:t>
        <a:bodyPr/>
        <a:lstStyle/>
        <a:p>
          <a:endParaRPr lang="en-US"/>
        </a:p>
      </dgm:t>
    </dgm:pt>
    <dgm:pt modelId="{CACA32A5-222F-42DB-930B-F5785FA27316}" type="pres">
      <dgm:prSet presAssocID="{35A41CA4-080E-48C1-B05F-238BB1DF61B3}" presName="sibTrans" presStyleLbl="sibTrans2D1" presStyleIdx="0" presStyleCnt="5"/>
      <dgm:spPr/>
      <dgm:t>
        <a:bodyPr/>
        <a:lstStyle/>
        <a:p>
          <a:endParaRPr lang="en-US"/>
        </a:p>
      </dgm:t>
    </dgm:pt>
    <dgm:pt modelId="{6C0AEA38-8270-4F97-9697-A5F0DB53DED0}" type="pres">
      <dgm:prSet presAssocID="{35A41CA4-080E-48C1-B05F-238BB1DF61B3}" presName="connectorText" presStyleLbl="sibTrans2D1" presStyleIdx="0" presStyleCnt="5"/>
      <dgm:spPr/>
      <dgm:t>
        <a:bodyPr/>
        <a:lstStyle/>
        <a:p>
          <a:endParaRPr lang="en-US"/>
        </a:p>
      </dgm:t>
    </dgm:pt>
    <dgm:pt modelId="{FFA3E099-F749-4F39-8A3E-F8C4A32A938F}" type="pres">
      <dgm:prSet presAssocID="{0CC2234F-5063-4342-AAC2-CAD3655B51CD}" presName="node" presStyleLbl="node1" presStyleIdx="1" presStyleCnt="5">
        <dgm:presLayoutVars>
          <dgm:bulletEnabled val="1"/>
        </dgm:presLayoutVars>
      </dgm:prSet>
      <dgm:spPr/>
      <dgm:t>
        <a:bodyPr/>
        <a:lstStyle/>
        <a:p>
          <a:endParaRPr lang="en-US"/>
        </a:p>
      </dgm:t>
    </dgm:pt>
    <dgm:pt modelId="{5E064761-8E4D-4EF0-A06A-52322AB894F2}" type="pres">
      <dgm:prSet presAssocID="{FCA9BB45-4C85-48BC-9972-270A4C4C0B35}" presName="sibTrans" presStyleLbl="sibTrans2D1" presStyleIdx="1" presStyleCnt="5"/>
      <dgm:spPr/>
      <dgm:t>
        <a:bodyPr/>
        <a:lstStyle/>
        <a:p>
          <a:endParaRPr lang="en-US"/>
        </a:p>
      </dgm:t>
    </dgm:pt>
    <dgm:pt modelId="{B7404AD8-A5B0-4133-9B45-A38DFEF85148}" type="pres">
      <dgm:prSet presAssocID="{FCA9BB45-4C85-48BC-9972-270A4C4C0B35}" presName="connectorText" presStyleLbl="sibTrans2D1" presStyleIdx="1" presStyleCnt="5"/>
      <dgm:spPr/>
      <dgm:t>
        <a:bodyPr/>
        <a:lstStyle/>
        <a:p>
          <a:endParaRPr lang="en-US"/>
        </a:p>
      </dgm:t>
    </dgm:pt>
    <dgm:pt modelId="{8B653352-300E-4296-AD7C-F88727818EFA}" type="pres">
      <dgm:prSet presAssocID="{E81F3F6C-AA13-40FB-820D-8969ECFFC430}" presName="node" presStyleLbl="node1" presStyleIdx="2" presStyleCnt="5">
        <dgm:presLayoutVars>
          <dgm:bulletEnabled val="1"/>
        </dgm:presLayoutVars>
      </dgm:prSet>
      <dgm:spPr/>
      <dgm:t>
        <a:bodyPr/>
        <a:lstStyle/>
        <a:p>
          <a:endParaRPr lang="en-US"/>
        </a:p>
      </dgm:t>
    </dgm:pt>
    <dgm:pt modelId="{AC5B80AD-28E0-4303-AC71-278D877C3341}" type="pres">
      <dgm:prSet presAssocID="{12FE6F5E-7103-4131-92CD-07EB3442C39B}" presName="sibTrans" presStyleLbl="sibTrans2D1" presStyleIdx="2" presStyleCnt="5"/>
      <dgm:spPr/>
      <dgm:t>
        <a:bodyPr/>
        <a:lstStyle/>
        <a:p>
          <a:endParaRPr lang="en-US"/>
        </a:p>
      </dgm:t>
    </dgm:pt>
    <dgm:pt modelId="{7E7541C4-B9D7-4FCA-BD64-322C4D99FBFB}" type="pres">
      <dgm:prSet presAssocID="{12FE6F5E-7103-4131-92CD-07EB3442C39B}" presName="connectorText" presStyleLbl="sibTrans2D1" presStyleIdx="2" presStyleCnt="5"/>
      <dgm:spPr/>
      <dgm:t>
        <a:bodyPr/>
        <a:lstStyle/>
        <a:p>
          <a:endParaRPr lang="en-US"/>
        </a:p>
      </dgm:t>
    </dgm:pt>
    <dgm:pt modelId="{9E42EA67-7748-4F24-9DC8-0773C666112D}" type="pres">
      <dgm:prSet presAssocID="{F2FB85A5-6B4B-4744-A507-184B29D0FE6D}" presName="node" presStyleLbl="node1" presStyleIdx="3" presStyleCnt="5">
        <dgm:presLayoutVars>
          <dgm:bulletEnabled val="1"/>
        </dgm:presLayoutVars>
      </dgm:prSet>
      <dgm:spPr/>
      <dgm:t>
        <a:bodyPr/>
        <a:lstStyle/>
        <a:p>
          <a:endParaRPr lang="en-US"/>
        </a:p>
      </dgm:t>
    </dgm:pt>
    <dgm:pt modelId="{B33E03E8-1900-4307-B8A0-E448967CB98F}" type="pres">
      <dgm:prSet presAssocID="{24390F12-0271-4D98-9ADB-1E378E9ACFA2}" presName="sibTrans" presStyleLbl="sibTrans2D1" presStyleIdx="3" presStyleCnt="5"/>
      <dgm:spPr/>
      <dgm:t>
        <a:bodyPr/>
        <a:lstStyle/>
        <a:p>
          <a:endParaRPr lang="en-US"/>
        </a:p>
      </dgm:t>
    </dgm:pt>
    <dgm:pt modelId="{1BF04812-40EA-4602-840D-ADB1B0E17EAF}" type="pres">
      <dgm:prSet presAssocID="{24390F12-0271-4D98-9ADB-1E378E9ACFA2}" presName="connectorText" presStyleLbl="sibTrans2D1" presStyleIdx="3" presStyleCnt="5"/>
      <dgm:spPr/>
      <dgm:t>
        <a:bodyPr/>
        <a:lstStyle/>
        <a:p>
          <a:endParaRPr lang="en-US"/>
        </a:p>
      </dgm:t>
    </dgm:pt>
    <dgm:pt modelId="{7F9031C4-0257-4F4F-9C14-CBCAD5C69AE3}" type="pres">
      <dgm:prSet presAssocID="{DC29639E-9ED5-4C5A-9E95-0B55F7136632}" presName="node" presStyleLbl="node1" presStyleIdx="4" presStyleCnt="5">
        <dgm:presLayoutVars>
          <dgm:bulletEnabled val="1"/>
        </dgm:presLayoutVars>
      </dgm:prSet>
      <dgm:spPr/>
      <dgm:t>
        <a:bodyPr/>
        <a:lstStyle/>
        <a:p>
          <a:endParaRPr lang="en-US"/>
        </a:p>
      </dgm:t>
    </dgm:pt>
    <dgm:pt modelId="{70515B51-38F0-4E28-899D-039582098ABF}" type="pres">
      <dgm:prSet presAssocID="{1DBA56A4-D0E1-44CC-99B3-00DBC6D7A080}" presName="sibTrans" presStyleLbl="sibTrans2D1" presStyleIdx="4" presStyleCnt="5"/>
      <dgm:spPr/>
      <dgm:t>
        <a:bodyPr/>
        <a:lstStyle/>
        <a:p>
          <a:endParaRPr lang="en-US"/>
        </a:p>
      </dgm:t>
    </dgm:pt>
    <dgm:pt modelId="{A827AF83-BB13-41BF-8DA6-EABD9B59544A}" type="pres">
      <dgm:prSet presAssocID="{1DBA56A4-D0E1-44CC-99B3-00DBC6D7A080}" presName="connectorText" presStyleLbl="sibTrans2D1" presStyleIdx="4" presStyleCnt="5"/>
      <dgm:spPr/>
      <dgm:t>
        <a:bodyPr/>
        <a:lstStyle/>
        <a:p>
          <a:endParaRPr lang="en-US"/>
        </a:p>
      </dgm:t>
    </dgm:pt>
  </dgm:ptLst>
  <dgm:cxnLst>
    <dgm:cxn modelId="{90A9D559-785D-43CC-85CA-A7388F214CB9}" type="presOf" srcId="{1DBA56A4-D0E1-44CC-99B3-00DBC6D7A080}" destId="{A827AF83-BB13-41BF-8DA6-EABD9B59544A}" srcOrd="1" destOrd="0" presId="urn:microsoft.com/office/officeart/2005/8/layout/cycle2"/>
    <dgm:cxn modelId="{11C0D232-C66E-4334-8A1F-10C0DF3C2753}" srcId="{3E034A56-4A4E-49BC-803A-762F8583264B}" destId="{A3ABEC62-A1D9-440C-8FEC-55B475F76FBD}" srcOrd="0" destOrd="0" parTransId="{66EA5FFE-219D-43DE-A7FE-D47C99BB9E5C}" sibTransId="{35A41CA4-080E-48C1-B05F-238BB1DF61B3}"/>
    <dgm:cxn modelId="{60C7235A-CA73-43DE-A379-DD35574F7F2D}" type="presOf" srcId="{12FE6F5E-7103-4131-92CD-07EB3442C39B}" destId="{7E7541C4-B9D7-4FCA-BD64-322C4D99FBFB}" srcOrd="1" destOrd="0" presId="urn:microsoft.com/office/officeart/2005/8/layout/cycle2"/>
    <dgm:cxn modelId="{A05E8E21-A078-4C3E-87D6-43A0052F55F8}" type="presOf" srcId="{E81F3F6C-AA13-40FB-820D-8969ECFFC430}" destId="{8B653352-300E-4296-AD7C-F88727818EFA}" srcOrd="0" destOrd="0" presId="urn:microsoft.com/office/officeart/2005/8/layout/cycle2"/>
    <dgm:cxn modelId="{76681946-3F9B-4D47-87C6-36E29DF2AECE}" type="presOf" srcId="{1DBA56A4-D0E1-44CC-99B3-00DBC6D7A080}" destId="{70515B51-38F0-4E28-899D-039582098ABF}" srcOrd="0" destOrd="0" presId="urn:microsoft.com/office/officeart/2005/8/layout/cycle2"/>
    <dgm:cxn modelId="{B2613475-E747-44BB-9DA7-A47770E9628C}" type="presOf" srcId="{24390F12-0271-4D98-9ADB-1E378E9ACFA2}" destId="{B33E03E8-1900-4307-B8A0-E448967CB98F}" srcOrd="0" destOrd="0" presId="urn:microsoft.com/office/officeart/2005/8/layout/cycle2"/>
    <dgm:cxn modelId="{2E3F83AD-6085-4A78-8587-B54FEA246107}" type="presOf" srcId="{F2FB85A5-6B4B-4744-A507-184B29D0FE6D}" destId="{9E42EA67-7748-4F24-9DC8-0773C666112D}" srcOrd="0" destOrd="0" presId="urn:microsoft.com/office/officeart/2005/8/layout/cycle2"/>
    <dgm:cxn modelId="{BBCA7C82-8053-48AA-AE28-AFAD5FD4E9E5}" type="presOf" srcId="{35A41CA4-080E-48C1-B05F-238BB1DF61B3}" destId="{6C0AEA38-8270-4F97-9697-A5F0DB53DED0}" srcOrd="1" destOrd="0" presId="urn:microsoft.com/office/officeart/2005/8/layout/cycle2"/>
    <dgm:cxn modelId="{08AE6F77-78F4-4124-816D-4849B91373B4}" srcId="{3E034A56-4A4E-49BC-803A-762F8583264B}" destId="{DC29639E-9ED5-4C5A-9E95-0B55F7136632}" srcOrd="4" destOrd="0" parTransId="{94627D31-2D5B-4902-A7FF-CCE867C45832}" sibTransId="{1DBA56A4-D0E1-44CC-99B3-00DBC6D7A080}"/>
    <dgm:cxn modelId="{2A864A86-7BFE-40E2-A4A6-7D3E06D35883}" type="presOf" srcId="{12FE6F5E-7103-4131-92CD-07EB3442C39B}" destId="{AC5B80AD-28E0-4303-AC71-278D877C3341}" srcOrd="0" destOrd="0" presId="urn:microsoft.com/office/officeart/2005/8/layout/cycle2"/>
    <dgm:cxn modelId="{19CEBC44-BF83-4034-88DE-714F1561BBDA}" type="presOf" srcId="{DC29639E-9ED5-4C5A-9E95-0B55F7136632}" destId="{7F9031C4-0257-4F4F-9C14-CBCAD5C69AE3}" srcOrd="0" destOrd="0" presId="urn:microsoft.com/office/officeart/2005/8/layout/cycle2"/>
    <dgm:cxn modelId="{8A789F64-4784-47AC-92EA-2625D4E02490}" type="presOf" srcId="{FCA9BB45-4C85-48BC-9972-270A4C4C0B35}" destId="{B7404AD8-A5B0-4133-9B45-A38DFEF85148}" srcOrd="1" destOrd="0" presId="urn:microsoft.com/office/officeart/2005/8/layout/cycle2"/>
    <dgm:cxn modelId="{E32874BC-61BE-46D4-BC28-499E6A40609F}" type="presOf" srcId="{3E034A56-4A4E-49BC-803A-762F8583264B}" destId="{0088CA78-4076-4C1D-94B2-9AD04BCF6FEF}" srcOrd="0" destOrd="0" presId="urn:microsoft.com/office/officeart/2005/8/layout/cycle2"/>
    <dgm:cxn modelId="{4B6A3809-7BCC-4448-A555-A36884E96B06}" type="presOf" srcId="{35A41CA4-080E-48C1-B05F-238BB1DF61B3}" destId="{CACA32A5-222F-42DB-930B-F5785FA27316}" srcOrd="0" destOrd="0" presId="urn:microsoft.com/office/officeart/2005/8/layout/cycle2"/>
    <dgm:cxn modelId="{26F6D54A-D14A-4E3B-8FE2-63469F4A527E}" srcId="{3E034A56-4A4E-49BC-803A-762F8583264B}" destId="{F2FB85A5-6B4B-4744-A507-184B29D0FE6D}" srcOrd="3" destOrd="0" parTransId="{82D42360-830C-408E-A715-8DFEA8580518}" sibTransId="{24390F12-0271-4D98-9ADB-1E378E9ACFA2}"/>
    <dgm:cxn modelId="{C2E84C9E-E775-497E-838C-B770BAA6B641}" type="presOf" srcId="{A3ABEC62-A1D9-440C-8FEC-55B475F76FBD}" destId="{49239CE5-3B87-4CE6-A9BA-A8D87C3C9BBB}" srcOrd="0" destOrd="0" presId="urn:microsoft.com/office/officeart/2005/8/layout/cycle2"/>
    <dgm:cxn modelId="{33605FC7-457A-4008-8000-F4C3D66B3484}" type="presOf" srcId="{24390F12-0271-4D98-9ADB-1E378E9ACFA2}" destId="{1BF04812-40EA-4602-840D-ADB1B0E17EAF}" srcOrd="1" destOrd="0" presId="urn:microsoft.com/office/officeart/2005/8/layout/cycle2"/>
    <dgm:cxn modelId="{C3290B4C-1112-48D2-A3C3-ED1F77927290}" type="presOf" srcId="{FCA9BB45-4C85-48BC-9972-270A4C4C0B35}" destId="{5E064761-8E4D-4EF0-A06A-52322AB894F2}" srcOrd="0" destOrd="0" presId="urn:microsoft.com/office/officeart/2005/8/layout/cycle2"/>
    <dgm:cxn modelId="{DC0CC018-F94A-40B0-970B-E7BA613EFDBB}" type="presOf" srcId="{0CC2234F-5063-4342-AAC2-CAD3655B51CD}" destId="{FFA3E099-F749-4F39-8A3E-F8C4A32A938F}" srcOrd="0" destOrd="0" presId="urn:microsoft.com/office/officeart/2005/8/layout/cycle2"/>
    <dgm:cxn modelId="{9881896C-D971-42B2-ABC4-CBE9F91A06E7}" srcId="{3E034A56-4A4E-49BC-803A-762F8583264B}" destId="{0CC2234F-5063-4342-AAC2-CAD3655B51CD}" srcOrd="1" destOrd="0" parTransId="{3A4EF94B-9993-49CB-A510-B42B83C7A675}" sibTransId="{FCA9BB45-4C85-48BC-9972-270A4C4C0B35}"/>
    <dgm:cxn modelId="{D1B7EB20-8E46-45B9-81B4-7F02C4F0C87A}" srcId="{3E034A56-4A4E-49BC-803A-762F8583264B}" destId="{E81F3F6C-AA13-40FB-820D-8969ECFFC430}" srcOrd="2" destOrd="0" parTransId="{B8E0F75D-0C56-4B26-B751-097499FCC9BD}" sibTransId="{12FE6F5E-7103-4131-92CD-07EB3442C39B}"/>
    <dgm:cxn modelId="{3C8295A6-86D6-43FF-A962-E233363484BC}" type="presParOf" srcId="{0088CA78-4076-4C1D-94B2-9AD04BCF6FEF}" destId="{49239CE5-3B87-4CE6-A9BA-A8D87C3C9BBB}" srcOrd="0" destOrd="0" presId="urn:microsoft.com/office/officeart/2005/8/layout/cycle2"/>
    <dgm:cxn modelId="{002F231B-6CDA-4F9A-9F0C-0E53E3E3CC9F}" type="presParOf" srcId="{0088CA78-4076-4C1D-94B2-9AD04BCF6FEF}" destId="{CACA32A5-222F-42DB-930B-F5785FA27316}" srcOrd="1" destOrd="0" presId="urn:microsoft.com/office/officeart/2005/8/layout/cycle2"/>
    <dgm:cxn modelId="{ECF23E5F-28B9-44E1-8E03-59CA502D648A}" type="presParOf" srcId="{CACA32A5-222F-42DB-930B-F5785FA27316}" destId="{6C0AEA38-8270-4F97-9697-A5F0DB53DED0}" srcOrd="0" destOrd="0" presId="urn:microsoft.com/office/officeart/2005/8/layout/cycle2"/>
    <dgm:cxn modelId="{DD188F22-BA64-46A5-B6E0-17A858D2D4F3}" type="presParOf" srcId="{0088CA78-4076-4C1D-94B2-9AD04BCF6FEF}" destId="{FFA3E099-F749-4F39-8A3E-F8C4A32A938F}" srcOrd="2" destOrd="0" presId="urn:microsoft.com/office/officeart/2005/8/layout/cycle2"/>
    <dgm:cxn modelId="{130AFF1E-3708-45D2-9C2B-EDACC843582F}" type="presParOf" srcId="{0088CA78-4076-4C1D-94B2-9AD04BCF6FEF}" destId="{5E064761-8E4D-4EF0-A06A-52322AB894F2}" srcOrd="3" destOrd="0" presId="urn:microsoft.com/office/officeart/2005/8/layout/cycle2"/>
    <dgm:cxn modelId="{752E1A5A-03E8-4011-A2D8-3A9FD70627FE}" type="presParOf" srcId="{5E064761-8E4D-4EF0-A06A-52322AB894F2}" destId="{B7404AD8-A5B0-4133-9B45-A38DFEF85148}" srcOrd="0" destOrd="0" presId="urn:microsoft.com/office/officeart/2005/8/layout/cycle2"/>
    <dgm:cxn modelId="{7B4F7D7A-5F6F-42DE-98A9-3B5D7852278C}" type="presParOf" srcId="{0088CA78-4076-4C1D-94B2-9AD04BCF6FEF}" destId="{8B653352-300E-4296-AD7C-F88727818EFA}" srcOrd="4" destOrd="0" presId="urn:microsoft.com/office/officeart/2005/8/layout/cycle2"/>
    <dgm:cxn modelId="{84E46B43-8A3D-4774-8C09-39205B736571}" type="presParOf" srcId="{0088CA78-4076-4C1D-94B2-9AD04BCF6FEF}" destId="{AC5B80AD-28E0-4303-AC71-278D877C3341}" srcOrd="5" destOrd="0" presId="urn:microsoft.com/office/officeart/2005/8/layout/cycle2"/>
    <dgm:cxn modelId="{F0B68AA4-B9F9-42F2-8495-85F93AD899AE}" type="presParOf" srcId="{AC5B80AD-28E0-4303-AC71-278D877C3341}" destId="{7E7541C4-B9D7-4FCA-BD64-322C4D99FBFB}" srcOrd="0" destOrd="0" presId="urn:microsoft.com/office/officeart/2005/8/layout/cycle2"/>
    <dgm:cxn modelId="{A0531266-47C1-4141-9799-8E2CC2414776}" type="presParOf" srcId="{0088CA78-4076-4C1D-94B2-9AD04BCF6FEF}" destId="{9E42EA67-7748-4F24-9DC8-0773C666112D}" srcOrd="6" destOrd="0" presId="urn:microsoft.com/office/officeart/2005/8/layout/cycle2"/>
    <dgm:cxn modelId="{8B4054E5-8767-4054-A38E-63911F17A8C0}" type="presParOf" srcId="{0088CA78-4076-4C1D-94B2-9AD04BCF6FEF}" destId="{B33E03E8-1900-4307-B8A0-E448967CB98F}" srcOrd="7" destOrd="0" presId="urn:microsoft.com/office/officeart/2005/8/layout/cycle2"/>
    <dgm:cxn modelId="{B42FFBB4-17E1-4B5D-8841-F0384F2CE019}" type="presParOf" srcId="{B33E03E8-1900-4307-B8A0-E448967CB98F}" destId="{1BF04812-40EA-4602-840D-ADB1B0E17EAF}" srcOrd="0" destOrd="0" presId="urn:microsoft.com/office/officeart/2005/8/layout/cycle2"/>
    <dgm:cxn modelId="{4BDABC42-446F-4DCA-A011-BB86DFEBC711}" type="presParOf" srcId="{0088CA78-4076-4C1D-94B2-9AD04BCF6FEF}" destId="{7F9031C4-0257-4F4F-9C14-CBCAD5C69AE3}" srcOrd="8" destOrd="0" presId="urn:microsoft.com/office/officeart/2005/8/layout/cycle2"/>
    <dgm:cxn modelId="{77CD130D-E5E3-4496-9857-047DE1E69350}" type="presParOf" srcId="{0088CA78-4076-4C1D-94B2-9AD04BCF6FEF}" destId="{70515B51-38F0-4E28-899D-039582098ABF}" srcOrd="9" destOrd="0" presId="urn:microsoft.com/office/officeart/2005/8/layout/cycle2"/>
    <dgm:cxn modelId="{FC36545D-79A5-48DA-9BC7-D440E1E140EA}" type="presParOf" srcId="{70515B51-38F0-4E28-899D-039582098ABF}" destId="{A827AF83-BB13-41BF-8DA6-EABD9B59544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E034A56-4A4E-49BC-803A-762F8583264B}" type="doc">
      <dgm:prSet loTypeId="urn:microsoft.com/office/officeart/2005/8/layout/cycle2" loCatId="cycle" qsTypeId="urn:microsoft.com/office/officeart/2005/8/quickstyle/simple1" qsCatId="simple" csTypeId="urn:microsoft.com/office/officeart/2005/8/colors/accent0_2" csCatId="mainScheme" phldr="1"/>
      <dgm:spPr/>
      <dgm:t>
        <a:bodyPr/>
        <a:lstStyle/>
        <a:p>
          <a:endParaRPr lang="en-US"/>
        </a:p>
      </dgm:t>
    </dgm:pt>
    <dgm:pt modelId="{A3ABEC62-A1D9-440C-8FEC-55B475F76FBD}">
      <dgm:prSet phldrT="[Text]"/>
      <dgm:spPr>
        <a:ln>
          <a:solidFill>
            <a:schemeClr val="accent6"/>
          </a:solidFill>
        </a:ln>
      </dgm:spPr>
      <dgm:t>
        <a:bodyPr/>
        <a:lstStyle/>
        <a:p>
          <a:r>
            <a:rPr lang="en-US" dirty="0">
              <a:solidFill>
                <a:schemeClr val="accent4">
                  <a:lumMod val="50000"/>
                  <a:lumOff val="50000"/>
                </a:schemeClr>
              </a:solidFill>
            </a:rPr>
            <a:t>1. </a:t>
          </a:r>
          <a:r>
            <a:rPr lang="es-NI" noProof="0" dirty="0" smtClean="0">
              <a:solidFill>
                <a:schemeClr val="accent4">
                  <a:lumMod val="50000"/>
                  <a:lumOff val="50000"/>
                </a:schemeClr>
              </a:solidFill>
            </a:rPr>
            <a:t>Directrices</a:t>
          </a:r>
          <a:r>
            <a:rPr lang="es-NI" dirty="0" smtClean="0">
              <a:solidFill>
                <a:srgbClr val="717073"/>
              </a:solidFill>
            </a:rPr>
            <a:t> y techos presupuestarios establecidos</a:t>
          </a:r>
          <a:endParaRPr lang="en-US" dirty="0">
            <a:solidFill>
              <a:srgbClr val="717073"/>
            </a:solidFill>
          </a:endParaRPr>
        </a:p>
      </dgm:t>
    </dgm:pt>
    <dgm:pt modelId="{66EA5FFE-219D-43DE-A7FE-D47C99BB9E5C}" type="parTrans" cxnId="{11C0D232-C66E-4334-8A1F-10C0DF3C2753}">
      <dgm:prSet/>
      <dgm:spPr/>
      <dgm:t>
        <a:bodyPr/>
        <a:lstStyle/>
        <a:p>
          <a:endParaRPr lang="en-US"/>
        </a:p>
      </dgm:t>
    </dgm:pt>
    <dgm:pt modelId="{35A41CA4-080E-48C1-B05F-238BB1DF61B3}" type="sibTrans" cxnId="{11C0D232-C66E-4334-8A1F-10C0DF3C2753}">
      <dgm:prSet/>
      <dgm:spPr/>
      <dgm:t>
        <a:bodyPr/>
        <a:lstStyle/>
        <a:p>
          <a:endParaRPr lang="en-US"/>
        </a:p>
      </dgm:t>
    </dgm:pt>
    <dgm:pt modelId="{0CC2234F-5063-4342-AAC2-CAD3655B51CD}">
      <dgm:prSet phldrT="[Text]"/>
      <dgm:spPr>
        <a:ln>
          <a:solidFill>
            <a:schemeClr val="accent2">
              <a:lumMod val="90000"/>
            </a:schemeClr>
          </a:solidFill>
        </a:ln>
      </dgm:spPr>
      <dgm:t>
        <a:bodyPr/>
        <a:lstStyle/>
        <a:p>
          <a:r>
            <a:rPr lang="en-US" dirty="0" smtClean="0">
              <a:solidFill>
                <a:schemeClr val="accent4">
                  <a:lumMod val="50000"/>
                  <a:lumOff val="50000"/>
                </a:schemeClr>
              </a:solidFill>
            </a:rPr>
            <a:t>2. </a:t>
          </a:r>
          <a:r>
            <a:rPr lang="es-NI" dirty="0" smtClean="0">
              <a:solidFill>
                <a:srgbClr val="717073"/>
              </a:solidFill>
            </a:rPr>
            <a:t>Borrador del presupuesto elaborado y consultado</a:t>
          </a:r>
          <a:endParaRPr lang="en-US" dirty="0">
            <a:solidFill>
              <a:srgbClr val="717073"/>
            </a:solidFill>
          </a:endParaRPr>
        </a:p>
      </dgm:t>
    </dgm:pt>
    <dgm:pt modelId="{3A4EF94B-9993-49CB-A510-B42B83C7A675}" type="parTrans" cxnId="{9881896C-D971-42B2-ABC4-CBE9F91A06E7}">
      <dgm:prSet/>
      <dgm:spPr/>
      <dgm:t>
        <a:bodyPr/>
        <a:lstStyle/>
        <a:p>
          <a:endParaRPr lang="en-US"/>
        </a:p>
      </dgm:t>
    </dgm:pt>
    <dgm:pt modelId="{FCA9BB45-4C85-48BC-9972-270A4C4C0B35}" type="sibTrans" cxnId="{9881896C-D971-42B2-ABC4-CBE9F91A06E7}">
      <dgm:prSet/>
      <dgm:spPr/>
      <dgm:t>
        <a:bodyPr/>
        <a:lstStyle/>
        <a:p>
          <a:endParaRPr lang="en-US"/>
        </a:p>
      </dgm:t>
    </dgm:pt>
    <dgm:pt modelId="{E81F3F6C-AA13-40FB-820D-8969ECFFC430}">
      <dgm:prSet phldrT="[Text]"/>
      <dgm:spPr>
        <a:ln>
          <a:solidFill>
            <a:schemeClr val="tx2"/>
          </a:solidFill>
        </a:ln>
      </dgm:spPr>
      <dgm:t>
        <a:bodyPr/>
        <a:lstStyle/>
        <a:p>
          <a:r>
            <a:rPr lang="es-NI" noProof="0" dirty="0" smtClean="0">
              <a:solidFill>
                <a:schemeClr val="tx2"/>
              </a:solidFill>
            </a:rPr>
            <a:t>3. Negociación</a:t>
          </a:r>
          <a:endParaRPr lang="es-NI" noProof="0" dirty="0">
            <a:solidFill>
              <a:schemeClr val="tx2"/>
            </a:solidFill>
          </a:endParaRPr>
        </a:p>
      </dgm:t>
    </dgm:pt>
    <dgm:pt modelId="{B8E0F75D-0C56-4B26-B751-097499FCC9BD}" type="parTrans" cxnId="{D1B7EB20-8E46-45B9-81B4-7F02C4F0C87A}">
      <dgm:prSet/>
      <dgm:spPr/>
      <dgm:t>
        <a:bodyPr/>
        <a:lstStyle/>
        <a:p>
          <a:endParaRPr lang="en-US"/>
        </a:p>
      </dgm:t>
    </dgm:pt>
    <dgm:pt modelId="{12FE6F5E-7103-4131-92CD-07EB3442C39B}" type="sibTrans" cxnId="{D1B7EB20-8E46-45B9-81B4-7F02C4F0C87A}">
      <dgm:prSet/>
      <dgm:spPr/>
      <dgm:t>
        <a:bodyPr/>
        <a:lstStyle/>
        <a:p>
          <a:endParaRPr lang="en-US"/>
        </a:p>
      </dgm:t>
    </dgm:pt>
    <dgm:pt modelId="{F2FB85A5-6B4B-4744-A507-184B29D0FE6D}">
      <dgm:prSet phldrT="[Text]"/>
      <dgm:spPr>
        <a:ln>
          <a:solidFill>
            <a:schemeClr val="accent6"/>
          </a:solidFill>
        </a:ln>
      </dgm:spPr>
      <dgm:t>
        <a:bodyPr/>
        <a:lstStyle/>
        <a:p>
          <a:r>
            <a:rPr lang="es-NI" noProof="0" dirty="0" smtClean="0">
              <a:solidFill>
                <a:schemeClr val="tx1">
                  <a:lumMod val="50000"/>
                  <a:lumOff val="50000"/>
                </a:schemeClr>
              </a:solidFill>
            </a:rPr>
            <a:t>4. Revisión y aprobación</a:t>
          </a:r>
          <a:endParaRPr lang="es-NI" noProof="0" dirty="0">
            <a:solidFill>
              <a:schemeClr val="tx1">
                <a:lumMod val="50000"/>
                <a:lumOff val="50000"/>
              </a:schemeClr>
            </a:solidFill>
          </a:endParaRPr>
        </a:p>
      </dgm:t>
    </dgm:pt>
    <dgm:pt modelId="{82D42360-830C-408E-A715-8DFEA8580518}" type="parTrans" cxnId="{26F6D54A-D14A-4E3B-8FE2-63469F4A527E}">
      <dgm:prSet/>
      <dgm:spPr/>
      <dgm:t>
        <a:bodyPr/>
        <a:lstStyle/>
        <a:p>
          <a:endParaRPr lang="en-US"/>
        </a:p>
      </dgm:t>
    </dgm:pt>
    <dgm:pt modelId="{24390F12-0271-4D98-9ADB-1E378E9ACFA2}" type="sibTrans" cxnId="{26F6D54A-D14A-4E3B-8FE2-63469F4A527E}">
      <dgm:prSet/>
      <dgm:spPr/>
      <dgm:t>
        <a:bodyPr/>
        <a:lstStyle/>
        <a:p>
          <a:endParaRPr lang="en-US"/>
        </a:p>
      </dgm:t>
    </dgm:pt>
    <dgm:pt modelId="{DC29639E-9ED5-4C5A-9E95-0B55F7136632}">
      <dgm:prSet phldrT="[Text]"/>
      <dgm:spPr>
        <a:ln>
          <a:solidFill>
            <a:schemeClr val="accent6"/>
          </a:solidFill>
        </a:ln>
      </dgm:spPr>
      <dgm:t>
        <a:bodyPr/>
        <a:lstStyle/>
        <a:p>
          <a:r>
            <a:rPr lang="es-NI" noProof="0" dirty="0" smtClean="0">
              <a:solidFill>
                <a:schemeClr val="tx1">
                  <a:lumMod val="50000"/>
                  <a:lumOff val="50000"/>
                </a:schemeClr>
              </a:solidFill>
            </a:rPr>
            <a:t>5. </a:t>
          </a:r>
          <a:r>
            <a:rPr lang="es-NI" dirty="0" smtClean="0">
              <a:solidFill>
                <a:srgbClr val="717073"/>
              </a:solidFill>
            </a:rPr>
            <a:t>Gastos, desembolso de capital, monitoreo</a:t>
          </a:r>
          <a:endParaRPr lang="es-NI" noProof="0" dirty="0">
            <a:solidFill>
              <a:srgbClr val="717073"/>
            </a:solidFill>
          </a:endParaRPr>
        </a:p>
      </dgm:t>
    </dgm:pt>
    <dgm:pt modelId="{94627D31-2D5B-4902-A7FF-CCE867C45832}" type="parTrans" cxnId="{08AE6F77-78F4-4124-816D-4849B91373B4}">
      <dgm:prSet/>
      <dgm:spPr/>
      <dgm:t>
        <a:bodyPr/>
        <a:lstStyle/>
        <a:p>
          <a:endParaRPr lang="en-US"/>
        </a:p>
      </dgm:t>
    </dgm:pt>
    <dgm:pt modelId="{1DBA56A4-D0E1-44CC-99B3-00DBC6D7A080}" type="sibTrans" cxnId="{08AE6F77-78F4-4124-816D-4849B91373B4}">
      <dgm:prSet/>
      <dgm:spPr/>
      <dgm:t>
        <a:bodyPr/>
        <a:lstStyle/>
        <a:p>
          <a:endParaRPr lang="en-US"/>
        </a:p>
      </dgm:t>
    </dgm:pt>
    <dgm:pt modelId="{0088CA78-4076-4C1D-94B2-9AD04BCF6FEF}" type="pres">
      <dgm:prSet presAssocID="{3E034A56-4A4E-49BC-803A-762F8583264B}" presName="cycle" presStyleCnt="0">
        <dgm:presLayoutVars>
          <dgm:dir/>
          <dgm:resizeHandles val="exact"/>
        </dgm:presLayoutVars>
      </dgm:prSet>
      <dgm:spPr/>
      <dgm:t>
        <a:bodyPr/>
        <a:lstStyle/>
        <a:p>
          <a:endParaRPr lang="en-US"/>
        </a:p>
      </dgm:t>
    </dgm:pt>
    <dgm:pt modelId="{49239CE5-3B87-4CE6-A9BA-A8D87C3C9BBB}" type="pres">
      <dgm:prSet presAssocID="{A3ABEC62-A1D9-440C-8FEC-55B475F76FBD}" presName="node" presStyleLbl="node1" presStyleIdx="0" presStyleCnt="5">
        <dgm:presLayoutVars>
          <dgm:bulletEnabled val="1"/>
        </dgm:presLayoutVars>
      </dgm:prSet>
      <dgm:spPr/>
      <dgm:t>
        <a:bodyPr/>
        <a:lstStyle/>
        <a:p>
          <a:endParaRPr lang="en-US"/>
        </a:p>
      </dgm:t>
    </dgm:pt>
    <dgm:pt modelId="{CACA32A5-222F-42DB-930B-F5785FA27316}" type="pres">
      <dgm:prSet presAssocID="{35A41CA4-080E-48C1-B05F-238BB1DF61B3}" presName="sibTrans" presStyleLbl="sibTrans2D1" presStyleIdx="0" presStyleCnt="5"/>
      <dgm:spPr/>
      <dgm:t>
        <a:bodyPr/>
        <a:lstStyle/>
        <a:p>
          <a:endParaRPr lang="en-US"/>
        </a:p>
      </dgm:t>
    </dgm:pt>
    <dgm:pt modelId="{6C0AEA38-8270-4F97-9697-A5F0DB53DED0}" type="pres">
      <dgm:prSet presAssocID="{35A41CA4-080E-48C1-B05F-238BB1DF61B3}" presName="connectorText" presStyleLbl="sibTrans2D1" presStyleIdx="0" presStyleCnt="5"/>
      <dgm:spPr/>
      <dgm:t>
        <a:bodyPr/>
        <a:lstStyle/>
        <a:p>
          <a:endParaRPr lang="en-US"/>
        </a:p>
      </dgm:t>
    </dgm:pt>
    <dgm:pt modelId="{FFA3E099-F749-4F39-8A3E-F8C4A32A938F}" type="pres">
      <dgm:prSet presAssocID="{0CC2234F-5063-4342-AAC2-CAD3655B51CD}" presName="node" presStyleLbl="node1" presStyleIdx="1" presStyleCnt="5">
        <dgm:presLayoutVars>
          <dgm:bulletEnabled val="1"/>
        </dgm:presLayoutVars>
      </dgm:prSet>
      <dgm:spPr/>
      <dgm:t>
        <a:bodyPr/>
        <a:lstStyle/>
        <a:p>
          <a:endParaRPr lang="en-US"/>
        </a:p>
      </dgm:t>
    </dgm:pt>
    <dgm:pt modelId="{5E064761-8E4D-4EF0-A06A-52322AB894F2}" type="pres">
      <dgm:prSet presAssocID="{FCA9BB45-4C85-48BC-9972-270A4C4C0B35}" presName="sibTrans" presStyleLbl="sibTrans2D1" presStyleIdx="1" presStyleCnt="5"/>
      <dgm:spPr/>
      <dgm:t>
        <a:bodyPr/>
        <a:lstStyle/>
        <a:p>
          <a:endParaRPr lang="en-US"/>
        </a:p>
      </dgm:t>
    </dgm:pt>
    <dgm:pt modelId="{B7404AD8-A5B0-4133-9B45-A38DFEF85148}" type="pres">
      <dgm:prSet presAssocID="{FCA9BB45-4C85-48BC-9972-270A4C4C0B35}" presName="connectorText" presStyleLbl="sibTrans2D1" presStyleIdx="1" presStyleCnt="5"/>
      <dgm:spPr/>
      <dgm:t>
        <a:bodyPr/>
        <a:lstStyle/>
        <a:p>
          <a:endParaRPr lang="en-US"/>
        </a:p>
      </dgm:t>
    </dgm:pt>
    <dgm:pt modelId="{8B653352-300E-4296-AD7C-F88727818EFA}" type="pres">
      <dgm:prSet presAssocID="{E81F3F6C-AA13-40FB-820D-8969ECFFC430}" presName="node" presStyleLbl="node1" presStyleIdx="2" presStyleCnt="5">
        <dgm:presLayoutVars>
          <dgm:bulletEnabled val="1"/>
        </dgm:presLayoutVars>
      </dgm:prSet>
      <dgm:spPr/>
      <dgm:t>
        <a:bodyPr/>
        <a:lstStyle/>
        <a:p>
          <a:endParaRPr lang="en-US"/>
        </a:p>
      </dgm:t>
    </dgm:pt>
    <dgm:pt modelId="{AC5B80AD-28E0-4303-AC71-278D877C3341}" type="pres">
      <dgm:prSet presAssocID="{12FE6F5E-7103-4131-92CD-07EB3442C39B}" presName="sibTrans" presStyleLbl="sibTrans2D1" presStyleIdx="2" presStyleCnt="5"/>
      <dgm:spPr/>
      <dgm:t>
        <a:bodyPr/>
        <a:lstStyle/>
        <a:p>
          <a:endParaRPr lang="en-US"/>
        </a:p>
      </dgm:t>
    </dgm:pt>
    <dgm:pt modelId="{7E7541C4-B9D7-4FCA-BD64-322C4D99FBFB}" type="pres">
      <dgm:prSet presAssocID="{12FE6F5E-7103-4131-92CD-07EB3442C39B}" presName="connectorText" presStyleLbl="sibTrans2D1" presStyleIdx="2" presStyleCnt="5"/>
      <dgm:spPr/>
      <dgm:t>
        <a:bodyPr/>
        <a:lstStyle/>
        <a:p>
          <a:endParaRPr lang="en-US"/>
        </a:p>
      </dgm:t>
    </dgm:pt>
    <dgm:pt modelId="{9E42EA67-7748-4F24-9DC8-0773C666112D}" type="pres">
      <dgm:prSet presAssocID="{F2FB85A5-6B4B-4744-A507-184B29D0FE6D}" presName="node" presStyleLbl="node1" presStyleIdx="3" presStyleCnt="5">
        <dgm:presLayoutVars>
          <dgm:bulletEnabled val="1"/>
        </dgm:presLayoutVars>
      </dgm:prSet>
      <dgm:spPr/>
      <dgm:t>
        <a:bodyPr/>
        <a:lstStyle/>
        <a:p>
          <a:endParaRPr lang="en-US"/>
        </a:p>
      </dgm:t>
    </dgm:pt>
    <dgm:pt modelId="{B33E03E8-1900-4307-B8A0-E448967CB98F}" type="pres">
      <dgm:prSet presAssocID="{24390F12-0271-4D98-9ADB-1E378E9ACFA2}" presName="sibTrans" presStyleLbl="sibTrans2D1" presStyleIdx="3" presStyleCnt="5"/>
      <dgm:spPr/>
      <dgm:t>
        <a:bodyPr/>
        <a:lstStyle/>
        <a:p>
          <a:endParaRPr lang="en-US"/>
        </a:p>
      </dgm:t>
    </dgm:pt>
    <dgm:pt modelId="{1BF04812-40EA-4602-840D-ADB1B0E17EAF}" type="pres">
      <dgm:prSet presAssocID="{24390F12-0271-4D98-9ADB-1E378E9ACFA2}" presName="connectorText" presStyleLbl="sibTrans2D1" presStyleIdx="3" presStyleCnt="5"/>
      <dgm:spPr/>
      <dgm:t>
        <a:bodyPr/>
        <a:lstStyle/>
        <a:p>
          <a:endParaRPr lang="en-US"/>
        </a:p>
      </dgm:t>
    </dgm:pt>
    <dgm:pt modelId="{7F9031C4-0257-4F4F-9C14-CBCAD5C69AE3}" type="pres">
      <dgm:prSet presAssocID="{DC29639E-9ED5-4C5A-9E95-0B55F7136632}" presName="node" presStyleLbl="node1" presStyleIdx="4" presStyleCnt="5">
        <dgm:presLayoutVars>
          <dgm:bulletEnabled val="1"/>
        </dgm:presLayoutVars>
      </dgm:prSet>
      <dgm:spPr/>
      <dgm:t>
        <a:bodyPr/>
        <a:lstStyle/>
        <a:p>
          <a:endParaRPr lang="en-US"/>
        </a:p>
      </dgm:t>
    </dgm:pt>
    <dgm:pt modelId="{70515B51-38F0-4E28-899D-039582098ABF}" type="pres">
      <dgm:prSet presAssocID="{1DBA56A4-D0E1-44CC-99B3-00DBC6D7A080}" presName="sibTrans" presStyleLbl="sibTrans2D1" presStyleIdx="4" presStyleCnt="5"/>
      <dgm:spPr/>
      <dgm:t>
        <a:bodyPr/>
        <a:lstStyle/>
        <a:p>
          <a:endParaRPr lang="en-US"/>
        </a:p>
      </dgm:t>
    </dgm:pt>
    <dgm:pt modelId="{A827AF83-BB13-41BF-8DA6-EABD9B59544A}" type="pres">
      <dgm:prSet presAssocID="{1DBA56A4-D0E1-44CC-99B3-00DBC6D7A080}" presName="connectorText" presStyleLbl="sibTrans2D1" presStyleIdx="4" presStyleCnt="5"/>
      <dgm:spPr/>
      <dgm:t>
        <a:bodyPr/>
        <a:lstStyle/>
        <a:p>
          <a:endParaRPr lang="en-US"/>
        </a:p>
      </dgm:t>
    </dgm:pt>
  </dgm:ptLst>
  <dgm:cxnLst>
    <dgm:cxn modelId="{90A9D559-785D-43CC-85CA-A7388F214CB9}" type="presOf" srcId="{1DBA56A4-D0E1-44CC-99B3-00DBC6D7A080}" destId="{A827AF83-BB13-41BF-8DA6-EABD9B59544A}" srcOrd="1" destOrd="0" presId="urn:microsoft.com/office/officeart/2005/8/layout/cycle2"/>
    <dgm:cxn modelId="{11C0D232-C66E-4334-8A1F-10C0DF3C2753}" srcId="{3E034A56-4A4E-49BC-803A-762F8583264B}" destId="{A3ABEC62-A1D9-440C-8FEC-55B475F76FBD}" srcOrd="0" destOrd="0" parTransId="{66EA5FFE-219D-43DE-A7FE-D47C99BB9E5C}" sibTransId="{35A41CA4-080E-48C1-B05F-238BB1DF61B3}"/>
    <dgm:cxn modelId="{60C7235A-CA73-43DE-A379-DD35574F7F2D}" type="presOf" srcId="{12FE6F5E-7103-4131-92CD-07EB3442C39B}" destId="{7E7541C4-B9D7-4FCA-BD64-322C4D99FBFB}" srcOrd="1" destOrd="0" presId="urn:microsoft.com/office/officeart/2005/8/layout/cycle2"/>
    <dgm:cxn modelId="{A05E8E21-A078-4C3E-87D6-43A0052F55F8}" type="presOf" srcId="{E81F3F6C-AA13-40FB-820D-8969ECFFC430}" destId="{8B653352-300E-4296-AD7C-F88727818EFA}" srcOrd="0" destOrd="0" presId="urn:microsoft.com/office/officeart/2005/8/layout/cycle2"/>
    <dgm:cxn modelId="{76681946-3F9B-4D47-87C6-36E29DF2AECE}" type="presOf" srcId="{1DBA56A4-D0E1-44CC-99B3-00DBC6D7A080}" destId="{70515B51-38F0-4E28-899D-039582098ABF}" srcOrd="0" destOrd="0" presId="urn:microsoft.com/office/officeart/2005/8/layout/cycle2"/>
    <dgm:cxn modelId="{B2613475-E747-44BB-9DA7-A47770E9628C}" type="presOf" srcId="{24390F12-0271-4D98-9ADB-1E378E9ACFA2}" destId="{B33E03E8-1900-4307-B8A0-E448967CB98F}" srcOrd="0" destOrd="0" presId="urn:microsoft.com/office/officeart/2005/8/layout/cycle2"/>
    <dgm:cxn modelId="{2E3F83AD-6085-4A78-8587-B54FEA246107}" type="presOf" srcId="{F2FB85A5-6B4B-4744-A507-184B29D0FE6D}" destId="{9E42EA67-7748-4F24-9DC8-0773C666112D}" srcOrd="0" destOrd="0" presId="urn:microsoft.com/office/officeart/2005/8/layout/cycle2"/>
    <dgm:cxn modelId="{BBCA7C82-8053-48AA-AE28-AFAD5FD4E9E5}" type="presOf" srcId="{35A41CA4-080E-48C1-B05F-238BB1DF61B3}" destId="{6C0AEA38-8270-4F97-9697-A5F0DB53DED0}" srcOrd="1" destOrd="0" presId="urn:microsoft.com/office/officeart/2005/8/layout/cycle2"/>
    <dgm:cxn modelId="{08AE6F77-78F4-4124-816D-4849B91373B4}" srcId="{3E034A56-4A4E-49BC-803A-762F8583264B}" destId="{DC29639E-9ED5-4C5A-9E95-0B55F7136632}" srcOrd="4" destOrd="0" parTransId="{94627D31-2D5B-4902-A7FF-CCE867C45832}" sibTransId="{1DBA56A4-D0E1-44CC-99B3-00DBC6D7A080}"/>
    <dgm:cxn modelId="{2A864A86-7BFE-40E2-A4A6-7D3E06D35883}" type="presOf" srcId="{12FE6F5E-7103-4131-92CD-07EB3442C39B}" destId="{AC5B80AD-28E0-4303-AC71-278D877C3341}" srcOrd="0" destOrd="0" presId="urn:microsoft.com/office/officeart/2005/8/layout/cycle2"/>
    <dgm:cxn modelId="{19CEBC44-BF83-4034-88DE-714F1561BBDA}" type="presOf" srcId="{DC29639E-9ED5-4C5A-9E95-0B55F7136632}" destId="{7F9031C4-0257-4F4F-9C14-CBCAD5C69AE3}" srcOrd="0" destOrd="0" presId="urn:microsoft.com/office/officeart/2005/8/layout/cycle2"/>
    <dgm:cxn modelId="{8A789F64-4784-47AC-92EA-2625D4E02490}" type="presOf" srcId="{FCA9BB45-4C85-48BC-9972-270A4C4C0B35}" destId="{B7404AD8-A5B0-4133-9B45-A38DFEF85148}" srcOrd="1" destOrd="0" presId="urn:microsoft.com/office/officeart/2005/8/layout/cycle2"/>
    <dgm:cxn modelId="{E32874BC-61BE-46D4-BC28-499E6A40609F}" type="presOf" srcId="{3E034A56-4A4E-49BC-803A-762F8583264B}" destId="{0088CA78-4076-4C1D-94B2-9AD04BCF6FEF}" srcOrd="0" destOrd="0" presId="urn:microsoft.com/office/officeart/2005/8/layout/cycle2"/>
    <dgm:cxn modelId="{4B6A3809-7BCC-4448-A555-A36884E96B06}" type="presOf" srcId="{35A41CA4-080E-48C1-B05F-238BB1DF61B3}" destId="{CACA32A5-222F-42DB-930B-F5785FA27316}" srcOrd="0" destOrd="0" presId="urn:microsoft.com/office/officeart/2005/8/layout/cycle2"/>
    <dgm:cxn modelId="{26F6D54A-D14A-4E3B-8FE2-63469F4A527E}" srcId="{3E034A56-4A4E-49BC-803A-762F8583264B}" destId="{F2FB85A5-6B4B-4744-A507-184B29D0FE6D}" srcOrd="3" destOrd="0" parTransId="{82D42360-830C-408E-A715-8DFEA8580518}" sibTransId="{24390F12-0271-4D98-9ADB-1E378E9ACFA2}"/>
    <dgm:cxn modelId="{C2E84C9E-E775-497E-838C-B770BAA6B641}" type="presOf" srcId="{A3ABEC62-A1D9-440C-8FEC-55B475F76FBD}" destId="{49239CE5-3B87-4CE6-A9BA-A8D87C3C9BBB}" srcOrd="0" destOrd="0" presId="urn:microsoft.com/office/officeart/2005/8/layout/cycle2"/>
    <dgm:cxn modelId="{33605FC7-457A-4008-8000-F4C3D66B3484}" type="presOf" srcId="{24390F12-0271-4D98-9ADB-1E378E9ACFA2}" destId="{1BF04812-40EA-4602-840D-ADB1B0E17EAF}" srcOrd="1" destOrd="0" presId="urn:microsoft.com/office/officeart/2005/8/layout/cycle2"/>
    <dgm:cxn modelId="{C3290B4C-1112-48D2-A3C3-ED1F77927290}" type="presOf" srcId="{FCA9BB45-4C85-48BC-9972-270A4C4C0B35}" destId="{5E064761-8E4D-4EF0-A06A-52322AB894F2}" srcOrd="0" destOrd="0" presId="urn:microsoft.com/office/officeart/2005/8/layout/cycle2"/>
    <dgm:cxn modelId="{DC0CC018-F94A-40B0-970B-E7BA613EFDBB}" type="presOf" srcId="{0CC2234F-5063-4342-AAC2-CAD3655B51CD}" destId="{FFA3E099-F749-4F39-8A3E-F8C4A32A938F}" srcOrd="0" destOrd="0" presId="urn:microsoft.com/office/officeart/2005/8/layout/cycle2"/>
    <dgm:cxn modelId="{9881896C-D971-42B2-ABC4-CBE9F91A06E7}" srcId="{3E034A56-4A4E-49BC-803A-762F8583264B}" destId="{0CC2234F-5063-4342-AAC2-CAD3655B51CD}" srcOrd="1" destOrd="0" parTransId="{3A4EF94B-9993-49CB-A510-B42B83C7A675}" sibTransId="{FCA9BB45-4C85-48BC-9972-270A4C4C0B35}"/>
    <dgm:cxn modelId="{D1B7EB20-8E46-45B9-81B4-7F02C4F0C87A}" srcId="{3E034A56-4A4E-49BC-803A-762F8583264B}" destId="{E81F3F6C-AA13-40FB-820D-8969ECFFC430}" srcOrd="2" destOrd="0" parTransId="{B8E0F75D-0C56-4B26-B751-097499FCC9BD}" sibTransId="{12FE6F5E-7103-4131-92CD-07EB3442C39B}"/>
    <dgm:cxn modelId="{3C8295A6-86D6-43FF-A962-E233363484BC}" type="presParOf" srcId="{0088CA78-4076-4C1D-94B2-9AD04BCF6FEF}" destId="{49239CE5-3B87-4CE6-A9BA-A8D87C3C9BBB}" srcOrd="0" destOrd="0" presId="urn:microsoft.com/office/officeart/2005/8/layout/cycle2"/>
    <dgm:cxn modelId="{002F231B-6CDA-4F9A-9F0C-0E53E3E3CC9F}" type="presParOf" srcId="{0088CA78-4076-4C1D-94B2-9AD04BCF6FEF}" destId="{CACA32A5-222F-42DB-930B-F5785FA27316}" srcOrd="1" destOrd="0" presId="urn:microsoft.com/office/officeart/2005/8/layout/cycle2"/>
    <dgm:cxn modelId="{ECF23E5F-28B9-44E1-8E03-59CA502D648A}" type="presParOf" srcId="{CACA32A5-222F-42DB-930B-F5785FA27316}" destId="{6C0AEA38-8270-4F97-9697-A5F0DB53DED0}" srcOrd="0" destOrd="0" presId="urn:microsoft.com/office/officeart/2005/8/layout/cycle2"/>
    <dgm:cxn modelId="{DD188F22-BA64-46A5-B6E0-17A858D2D4F3}" type="presParOf" srcId="{0088CA78-4076-4C1D-94B2-9AD04BCF6FEF}" destId="{FFA3E099-F749-4F39-8A3E-F8C4A32A938F}" srcOrd="2" destOrd="0" presId="urn:microsoft.com/office/officeart/2005/8/layout/cycle2"/>
    <dgm:cxn modelId="{130AFF1E-3708-45D2-9C2B-EDACC843582F}" type="presParOf" srcId="{0088CA78-4076-4C1D-94B2-9AD04BCF6FEF}" destId="{5E064761-8E4D-4EF0-A06A-52322AB894F2}" srcOrd="3" destOrd="0" presId="urn:microsoft.com/office/officeart/2005/8/layout/cycle2"/>
    <dgm:cxn modelId="{752E1A5A-03E8-4011-A2D8-3A9FD70627FE}" type="presParOf" srcId="{5E064761-8E4D-4EF0-A06A-52322AB894F2}" destId="{B7404AD8-A5B0-4133-9B45-A38DFEF85148}" srcOrd="0" destOrd="0" presId="urn:microsoft.com/office/officeart/2005/8/layout/cycle2"/>
    <dgm:cxn modelId="{7B4F7D7A-5F6F-42DE-98A9-3B5D7852278C}" type="presParOf" srcId="{0088CA78-4076-4C1D-94B2-9AD04BCF6FEF}" destId="{8B653352-300E-4296-AD7C-F88727818EFA}" srcOrd="4" destOrd="0" presId="urn:microsoft.com/office/officeart/2005/8/layout/cycle2"/>
    <dgm:cxn modelId="{84E46B43-8A3D-4774-8C09-39205B736571}" type="presParOf" srcId="{0088CA78-4076-4C1D-94B2-9AD04BCF6FEF}" destId="{AC5B80AD-28E0-4303-AC71-278D877C3341}" srcOrd="5" destOrd="0" presId="urn:microsoft.com/office/officeart/2005/8/layout/cycle2"/>
    <dgm:cxn modelId="{F0B68AA4-B9F9-42F2-8495-85F93AD899AE}" type="presParOf" srcId="{AC5B80AD-28E0-4303-AC71-278D877C3341}" destId="{7E7541C4-B9D7-4FCA-BD64-322C4D99FBFB}" srcOrd="0" destOrd="0" presId="urn:microsoft.com/office/officeart/2005/8/layout/cycle2"/>
    <dgm:cxn modelId="{A0531266-47C1-4141-9799-8E2CC2414776}" type="presParOf" srcId="{0088CA78-4076-4C1D-94B2-9AD04BCF6FEF}" destId="{9E42EA67-7748-4F24-9DC8-0773C666112D}" srcOrd="6" destOrd="0" presId="urn:microsoft.com/office/officeart/2005/8/layout/cycle2"/>
    <dgm:cxn modelId="{8B4054E5-8767-4054-A38E-63911F17A8C0}" type="presParOf" srcId="{0088CA78-4076-4C1D-94B2-9AD04BCF6FEF}" destId="{B33E03E8-1900-4307-B8A0-E448967CB98F}" srcOrd="7" destOrd="0" presId="urn:microsoft.com/office/officeart/2005/8/layout/cycle2"/>
    <dgm:cxn modelId="{B42FFBB4-17E1-4B5D-8841-F0384F2CE019}" type="presParOf" srcId="{B33E03E8-1900-4307-B8A0-E448967CB98F}" destId="{1BF04812-40EA-4602-840D-ADB1B0E17EAF}" srcOrd="0" destOrd="0" presId="urn:microsoft.com/office/officeart/2005/8/layout/cycle2"/>
    <dgm:cxn modelId="{4BDABC42-446F-4DCA-A011-BB86DFEBC711}" type="presParOf" srcId="{0088CA78-4076-4C1D-94B2-9AD04BCF6FEF}" destId="{7F9031C4-0257-4F4F-9C14-CBCAD5C69AE3}" srcOrd="8" destOrd="0" presId="urn:microsoft.com/office/officeart/2005/8/layout/cycle2"/>
    <dgm:cxn modelId="{77CD130D-E5E3-4496-9857-047DE1E69350}" type="presParOf" srcId="{0088CA78-4076-4C1D-94B2-9AD04BCF6FEF}" destId="{70515B51-38F0-4E28-899D-039582098ABF}" srcOrd="9" destOrd="0" presId="urn:microsoft.com/office/officeart/2005/8/layout/cycle2"/>
    <dgm:cxn modelId="{FC36545D-79A5-48DA-9BC7-D440E1E140EA}" type="presParOf" srcId="{70515B51-38F0-4E28-899D-039582098ABF}" destId="{A827AF83-BB13-41BF-8DA6-EABD9B59544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E034A56-4A4E-49BC-803A-762F8583264B}" type="doc">
      <dgm:prSet loTypeId="urn:microsoft.com/office/officeart/2005/8/layout/cycle2" loCatId="cycle" qsTypeId="urn:microsoft.com/office/officeart/2005/8/quickstyle/simple1" qsCatId="simple" csTypeId="urn:microsoft.com/office/officeart/2005/8/colors/accent0_2" csCatId="mainScheme" phldr="1"/>
      <dgm:spPr/>
      <dgm:t>
        <a:bodyPr/>
        <a:lstStyle/>
        <a:p>
          <a:endParaRPr lang="en-US"/>
        </a:p>
      </dgm:t>
    </dgm:pt>
    <dgm:pt modelId="{A3ABEC62-A1D9-440C-8FEC-55B475F76FBD}">
      <dgm:prSet phldrT="[Text]"/>
      <dgm:spPr>
        <a:ln>
          <a:solidFill>
            <a:schemeClr val="accent6"/>
          </a:solidFill>
        </a:ln>
      </dgm:spPr>
      <dgm:t>
        <a:bodyPr/>
        <a:lstStyle/>
        <a:p>
          <a:r>
            <a:rPr lang="en-US" dirty="0">
              <a:solidFill>
                <a:schemeClr val="accent4">
                  <a:lumMod val="50000"/>
                  <a:lumOff val="50000"/>
                </a:schemeClr>
              </a:solidFill>
            </a:rPr>
            <a:t>1. </a:t>
          </a:r>
          <a:r>
            <a:rPr lang="en-US" dirty="0" smtClean="0">
              <a:solidFill>
                <a:schemeClr val="accent4">
                  <a:lumMod val="50000"/>
                  <a:lumOff val="50000"/>
                </a:schemeClr>
              </a:solidFill>
            </a:rPr>
            <a:t/>
          </a:r>
          <a:br>
            <a:rPr lang="en-US" dirty="0" smtClean="0">
              <a:solidFill>
                <a:schemeClr val="accent4">
                  <a:lumMod val="50000"/>
                  <a:lumOff val="50000"/>
                </a:schemeClr>
              </a:solidFill>
            </a:rPr>
          </a:br>
          <a:r>
            <a:rPr lang="es-NI" noProof="0" dirty="0" smtClean="0">
              <a:solidFill>
                <a:schemeClr val="accent4">
                  <a:lumMod val="50000"/>
                  <a:lumOff val="50000"/>
                </a:schemeClr>
              </a:solidFill>
            </a:rPr>
            <a:t>Directrices</a:t>
          </a:r>
          <a:r>
            <a:rPr lang="en-US" dirty="0" smtClean="0">
              <a:solidFill>
                <a:schemeClr val="accent4">
                  <a:lumMod val="50000"/>
                  <a:lumOff val="50000"/>
                </a:schemeClr>
              </a:solidFill>
            </a:rPr>
            <a:t> y techos </a:t>
          </a:r>
          <a:r>
            <a:rPr lang="es-NI" noProof="0" dirty="0" smtClean="0">
              <a:solidFill>
                <a:schemeClr val="accent4">
                  <a:lumMod val="50000"/>
                  <a:lumOff val="50000"/>
                </a:schemeClr>
              </a:solidFill>
            </a:rPr>
            <a:t>presupuestarios</a:t>
          </a:r>
          <a:r>
            <a:rPr lang="en-US" dirty="0" smtClean="0">
              <a:solidFill>
                <a:schemeClr val="accent4">
                  <a:lumMod val="50000"/>
                  <a:lumOff val="50000"/>
                </a:schemeClr>
              </a:solidFill>
            </a:rPr>
            <a:t> </a:t>
          </a:r>
          <a:r>
            <a:rPr lang="es-NI" noProof="0" dirty="0" smtClean="0">
              <a:solidFill>
                <a:schemeClr val="accent4">
                  <a:lumMod val="50000"/>
                  <a:lumOff val="50000"/>
                </a:schemeClr>
              </a:solidFill>
            </a:rPr>
            <a:t>establecidos</a:t>
          </a:r>
          <a:endParaRPr lang="es-NI" noProof="0" dirty="0">
            <a:solidFill>
              <a:schemeClr val="accent4">
                <a:lumMod val="50000"/>
                <a:lumOff val="50000"/>
              </a:schemeClr>
            </a:solidFill>
          </a:endParaRPr>
        </a:p>
      </dgm:t>
    </dgm:pt>
    <dgm:pt modelId="{66EA5FFE-219D-43DE-A7FE-D47C99BB9E5C}" type="parTrans" cxnId="{11C0D232-C66E-4334-8A1F-10C0DF3C2753}">
      <dgm:prSet/>
      <dgm:spPr/>
      <dgm:t>
        <a:bodyPr/>
        <a:lstStyle/>
        <a:p>
          <a:endParaRPr lang="en-US"/>
        </a:p>
      </dgm:t>
    </dgm:pt>
    <dgm:pt modelId="{35A41CA4-080E-48C1-B05F-238BB1DF61B3}" type="sibTrans" cxnId="{11C0D232-C66E-4334-8A1F-10C0DF3C2753}">
      <dgm:prSet/>
      <dgm:spPr/>
      <dgm:t>
        <a:bodyPr/>
        <a:lstStyle/>
        <a:p>
          <a:endParaRPr lang="en-US"/>
        </a:p>
      </dgm:t>
    </dgm:pt>
    <dgm:pt modelId="{0CC2234F-5063-4342-AAC2-CAD3655B51CD}">
      <dgm:prSet phldrT="[Text]"/>
      <dgm:spPr>
        <a:ln>
          <a:solidFill>
            <a:schemeClr val="accent2">
              <a:lumMod val="90000"/>
            </a:schemeClr>
          </a:solidFill>
        </a:ln>
      </dgm:spPr>
      <dgm:t>
        <a:bodyPr/>
        <a:lstStyle/>
        <a:p>
          <a:r>
            <a:rPr lang="es-NI" noProof="0" dirty="0" smtClean="0">
              <a:solidFill>
                <a:schemeClr val="accent4">
                  <a:lumMod val="50000"/>
                  <a:lumOff val="50000"/>
                </a:schemeClr>
              </a:solidFill>
            </a:rPr>
            <a:t>2. Borrador del presupuesto elaborado y consultado</a:t>
          </a:r>
          <a:endParaRPr lang="es-NI" noProof="0" dirty="0">
            <a:solidFill>
              <a:schemeClr val="accent4">
                <a:lumMod val="50000"/>
                <a:lumOff val="50000"/>
              </a:schemeClr>
            </a:solidFill>
          </a:endParaRPr>
        </a:p>
      </dgm:t>
    </dgm:pt>
    <dgm:pt modelId="{3A4EF94B-9993-49CB-A510-B42B83C7A675}" type="parTrans" cxnId="{9881896C-D971-42B2-ABC4-CBE9F91A06E7}">
      <dgm:prSet/>
      <dgm:spPr/>
      <dgm:t>
        <a:bodyPr/>
        <a:lstStyle/>
        <a:p>
          <a:endParaRPr lang="en-US"/>
        </a:p>
      </dgm:t>
    </dgm:pt>
    <dgm:pt modelId="{FCA9BB45-4C85-48BC-9972-270A4C4C0B35}" type="sibTrans" cxnId="{9881896C-D971-42B2-ABC4-CBE9F91A06E7}">
      <dgm:prSet/>
      <dgm:spPr/>
      <dgm:t>
        <a:bodyPr/>
        <a:lstStyle/>
        <a:p>
          <a:endParaRPr lang="en-US"/>
        </a:p>
      </dgm:t>
    </dgm:pt>
    <dgm:pt modelId="{E81F3F6C-AA13-40FB-820D-8969ECFFC430}">
      <dgm:prSet phldrT="[Text]"/>
      <dgm:spPr>
        <a:ln>
          <a:solidFill>
            <a:schemeClr val="accent2">
              <a:lumMod val="90000"/>
            </a:schemeClr>
          </a:solidFill>
        </a:ln>
      </dgm:spPr>
      <dgm:t>
        <a:bodyPr/>
        <a:lstStyle/>
        <a:p>
          <a:r>
            <a:rPr lang="es-NI" noProof="0" dirty="0" smtClean="0">
              <a:solidFill>
                <a:schemeClr val="accent4">
                  <a:lumMod val="50000"/>
                  <a:lumOff val="50000"/>
                </a:schemeClr>
              </a:solidFill>
            </a:rPr>
            <a:t>3. Negociación</a:t>
          </a:r>
          <a:endParaRPr lang="es-NI" noProof="0" dirty="0">
            <a:solidFill>
              <a:schemeClr val="accent4">
                <a:lumMod val="50000"/>
                <a:lumOff val="50000"/>
              </a:schemeClr>
            </a:solidFill>
          </a:endParaRPr>
        </a:p>
      </dgm:t>
    </dgm:pt>
    <dgm:pt modelId="{B8E0F75D-0C56-4B26-B751-097499FCC9BD}" type="parTrans" cxnId="{D1B7EB20-8E46-45B9-81B4-7F02C4F0C87A}">
      <dgm:prSet/>
      <dgm:spPr/>
      <dgm:t>
        <a:bodyPr/>
        <a:lstStyle/>
        <a:p>
          <a:endParaRPr lang="en-US"/>
        </a:p>
      </dgm:t>
    </dgm:pt>
    <dgm:pt modelId="{12FE6F5E-7103-4131-92CD-07EB3442C39B}" type="sibTrans" cxnId="{D1B7EB20-8E46-45B9-81B4-7F02C4F0C87A}">
      <dgm:prSet/>
      <dgm:spPr/>
      <dgm:t>
        <a:bodyPr/>
        <a:lstStyle/>
        <a:p>
          <a:endParaRPr lang="en-US"/>
        </a:p>
      </dgm:t>
    </dgm:pt>
    <dgm:pt modelId="{F2FB85A5-6B4B-4744-A507-184B29D0FE6D}">
      <dgm:prSet phldrT="[Text]"/>
      <dgm:spPr>
        <a:ln>
          <a:solidFill>
            <a:schemeClr val="tx2"/>
          </a:solidFill>
        </a:ln>
      </dgm:spPr>
      <dgm:t>
        <a:bodyPr/>
        <a:lstStyle/>
        <a:p>
          <a:r>
            <a:rPr lang="es-NI" noProof="0" dirty="0" smtClean="0">
              <a:solidFill>
                <a:schemeClr val="tx2"/>
              </a:solidFill>
            </a:rPr>
            <a:t>4. Revisión y aprobación</a:t>
          </a:r>
          <a:endParaRPr lang="es-NI" noProof="0" dirty="0">
            <a:solidFill>
              <a:schemeClr val="tx2"/>
            </a:solidFill>
          </a:endParaRPr>
        </a:p>
      </dgm:t>
    </dgm:pt>
    <dgm:pt modelId="{82D42360-830C-408E-A715-8DFEA8580518}" type="parTrans" cxnId="{26F6D54A-D14A-4E3B-8FE2-63469F4A527E}">
      <dgm:prSet/>
      <dgm:spPr/>
      <dgm:t>
        <a:bodyPr/>
        <a:lstStyle/>
        <a:p>
          <a:endParaRPr lang="en-US"/>
        </a:p>
      </dgm:t>
    </dgm:pt>
    <dgm:pt modelId="{24390F12-0271-4D98-9ADB-1E378E9ACFA2}" type="sibTrans" cxnId="{26F6D54A-D14A-4E3B-8FE2-63469F4A527E}">
      <dgm:prSet/>
      <dgm:spPr/>
      <dgm:t>
        <a:bodyPr/>
        <a:lstStyle/>
        <a:p>
          <a:endParaRPr lang="en-US"/>
        </a:p>
      </dgm:t>
    </dgm:pt>
    <dgm:pt modelId="{DC29639E-9ED5-4C5A-9E95-0B55F7136632}">
      <dgm:prSet phldrT="[Text]"/>
      <dgm:spPr>
        <a:ln>
          <a:solidFill>
            <a:schemeClr val="accent6"/>
          </a:solidFill>
        </a:ln>
      </dgm:spPr>
      <dgm:t>
        <a:bodyPr/>
        <a:lstStyle/>
        <a:p>
          <a:r>
            <a:rPr lang="es-NI" noProof="0" dirty="0" smtClean="0">
              <a:solidFill>
                <a:schemeClr val="tx1">
                  <a:lumMod val="50000"/>
                  <a:lumOff val="50000"/>
                </a:schemeClr>
              </a:solidFill>
            </a:rPr>
            <a:t>5. Gastos, desembolso de capital, monitoreo</a:t>
          </a:r>
          <a:endParaRPr lang="es-NI" noProof="0" dirty="0">
            <a:solidFill>
              <a:schemeClr val="tx1">
                <a:lumMod val="50000"/>
                <a:lumOff val="50000"/>
              </a:schemeClr>
            </a:solidFill>
          </a:endParaRPr>
        </a:p>
      </dgm:t>
    </dgm:pt>
    <dgm:pt modelId="{94627D31-2D5B-4902-A7FF-CCE867C45832}" type="parTrans" cxnId="{08AE6F77-78F4-4124-816D-4849B91373B4}">
      <dgm:prSet/>
      <dgm:spPr/>
      <dgm:t>
        <a:bodyPr/>
        <a:lstStyle/>
        <a:p>
          <a:endParaRPr lang="en-US"/>
        </a:p>
      </dgm:t>
    </dgm:pt>
    <dgm:pt modelId="{1DBA56A4-D0E1-44CC-99B3-00DBC6D7A080}" type="sibTrans" cxnId="{08AE6F77-78F4-4124-816D-4849B91373B4}">
      <dgm:prSet/>
      <dgm:spPr/>
      <dgm:t>
        <a:bodyPr/>
        <a:lstStyle/>
        <a:p>
          <a:endParaRPr lang="en-US"/>
        </a:p>
      </dgm:t>
    </dgm:pt>
    <dgm:pt modelId="{0088CA78-4076-4C1D-94B2-9AD04BCF6FEF}" type="pres">
      <dgm:prSet presAssocID="{3E034A56-4A4E-49BC-803A-762F8583264B}" presName="cycle" presStyleCnt="0">
        <dgm:presLayoutVars>
          <dgm:dir/>
          <dgm:resizeHandles val="exact"/>
        </dgm:presLayoutVars>
      </dgm:prSet>
      <dgm:spPr/>
      <dgm:t>
        <a:bodyPr/>
        <a:lstStyle/>
        <a:p>
          <a:endParaRPr lang="en-US"/>
        </a:p>
      </dgm:t>
    </dgm:pt>
    <dgm:pt modelId="{49239CE5-3B87-4CE6-A9BA-A8D87C3C9BBB}" type="pres">
      <dgm:prSet presAssocID="{A3ABEC62-A1D9-440C-8FEC-55B475F76FBD}" presName="node" presStyleLbl="node1" presStyleIdx="0" presStyleCnt="5">
        <dgm:presLayoutVars>
          <dgm:bulletEnabled val="1"/>
        </dgm:presLayoutVars>
      </dgm:prSet>
      <dgm:spPr/>
      <dgm:t>
        <a:bodyPr/>
        <a:lstStyle/>
        <a:p>
          <a:endParaRPr lang="en-US"/>
        </a:p>
      </dgm:t>
    </dgm:pt>
    <dgm:pt modelId="{CACA32A5-222F-42DB-930B-F5785FA27316}" type="pres">
      <dgm:prSet presAssocID="{35A41CA4-080E-48C1-B05F-238BB1DF61B3}" presName="sibTrans" presStyleLbl="sibTrans2D1" presStyleIdx="0" presStyleCnt="5"/>
      <dgm:spPr/>
      <dgm:t>
        <a:bodyPr/>
        <a:lstStyle/>
        <a:p>
          <a:endParaRPr lang="en-US"/>
        </a:p>
      </dgm:t>
    </dgm:pt>
    <dgm:pt modelId="{6C0AEA38-8270-4F97-9697-A5F0DB53DED0}" type="pres">
      <dgm:prSet presAssocID="{35A41CA4-080E-48C1-B05F-238BB1DF61B3}" presName="connectorText" presStyleLbl="sibTrans2D1" presStyleIdx="0" presStyleCnt="5"/>
      <dgm:spPr/>
      <dgm:t>
        <a:bodyPr/>
        <a:lstStyle/>
        <a:p>
          <a:endParaRPr lang="en-US"/>
        </a:p>
      </dgm:t>
    </dgm:pt>
    <dgm:pt modelId="{FFA3E099-F749-4F39-8A3E-F8C4A32A938F}" type="pres">
      <dgm:prSet presAssocID="{0CC2234F-5063-4342-AAC2-CAD3655B51CD}" presName="node" presStyleLbl="node1" presStyleIdx="1" presStyleCnt="5">
        <dgm:presLayoutVars>
          <dgm:bulletEnabled val="1"/>
        </dgm:presLayoutVars>
      </dgm:prSet>
      <dgm:spPr/>
      <dgm:t>
        <a:bodyPr/>
        <a:lstStyle/>
        <a:p>
          <a:endParaRPr lang="en-US"/>
        </a:p>
      </dgm:t>
    </dgm:pt>
    <dgm:pt modelId="{5E064761-8E4D-4EF0-A06A-52322AB894F2}" type="pres">
      <dgm:prSet presAssocID="{FCA9BB45-4C85-48BC-9972-270A4C4C0B35}" presName="sibTrans" presStyleLbl="sibTrans2D1" presStyleIdx="1" presStyleCnt="5"/>
      <dgm:spPr/>
      <dgm:t>
        <a:bodyPr/>
        <a:lstStyle/>
        <a:p>
          <a:endParaRPr lang="en-US"/>
        </a:p>
      </dgm:t>
    </dgm:pt>
    <dgm:pt modelId="{B7404AD8-A5B0-4133-9B45-A38DFEF85148}" type="pres">
      <dgm:prSet presAssocID="{FCA9BB45-4C85-48BC-9972-270A4C4C0B35}" presName="connectorText" presStyleLbl="sibTrans2D1" presStyleIdx="1" presStyleCnt="5"/>
      <dgm:spPr/>
      <dgm:t>
        <a:bodyPr/>
        <a:lstStyle/>
        <a:p>
          <a:endParaRPr lang="en-US"/>
        </a:p>
      </dgm:t>
    </dgm:pt>
    <dgm:pt modelId="{8B653352-300E-4296-AD7C-F88727818EFA}" type="pres">
      <dgm:prSet presAssocID="{E81F3F6C-AA13-40FB-820D-8969ECFFC430}" presName="node" presStyleLbl="node1" presStyleIdx="2" presStyleCnt="5">
        <dgm:presLayoutVars>
          <dgm:bulletEnabled val="1"/>
        </dgm:presLayoutVars>
      </dgm:prSet>
      <dgm:spPr/>
      <dgm:t>
        <a:bodyPr/>
        <a:lstStyle/>
        <a:p>
          <a:endParaRPr lang="en-US"/>
        </a:p>
      </dgm:t>
    </dgm:pt>
    <dgm:pt modelId="{AC5B80AD-28E0-4303-AC71-278D877C3341}" type="pres">
      <dgm:prSet presAssocID="{12FE6F5E-7103-4131-92CD-07EB3442C39B}" presName="sibTrans" presStyleLbl="sibTrans2D1" presStyleIdx="2" presStyleCnt="5"/>
      <dgm:spPr/>
      <dgm:t>
        <a:bodyPr/>
        <a:lstStyle/>
        <a:p>
          <a:endParaRPr lang="en-US"/>
        </a:p>
      </dgm:t>
    </dgm:pt>
    <dgm:pt modelId="{7E7541C4-B9D7-4FCA-BD64-322C4D99FBFB}" type="pres">
      <dgm:prSet presAssocID="{12FE6F5E-7103-4131-92CD-07EB3442C39B}" presName="connectorText" presStyleLbl="sibTrans2D1" presStyleIdx="2" presStyleCnt="5"/>
      <dgm:spPr/>
      <dgm:t>
        <a:bodyPr/>
        <a:lstStyle/>
        <a:p>
          <a:endParaRPr lang="en-US"/>
        </a:p>
      </dgm:t>
    </dgm:pt>
    <dgm:pt modelId="{9E42EA67-7748-4F24-9DC8-0773C666112D}" type="pres">
      <dgm:prSet presAssocID="{F2FB85A5-6B4B-4744-A507-184B29D0FE6D}" presName="node" presStyleLbl="node1" presStyleIdx="3" presStyleCnt="5">
        <dgm:presLayoutVars>
          <dgm:bulletEnabled val="1"/>
        </dgm:presLayoutVars>
      </dgm:prSet>
      <dgm:spPr/>
      <dgm:t>
        <a:bodyPr/>
        <a:lstStyle/>
        <a:p>
          <a:endParaRPr lang="en-US"/>
        </a:p>
      </dgm:t>
    </dgm:pt>
    <dgm:pt modelId="{B33E03E8-1900-4307-B8A0-E448967CB98F}" type="pres">
      <dgm:prSet presAssocID="{24390F12-0271-4D98-9ADB-1E378E9ACFA2}" presName="sibTrans" presStyleLbl="sibTrans2D1" presStyleIdx="3" presStyleCnt="5"/>
      <dgm:spPr/>
      <dgm:t>
        <a:bodyPr/>
        <a:lstStyle/>
        <a:p>
          <a:endParaRPr lang="en-US"/>
        </a:p>
      </dgm:t>
    </dgm:pt>
    <dgm:pt modelId="{1BF04812-40EA-4602-840D-ADB1B0E17EAF}" type="pres">
      <dgm:prSet presAssocID="{24390F12-0271-4D98-9ADB-1E378E9ACFA2}" presName="connectorText" presStyleLbl="sibTrans2D1" presStyleIdx="3" presStyleCnt="5"/>
      <dgm:spPr/>
      <dgm:t>
        <a:bodyPr/>
        <a:lstStyle/>
        <a:p>
          <a:endParaRPr lang="en-US"/>
        </a:p>
      </dgm:t>
    </dgm:pt>
    <dgm:pt modelId="{7F9031C4-0257-4F4F-9C14-CBCAD5C69AE3}" type="pres">
      <dgm:prSet presAssocID="{DC29639E-9ED5-4C5A-9E95-0B55F7136632}" presName="node" presStyleLbl="node1" presStyleIdx="4" presStyleCnt="5">
        <dgm:presLayoutVars>
          <dgm:bulletEnabled val="1"/>
        </dgm:presLayoutVars>
      </dgm:prSet>
      <dgm:spPr/>
      <dgm:t>
        <a:bodyPr/>
        <a:lstStyle/>
        <a:p>
          <a:endParaRPr lang="en-US"/>
        </a:p>
      </dgm:t>
    </dgm:pt>
    <dgm:pt modelId="{70515B51-38F0-4E28-899D-039582098ABF}" type="pres">
      <dgm:prSet presAssocID="{1DBA56A4-D0E1-44CC-99B3-00DBC6D7A080}" presName="sibTrans" presStyleLbl="sibTrans2D1" presStyleIdx="4" presStyleCnt="5"/>
      <dgm:spPr/>
      <dgm:t>
        <a:bodyPr/>
        <a:lstStyle/>
        <a:p>
          <a:endParaRPr lang="en-US"/>
        </a:p>
      </dgm:t>
    </dgm:pt>
    <dgm:pt modelId="{A827AF83-BB13-41BF-8DA6-EABD9B59544A}" type="pres">
      <dgm:prSet presAssocID="{1DBA56A4-D0E1-44CC-99B3-00DBC6D7A080}" presName="connectorText" presStyleLbl="sibTrans2D1" presStyleIdx="4" presStyleCnt="5"/>
      <dgm:spPr/>
      <dgm:t>
        <a:bodyPr/>
        <a:lstStyle/>
        <a:p>
          <a:endParaRPr lang="en-US"/>
        </a:p>
      </dgm:t>
    </dgm:pt>
  </dgm:ptLst>
  <dgm:cxnLst>
    <dgm:cxn modelId="{90A9D559-785D-43CC-85CA-A7388F214CB9}" type="presOf" srcId="{1DBA56A4-D0E1-44CC-99B3-00DBC6D7A080}" destId="{A827AF83-BB13-41BF-8DA6-EABD9B59544A}" srcOrd="1" destOrd="0" presId="urn:microsoft.com/office/officeart/2005/8/layout/cycle2"/>
    <dgm:cxn modelId="{11C0D232-C66E-4334-8A1F-10C0DF3C2753}" srcId="{3E034A56-4A4E-49BC-803A-762F8583264B}" destId="{A3ABEC62-A1D9-440C-8FEC-55B475F76FBD}" srcOrd="0" destOrd="0" parTransId="{66EA5FFE-219D-43DE-A7FE-D47C99BB9E5C}" sibTransId="{35A41CA4-080E-48C1-B05F-238BB1DF61B3}"/>
    <dgm:cxn modelId="{60C7235A-CA73-43DE-A379-DD35574F7F2D}" type="presOf" srcId="{12FE6F5E-7103-4131-92CD-07EB3442C39B}" destId="{7E7541C4-B9D7-4FCA-BD64-322C4D99FBFB}" srcOrd="1" destOrd="0" presId="urn:microsoft.com/office/officeart/2005/8/layout/cycle2"/>
    <dgm:cxn modelId="{A05E8E21-A078-4C3E-87D6-43A0052F55F8}" type="presOf" srcId="{E81F3F6C-AA13-40FB-820D-8969ECFFC430}" destId="{8B653352-300E-4296-AD7C-F88727818EFA}" srcOrd="0" destOrd="0" presId="urn:microsoft.com/office/officeart/2005/8/layout/cycle2"/>
    <dgm:cxn modelId="{76681946-3F9B-4D47-87C6-36E29DF2AECE}" type="presOf" srcId="{1DBA56A4-D0E1-44CC-99B3-00DBC6D7A080}" destId="{70515B51-38F0-4E28-899D-039582098ABF}" srcOrd="0" destOrd="0" presId="urn:microsoft.com/office/officeart/2005/8/layout/cycle2"/>
    <dgm:cxn modelId="{B2613475-E747-44BB-9DA7-A47770E9628C}" type="presOf" srcId="{24390F12-0271-4D98-9ADB-1E378E9ACFA2}" destId="{B33E03E8-1900-4307-B8A0-E448967CB98F}" srcOrd="0" destOrd="0" presId="urn:microsoft.com/office/officeart/2005/8/layout/cycle2"/>
    <dgm:cxn modelId="{2E3F83AD-6085-4A78-8587-B54FEA246107}" type="presOf" srcId="{F2FB85A5-6B4B-4744-A507-184B29D0FE6D}" destId="{9E42EA67-7748-4F24-9DC8-0773C666112D}" srcOrd="0" destOrd="0" presId="urn:microsoft.com/office/officeart/2005/8/layout/cycle2"/>
    <dgm:cxn modelId="{BBCA7C82-8053-48AA-AE28-AFAD5FD4E9E5}" type="presOf" srcId="{35A41CA4-080E-48C1-B05F-238BB1DF61B3}" destId="{6C0AEA38-8270-4F97-9697-A5F0DB53DED0}" srcOrd="1" destOrd="0" presId="urn:microsoft.com/office/officeart/2005/8/layout/cycle2"/>
    <dgm:cxn modelId="{08AE6F77-78F4-4124-816D-4849B91373B4}" srcId="{3E034A56-4A4E-49BC-803A-762F8583264B}" destId="{DC29639E-9ED5-4C5A-9E95-0B55F7136632}" srcOrd="4" destOrd="0" parTransId="{94627D31-2D5B-4902-A7FF-CCE867C45832}" sibTransId="{1DBA56A4-D0E1-44CC-99B3-00DBC6D7A080}"/>
    <dgm:cxn modelId="{2A864A86-7BFE-40E2-A4A6-7D3E06D35883}" type="presOf" srcId="{12FE6F5E-7103-4131-92CD-07EB3442C39B}" destId="{AC5B80AD-28E0-4303-AC71-278D877C3341}" srcOrd="0" destOrd="0" presId="urn:microsoft.com/office/officeart/2005/8/layout/cycle2"/>
    <dgm:cxn modelId="{19CEBC44-BF83-4034-88DE-714F1561BBDA}" type="presOf" srcId="{DC29639E-9ED5-4C5A-9E95-0B55F7136632}" destId="{7F9031C4-0257-4F4F-9C14-CBCAD5C69AE3}" srcOrd="0" destOrd="0" presId="urn:microsoft.com/office/officeart/2005/8/layout/cycle2"/>
    <dgm:cxn modelId="{8A789F64-4784-47AC-92EA-2625D4E02490}" type="presOf" srcId="{FCA9BB45-4C85-48BC-9972-270A4C4C0B35}" destId="{B7404AD8-A5B0-4133-9B45-A38DFEF85148}" srcOrd="1" destOrd="0" presId="urn:microsoft.com/office/officeart/2005/8/layout/cycle2"/>
    <dgm:cxn modelId="{E32874BC-61BE-46D4-BC28-499E6A40609F}" type="presOf" srcId="{3E034A56-4A4E-49BC-803A-762F8583264B}" destId="{0088CA78-4076-4C1D-94B2-9AD04BCF6FEF}" srcOrd="0" destOrd="0" presId="urn:microsoft.com/office/officeart/2005/8/layout/cycle2"/>
    <dgm:cxn modelId="{4B6A3809-7BCC-4448-A555-A36884E96B06}" type="presOf" srcId="{35A41CA4-080E-48C1-B05F-238BB1DF61B3}" destId="{CACA32A5-222F-42DB-930B-F5785FA27316}" srcOrd="0" destOrd="0" presId="urn:microsoft.com/office/officeart/2005/8/layout/cycle2"/>
    <dgm:cxn modelId="{26F6D54A-D14A-4E3B-8FE2-63469F4A527E}" srcId="{3E034A56-4A4E-49BC-803A-762F8583264B}" destId="{F2FB85A5-6B4B-4744-A507-184B29D0FE6D}" srcOrd="3" destOrd="0" parTransId="{82D42360-830C-408E-A715-8DFEA8580518}" sibTransId="{24390F12-0271-4D98-9ADB-1E378E9ACFA2}"/>
    <dgm:cxn modelId="{C2E84C9E-E775-497E-838C-B770BAA6B641}" type="presOf" srcId="{A3ABEC62-A1D9-440C-8FEC-55B475F76FBD}" destId="{49239CE5-3B87-4CE6-A9BA-A8D87C3C9BBB}" srcOrd="0" destOrd="0" presId="urn:microsoft.com/office/officeart/2005/8/layout/cycle2"/>
    <dgm:cxn modelId="{33605FC7-457A-4008-8000-F4C3D66B3484}" type="presOf" srcId="{24390F12-0271-4D98-9ADB-1E378E9ACFA2}" destId="{1BF04812-40EA-4602-840D-ADB1B0E17EAF}" srcOrd="1" destOrd="0" presId="urn:microsoft.com/office/officeart/2005/8/layout/cycle2"/>
    <dgm:cxn modelId="{C3290B4C-1112-48D2-A3C3-ED1F77927290}" type="presOf" srcId="{FCA9BB45-4C85-48BC-9972-270A4C4C0B35}" destId="{5E064761-8E4D-4EF0-A06A-52322AB894F2}" srcOrd="0" destOrd="0" presId="urn:microsoft.com/office/officeart/2005/8/layout/cycle2"/>
    <dgm:cxn modelId="{DC0CC018-F94A-40B0-970B-E7BA613EFDBB}" type="presOf" srcId="{0CC2234F-5063-4342-AAC2-CAD3655B51CD}" destId="{FFA3E099-F749-4F39-8A3E-F8C4A32A938F}" srcOrd="0" destOrd="0" presId="urn:microsoft.com/office/officeart/2005/8/layout/cycle2"/>
    <dgm:cxn modelId="{9881896C-D971-42B2-ABC4-CBE9F91A06E7}" srcId="{3E034A56-4A4E-49BC-803A-762F8583264B}" destId="{0CC2234F-5063-4342-AAC2-CAD3655B51CD}" srcOrd="1" destOrd="0" parTransId="{3A4EF94B-9993-49CB-A510-B42B83C7A675}" sibTransId="{FCA9BB45-4C85-48BC-9972-270A4C4C0B35}"/>
    <dgm:cxn modelId="{D1B7EB20-8E46-45B9-81B4-7F02C4F0C87A}" srcId="{3E034A56-4A4E-49BC-803A-762F8583264B}" destId="{E81F3F6C-AA13-40FB-820D-8969ECFFC430}" srcOrd="2" destOrd="0" parTransId="{B8E0F75D-0C56-4B26-B751-097499FCC9BD}" sibTransId="{12FE6F5E-7103-4131-92CD-07EB3442C39B}"/>
    <dgm:cxn modelId="{3C8295A6-86D6-43FF-A962-E233363484BC}" type="presParOf" srcId="{0088CA78-4076-4C1D-94B2-9AD04BCF6FEF}" destId="{49239CE5-3B87-4CE6-A9BA-A8D87C3C9BBB}" srcOrd="0" destOrd="0" presId="urn:microsoft.com/office/officeart/2005/8/layout/cycle2"/>
    <dgm:cxn modelId="{002F231B-6CDA-4F9A-9F0C-0E53E3E3CC9F}" type="presParOf" srcId="{0088CA78-4076-4C1D-94B2-9AD04BCF6FEF}" destId="{CACA32A5-222F-42DB-930B-F5785FA27316}" srcOrd="1" destOrd="0" presId="urn:microsoft.com/office/officeart/2005/8/layout/cycle2"/>
    <dgm:cxn modelId="{ECF23E5F-28B9-44E1-8E03-59CA502D648A}" type="presParOf" srcId="{CACA32A5-222F-42DB-930B-F5785FA27316}" destId="{6C0AEA38-8270-4F97-9697-A5F0DB53DED0}" srcOrd="0" destOrd="0" presId="urn:microsoft.com/office/officeart/2005/8/layout/cycle2"/>
    <dgm:cxn modelId="{DD188F22-BA64-46A5-B6E0-17A858D2D4F3}" type="presParOf" srcId="{0088CA78-4076-4C1D-94B2-9AD04BCF6FEF}" destId="{FFA3E099-F749-4F39-8A3E-F8C4A32A938F}" srcOrd="2" destOrd="0" presId="urn:microsoft.com/office/officeart/2005/8/layout/cycle2"/>
    <dgm:cxn modelId="{130AFF1E-3708-45D2-9C2B-EDACC843582F}" type="presParOf" srcId="{0088CA78-4076-4C1D-94B2-9AD04BCF6FEF}" destId="{5E064761-8E4D-4EF0-A06A-52322AB894F2}" srcOrd="3" destOrd="0" presId="urn:microsoft.com/office/officeart/2005/8/layout/cycle2"/>
    <dgm:cxn modelId="{752E1A5A-03E8-4011-A2D8-3A9FD70627FE}" type="presParOf" srcId="{5E064761-8E4D-4EF0-A06A-52322AB894F2}" destId="{B7404AD8-A5B0-4133-9B45-A38DFEF85148}" srcOrd="0" destOrd="0" presId="urn:microsoft.com/office/officeart/2005/8/layout/cycle2"/>
    <dgm:cxn modelId="{7B4F7D7A-5F6F-42DE-98A9-3B5D7852278C}" type="presParOf" srcId="{0088CA78-4076-4C1D-94B2-9AD04BCF6FEF}" destId="{8B653352-300E-4296-AD7C-F88727818EFA}" srcOrd="4" destOrd="0" presId="urn:microsoft.com/office/officeart/2005/8/layout/cycle2"/>
    <dgm:cxn modelId="{84E46B43-8A3D-4774-8C09-39205B736571}" type="presParOf" srcId="{0088CA78-4076-4C1D-94B2-9AD04BCF6FEF}" destId="{AC5B80AD-28E0-4303-AC71-278D877C3341}" srcOrd="5" destOrd="0" presId="urn:microsoft.com/office/officeart/2005/8/layout/cycle2"/>
    <dgm:cxn modelId="{F0B68AA4-B9F9-42F2-8495-85F93AD899AE}" type="presParOf" srcId="{AC5B80AD-28E0-4303-AC71-278D877C3341}" destId="{7E7541C4-B9D7-4FCA-BD64-322C4D99FBFB}" srcOrd="0" destOrd="0" presId="urn:microsoft.com/office/officeart/2005/8/layout/cycle2"/>
    <dgm:cxn modelId="{A0531266-47C1-4141-9799-8E2CC2414776}" type="presParOf" srcId="{0088CA78-4076-4C1D-94B2-9AD04BCF6FEF}" destId="{9E42EA67-7748-4F24-9DC8-0773C666112D}" srcOrd="6" destOrd="0" presId="urn:microsoft.com/office/officeart/2005/8/layout/cycle2"/>
    <dgm:cxn modelId="{8B4054E5-8767-4054-A38E-63911F17A8C0}" type="presParOf" srcId="{0088CA78-4076-4C1D-94B2-9AD04BCF6FEF}" destId="{B33E03E8-1900-4307-B8A0-E448967CB98F}" srcOrd="7" destOrd="0" presId="urn:microsoft.com/office/officeart/2005/8/layout/cycle2"/>
    <dgm:cxn modelId="{B42FFBB4-17E1-4B5D-8841-F0384F2CE019}" type="presParOf" srcId="{B33E03E8-1900-4307-B8A0-E448967CB98F}" destId="{1BF04812-40EA-4602-840D-ADB1B0E17EAF}" srcOrd="0" destOrd="0" presId="urn:microsoft.com/office/officeart/2005/8/layout/cycle2"/>
    <dgm:cxn modelId="{4BDABC42-446F-4DCA-A011-BB86DFEBC711}" type="presParOf" srcId="{0088CA78-4076-4C1D-94B2-9AD04BCF6FEF}" destId="{7F9031C4-0257-4F4F-9C14-CBCAD5C69AE3}" srcOrd="8" destOrd="0" presId="urn:microsoft.com/office/officeart/2005/8/layout/cycle2"/>
    <dgm:cxn modelId="{77CD130D-E5E3-4496-9857-047DE1E69350}" type="presParOf" srcId="{0088CA78-4076-4C1D-94B2-9AD04BCF6FEF}" destId="{70515B51-38F0-4E28-899D-039582098ABF}" srcOrd="9" destOrd="0" presId="urn:microsoft.com/office/officeart/2005/8/layout/cycle2"/>
    <dgm:cxn modelId="{FC36545D-79A5-48DA-9BC7-D440E1E140EA}" type="presParOf" srcId="{70515B51-38F0-4E28-899D-039582098ABF}" destId="{A827AF83-BB13-41BF-8DA6-EABD9B59544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E034A56-4A4E-49BC-803A-762F8583264B}" type="doc">
      <dgm:prSet loTypeId="urn:microsoft.com/office/officeart/2005/8/layout/cycle2" loCatId="cycle" qsTypeId="urn:microsoft.com/office/officeart/2005/8/quickstyle/simple1" qsCatId="simple" csTypeId="urn:microsoft.com/office/officeart/2005/8/colors/accent0_2" csCatId="mainScheme" phldr="1"/>
      <dgm:spPr/>
      <dgm:t>
        <a:bodyPr/>
        <a:lstStyle/>
        <a:p>
          <a:endParaRPr lang="en-US"/>
        </a:p>
      </dgm:t>
    </dgm:pt>
    <dgm:pt modelId="{A3ABEC62-A1D9-440C-8FEC-55B475F76FBD}">
      <dgm:prSet phldrT="[Text]"/>
      <dgm:spPr>
        <a:ln>
          <a:solidFill>
            <a:schemeClr val="accent6"/>
          </a:solidFill>
        </a:ln>
      </dgm:spPr>
      <dgm:t>
        <a:bodyPr/>
        <a:lstStyle/>
        <a:p>
          <a:r>
            <a:rPr lang="es-NI" noProof="0" dirty="0" smtClean="0">
              <a:solidFill>
                <a:schemeClr val="accent4">
                  <a:lumMod val="50000"/>
                  <a:lumOff val="50000"/>
                </a:schemeClr>
              </a:solidFill>
            </a:rPr>
            <a:t>1. Pautas y techos presupuestarios establecidos</a:t>
          </a:r>
          <a:endParaRPr lang="es-NI" noProof="0" dirty="0">
            <a:solidFill>
              <a:schemeClr val="accent4">
                <a:lumMod val="50000"/>
                <a:lumOff val="50000"/>
              </a:schemeClr>
            </a:solidFill>
          </a:endParaRPr>
        </a:p>
      </dgm:t>
    </dgm:pt>
    <dgm:pt modelId="{66EA5FFE-219D-43DE-A7FE-D47C99BB9E5C}" type="parTrans" cxnId="{11C0D232-C66E-4334-8A1F-10C0DF3C2753}">
      <dgm:prSet/>
      <dgm:spPr/>
      <dgm:t>
        <a:bodyPr/>
        <a:lstStyle/>
        <a:p>
          <a:endParaRPr lang="en-US"/>
        </a:p>
      </dgm:t>
    </dgm:pt>
    <dgm:pt modelId="{35A41CA4-080E-48C1-B05F-238BB1DF61B3}" type="sibTrans" cxnId="{11C0D232-C66E-4334-8A1F-10C0DF3C2753}">
      <dgm:prSet/>
      <dgm:spPr/>
      <dgm:t>
        <a:bodyPr/>
        <a:lstStyle/>
        <a:p>
          <a:endParaRPr lang="en-US"/>
        </a:p>
      </dgm:t>
    </dgm:pt>
    <dgm:pt modelId="{0CC2234F-5063-4342-AAC2-CAD3655B51CD}">
      <dgm:prSet phldrT="[Text]"/>
      <dgm:spPr>
        <a:ln>
          <a:solidFill>
            <a:schemeClr val="accent2">
              <a:lumMod val="90000"/>
            </a:schemeClr>
          </a:solidFill>
        </a:ln>
      </dgm:spPr>
      <dgm:t>
        <a:bodyPr/>
        <a:lstStyle/>
        <a:p>
          <a:r>
            <a:rPr lang="es-NI" noProof="0" dirty="0" smtClean="0">
              <a:solidFill>
                <a:schemeClr val="accent4">
                  <a:lumMod val="50000"/>
                  <a:lumOff val="50000"/>
                </a:schemeClr>
              </a:solidFill>
            </a:rPr>
            <a:t>2. Borrador del presupuesto elaborado y consultado</a:t>
          </a:r>
          <a:endParaRPr lang="es-NI" noProof="0" dirty="0">
            <a:solidFill>
              <a:schemeClr val="accent4">
                <a:lumMod val="50000"/>
                <a:lumOff val="50000"/>
              </a:schemeClr>
            </a:solidFill>
          </a:endParaRPr>
        </a:p>
      </dgm:t>
    </dgm:pt>
    <dgm:pt modelId="{3A4EF94B-9993-49CB-A510-B42B83C7A675}" type="parTrans" cxnId="{9881896C-D971-42B2-ABC4-CBE9F91A06E7}">
      <dgm:prSet/>
      <dgm:spPr/>
      <dgm:t>
        <a:bodyPr/>
        <a:lstStyle/>
        <a:p>
          <a:endParaRPr lang="en-US"/>
        </a:p>
      </dgm:t>
    </dgm:pt>
    <dgm:pt modelId="{FCA9BB45-4C85-48BC-9972-270A4C4C0B35}" type="sibTrans" cxnId="{9881896C-D971-42B2-ABC4-CBE9F91A06E7}">
      <dgm:prSet/>
      <dgm:spPr/>
      <dgm:t>
        <a:bodyPr/>
        <a:lstStyle/>
        <a:p>
          <a:endParaRPr lang="en-US"/>
        </a:p>
      </dgm:t>
    </dgm:pt>
    <dgm:pt modelId="{E81F3F6C-AA13-40FB-820D-8969ECFFC430}">
      <dgm:prSet phldrT="[Text]"/>
      <dgm:spPr>
        <a:ln>
          <a:solidFill>
            <a:schemeClr val="accent2">
              <a:lumMod val="90000"/>
            </a:schemeClr>
          </a:solidFill>
        </a:ln>
      </dgm:spPr>
      <dgm:t>
        <a:bodyPr/>
        <a:lstStyle/>
        <a:p>
          <a:r>
            <a:rPr lang="en-US" dirty="0">
              <a:solidFill>
                <a:schemeClr val="accent4">
                  <a:lumMod val="50000"/>
                  <a:lumOff val="50000"/>
                </a:schemeClr>
              </a:solidFill>
            </a:rPr>
            <a:t>3. </a:t>
          </a:r>
          <a:r>
            <a:rPr lang="es-NI" noProof="0" dirty="0" smtClean="0">
              <a:solidFill>
                <a:schemeClr val="accent4">
                  <a:lumMod val="50000"/>
                  <a:lumOff val="50000"/>
                </a:schemeClr>
              </a:solidFill>
            </a:rPr>
            <a:t>Negociación</a:t>
          </a:r>
          <a:endParaRPr lang="es-NI" noProof="0" dirty="0">
            <a:solidFill>
              <a:schemeClr val="accent4">
                <a:lumMod val="50000"/>
                <a:lumOff val="50000"/>
              </a:schemeClr>
            </a:solidFill>
          </a:endParaRPr>
        </a:p>
      </dgm:t>
    </dgm:pt>
    <dgm:pt modelId="{B8E0F75D-0C56-4B26-B751-097499FCC9BD}" type="parTrans" cxnId="{D1B7EB20-8E46-45B9-81B4-7F02C4F0C87A}">
      <dgm:prSet/>
      <dgm:spPr/>
      <dgm:t>
        <a:bodyPr/>
        <a:lstStyle/>
        <a:p>
          <a:endParaRPr lang="en-US"/>
        </a:p>
      </dgm:t>
    </dgm:pt>
    <dgm:pt modelId="{12FE6F5E-7103-4131-92CD-07EB3442C39B}" type="sibTrans" cxnId="{D1B7EB20-8E46-45B9-81B4-7F02C4F0C87A}">
      <dgm:prSet/>
      <dgm:spPr/>
      <dgm:t>
        <a:bodyPr/>
        <a:lstStyle/>
        <a:p>
          <a:endParaRPr lang="en-US"/>
        </a:p>
      </dgm:t>
    </dgm:pt>
    <dgm:pt modelId="{F2FB85A5-6B4B-4744-A507-184B29D0FE6D}">
      <dgm:prSet phldrT="[Text]"/>
      <dgm:spPr>
        <a:ln>
          <a:solidFill>
            <a:schemeClr val="accent6"/>
          </a:solidFill>
        </a:ln>
      </dgm:spPr>
      <dgm:t>
        <a:bodyPr/>
        <a:lstStyle/>
        <a:p>
          <a:r>
            <a:rPr lang="es-NI" noProof="0" dirty="0" smtClean="0">
              <a:solidFill>
                <a:schemeClr val="tx1">
                  <a:lumMod val="50000"/>
                  <a:lumOff val="50000"/>
                </a:schemeClr>
              </a:solidFill>
            </a:rPr>
            <a:t>4. Revisión y aprobación</a:t>
          </a:r>
          <a:endParaRPr lang="es-NI" noProof="0" dirty="0">
            <a:solidFill>
              <a:schemeClr val="tx1">
                <a:lumMod val="50000"/>
                <a:lumOff val="50000"/>
              </a:schemeClr>
            </a:solidFill>
          </a:endParaRPr>
        </a:p>
      </dgm:t>
    </dgm:pt>
    <dgm:pt modelId="{82D42360-830C-408E-A715-8DFEA8580518}" type="parTrans" cxnId="{26F6D54A-D14A-4E3B-8FE2-63469F4A527E}">
      <dgm:prSet/>
      <dgm:spPr/>
      <dgm:t>
        <a:bodyPr/>
        <a:lstStyle/>
        <a:p>
          <a:endParaRPr lang="en-US"/>
        </a:p>
      </dgm:t>
    </dgm:pt>
    <dgm:pt modelId="{24390F12-0271-4D98-9ADB-1E378E9ACFA2}" type="sibTrans" cxnId="{26F6D54A-D14A-4E3B-8FE2-63469F4A527E}">
      <dgm:prSet/>
      <dgm:spPr/>
      <dgm:t>
        <a:bodyPr/>
        <a:lstStyle/>
        <a:p>
          <a:endParaRPr lang="en-US"/>
        </a:p>
      </dgm:t>
    </dgm:pt>
    <dgm:pt modelId="{DC29639E-9ED5-4C5A-9E95-0B55F7136632}">
      <dgm:prSet phldrT="[Text]"/>
      <dgm:spPr>
        <a:ln>
          <a:solidFill>
            <a:schemeClr val="tx2"/>
          </a:solidFill>
        </a:ln>
      </dgm:spPr>
      <dgm:t>
        <a:bodyPr/>
        <a:lstStyle/>
        <a:p>
          <a:r>
            <a:rPr lang="es-NI" noProof="0" dirty="0" smtClean="0">
              <a:solidFill>
                <a:schemeClr val="tx2"/>
              </a:solidFill>
            </a:rPr>
            <a:t>5. Gastos, desembolso de capital, monitoreo</a:t>
          </a:r>
          <a:endParaRPr lang="es-NI" noProof="0" dirty="0">
            <a:solidFill>
              <a:schemeClr val="tx2"/>
            </a:solidFill>
          </a:endParaRPr>
        </a:p>
      </dgm:t>
    </dgm:pt>
    <dgm:pt modelId="{94627D31-2D5B-4902-A7FF-CCE867C45832}" type="parTrans" cxnId="{08AE6F77-78F4-4124-816D-4849B91373B4}">
      <dgm:prSet/>
      <dgm:spPr/>
      <dgm:t>
        <a:bodyPr/>
        <a:lstStyle/>
        <a:p>
          <a:endParaRPr lang="en-US"/>
        </a:p>
      </dgm:t>
    </dgm:pt>
    <dgm:pt modelId="{1DBA56A4-D0E1-44CC-99B3-00DBC6D7A080}" type="sibTrans" cxnId="{08AE6F77-78F4-4124-816D-4849B91373B4}">
      <dgm:prSet/>
      <dgm:spPr/>
      <dgm:t>
        <a:bodyPr/>
        <a:lstStyle/>
        <a:p>
          <a:endParaRPr lang="en-US"/>
        </a:p>
      </dgm:t>
    </dgm:pt>
    <dgm:pt modelId="{0088CA78-4076-4C1D-94B2-9AD04BCF6FEF}" type="pres">
      <dgm:prSet presAssocID="{3E034A56-4A4E-49BC-803A-762F8583264B}" presName="cycle" presStyleCnt="0">
        <dgm:presLayoutVars>
          <dgm:dir/>
          <dgm:resizeHandles val="exact"/>
        </dgm:presLayoutVars>
      </dgm:prSet>
      <dgm:spPr/>
      <dgm:t>
        <a:bodyPr/>
        <a:lstStyle/>
        <a:p>
          <a:endParaRPr lang="en-US"/>
        </a:p>
      </dgm:t>
    </dgm:pt>
    <dgm:pt modelId="{49239CE5-3B87-4CE6-A9BA-A8D87C3C9BBB}" type="pres">
      <dgm:prSet presAssocID="{A3ABEC62-A1D9-440C-8FEC-55B475F76FBD}" presName="node" presStyleLbl="node1" presStyleIdx="0" presStyleCnt="5">
        <dgm:presLayoutVars>
          <dgm:bulletEnabled val="1"/>
        </dgm:presLayoutVars>
      </dgm:prSet>
      <dgm:spPr/>
      <dgm:t>
        <a:bodyPr/>
        <a:lstStyle/>
        <a:p>
          <a:endParaRPr lang="en-US"/>
        </a:p>
      </dgm:t>
    </dgm:pt>
    <dgm:pt modelId="{CACA32A5-222F-42DB-930B-F5785FA27316}" type="pres">
      <dgm:prSet presAssocID="{35A41CA4-080E-48C1-B05F-238BB1DF61B3}" presName="sibTrans" presStyleLbl="sibTrans2D1" presStyleIdx="0" presStyleCnt="5"/>
      <dgm:spPr/>
      <dgm:t>
        <a:bodyPr/>
        <a:lstStyle/>
        <a:p>
          <a:endParaRPr lang="en-US"/>
        </a:p>
      </dgm:t>
    </dgm:pt>
    <dgm:pt modelId="{6C0AEA38-8270-4F97-9697-A5F0DB53DED0}" type="pres">
      <dgm:prSet presAssocID="{35A41CA4-080E-48C1-B05F-238BB1DF61B3}" presName="connectorText" presStyleLbl="sibTrans2D1" presStyleIdx="0" presStyleCnt="5"/>
      <dgm:spPr/>
      <dgm:t>
        <a:bodyPr/>
        <a:lstStyle/>
        <a:p>
          <a:endParaRPr lang="en-US"/>
        </a:p>
      </dgm:t>
    </dgm:pt>
    <dgm:pt modelId="{FFA3E099-F749-4F39-8A3E-F8C4A32A938F}" type="pres">
      <dgm:prSet presAssocID="{0CC2234F-5063-4342-AAC2-CAD3655B51CD}" presName="node" presStyleLbl="node1" presStyleIdx="1" presStyleCnt="5">
        <dgm:presLayoutVars>
          <dgm:bulletEnabled val="1"/>
        </dgm:presLayoutVars>
      </dgm:prSet>
      <dgm:spPr/>
      <dgm:t>
        <a:bodyPr/>
        <a:lstStyle/>
        <a:p>
          <a:endParaRPr lang="en-US"/>
        </a:p>
      </dgm:t>
    </dgm:pt>
    <dgm:pt modelId="{5E064761-8E4D-4EF0-A06A-52322AB894F2}" type="pres">
      <dgm:prSet presAssocID="{FCA9BB45-4C85-48BC-9972-270A4C4C0B35}" presName="sibTrans" presStyleLbl="sibTrans2D1" presStyleIdx="1" presStyleCnt="5"/>
      <dgm:spPr/>
      <dgm:t>
        <a:bodyPr/>
        <a:lstStyle/>
        <a:p>
          <a:endParaRPr lang="en-US"/>
        </a:p>
      </dgm:t>
    </dgm:pt>
    <dgm:pt modelId="{B7404AD8-A5B0-4133-9B45-A38DFEF85148}" type="pres">
      <dgm:prSet presAssocID="{FCA9BB45-4C85-48BC-9972-270A4C4C0B35}" presName="connectorText" presStyleLbl="sibTrans2D1" presStyleIdx="1" presStyleCnt="5"/>
      <dgm:spPr/>
      <dgm:t>
        <a:bodyPr/>
        <a:lstStyle/>
        <a:p>
          <a:endParaRPr lang="en-US"/>
        </a:p>
      </dgm:t>
    </dgm:pt>
    <dgm:pt modelId="{8B653352-300E-4296-AD7C-F88727818EFA}" type="pres">
      <dgm:prSet presAssocID="{E81F3F6C-AA13-40FB-820D-8969ECFFC430}" presName="node" presStyleLbl="node1" presStyleIdx="2" presStyleCnt="5">
        <dgm:presLayoutVars>
          <dgm:bulletEnabled val="1"/>
        </dgm:presLayoutVars>
      </dgm:prSet>
      <dgm:spPr/>
      <dgm:t>
        <a:bodyPr/>
        <a:lstStyle/>
        <a:p>
          <a:endParaRPr lang="en-US"/>
        </a:p>
      </dgm:t>
    </dgm:pt>
    <dgm:pt modelId="{AC5B80AD-28E0-4303-AC71-278D877C3341}" type="pres">
      <dgm:prSet presAssocID="{12FE6F5E-7103-4131-92CD-07EB3442C39B}" presName="sibTrans" presStyleLbl="sibTrans2D1" presStyleIdx="2" presStyleCnt="5"/>
      <dgm:spPr/>
      <dgm:t>
        <a:bodyPr/>
        <a:lstStyle/>
        <a:p>
          <a:endParaRPr lang="en-US"/>
        </a:p>
      </dgm:t>
    </dgm:pt>
    <dgm:pt modelId="{7E7541C4-B9D7-4FCA-BD64-322C4D99FBFB}" type="pres">
      <dgm:prSet presAssocID="{12FE6F5E-7103-4131-92CD-07EB3442C39B}" presName="connectorText" presStyleLbl="sibTrans2D1" presStyleIdx="2" presStyleCnt="5"/>
      <dgm:spPr/>
      <dgm:t>
        <a:bodyPr/>
        <a:lstStyle/>
        <a:p>
          <a:endParaRPr lang="en-US"/>
        </a:p>
      </dgm:t>
    </dgm:pt>
    <dgm:pt modelId="{9E42EA67-7748-4F24-9DC8-0773C666112D}" type="pres">
      <dgm:prSet presAssocID="{F2FB85A5-6B4B-4744-A507-184B29D0FE6D}" presName="node" presStyleLbl="node1" presStyleIdx="3" presStyleCnt="5">
        <dgm:presLayoutVars>
          <dgm:bulletEnabled val="1"/>
        </dgm:presLayoutVars>
      </dgm:prSet>
      <dgm:spPr/>
      <dgm:t>
        <a:bodyPr/>
        <a:lstStyle/>
        <a:p>
          <a:endParaRPr lang="en-US"/>
        </a:p>
      </dgm:t>
    </dgm:pt>
    <dgm:pt modelId="{B33E03E8-1900-4307-B8A0-E448967CB98F}" type="pres">
      <dgm:prSet presAssocID="{24390F12-0271-4D98-9ADB-1E378E9ACFA2}" presName="sibTrans" presStyleLbl="sibTrans2D1" presStyleIdx="3" presStyleCnt="5"/>
      <dgm:spPr/>
      <dgm:t>
        <a:bodyPr/>
        <a:lstStyle/>
        <a:p>
          <a:endParaRPr lang="en-US"/>
        </a:p>
      </dgm:t>
    </dgm:pt>
    <dgm:pt modelId="{1BF04812-40EA-4602-840D-ADB1B0E17EAF}" type="pres">
      <dgm:prSet presAssocID="{24390F12-0271-4D98-9ADB-1E378E9ACFA2}" presName="connectorText" presStyleLbl="sibTrans2D1" presStyleIdx="3" presStyleCnt="5"/>
      <dgm:spPr/>
      <dgm:t>
        <a:bodyPr/>
        <a:lstStyle/>
        <a:p>
          <a:endParaRPr lang="en-US"/>
        </a:p>
      </dgm:t>
    </dgm:pt>
    <dgm:pt modelId="{7F9031C4-0257-4F4F-9C14-CBCAD5C69AE3}" type="pres">
      <dgm:prSet presAssocID="{DC29639E-9ED5-4C5A-9E95-0B55F7136632}" presName="node" presStyleLbl="node1" presStyleIdx="4" presStyleCnt="5">
        <dgm:presLayoutVars>
          <dgm:bulletEnabled val="1"/>
        </dgm:presLayoutVars>
      </dgm:prSet>
      <dgm:spPr/>
      <dgm:t>
        <a:bodyPr/>
        <a:lstStyle/>
        <a:p>
          <a:endParaRPr lang="en-US"/>
        </a:p>
      </dgm:t>
    </dgm:pt>
    <dgm:pt modelId="{70515B51-38F0-4E28-899D-039582098ABF}" type="pres">
      <dgm:prSet presAssocID="{1DBA56A4-D0E1-44CC-99B3-00DBC6D7A080}" presName="sibTrans" presStyleLbl="sibTrans2D1" presStyleIdx="4" presStyleCnt="5"/>
      <dgm:spPr/>
      <dgm:t>
        <a:bodyPr/>
        <a:lstStyle/>
        <a:p>
          <a:endParaRPr lang="en-US"/>
        </a:p>
      </dgm:t>
    </dgm:pt>
    <dgm:pt modelId="{A827AF83-BB13-41BF-8DA6-EABD9B59544A}" type="pres">
      <dgm:prSet presAssocID="{1DBA56A4-D0E1-44CC-99B3-00DBC6D7A080}" presName="connectorText" presStyleLbl="sibTrans2D1" presStyleIdx="4" presStyleCnt="5"/>
      <dgm:spPr/>
      <dgm:t>
        <a:bodyPr/>
        <a:lstStyle/>
        <a:p>
          <a:endParaRPr lang="en-US"/>
        </a:p>
      </dgm:t>
    </dgm:pt>
  </dgm:ptLst>
  <dgm:cxnLst>
    <dgm:cxn modelId="{90A9D559-785D-43CC-85CA-A7388F214CB9}" type="presOf" srcId="{1DBA56A4-D0E1-44CC-99B3-00DBC6D7A080}" destId="{A827AF83-BB13-41BF-8DA6-EABD9B59544A}" srcOrd="1" destOrd="0" presId="urn:microsoft.com/office/officeart/2005/8/layout/cycle2"/>
    <dgm:cxn modelId="{11C0D232-C66E-4334-8A1F-10C0DF3C2753}" srcId="{3E034A56-4A4E-49BC-803A-762F8583264B}" destId="{A3ABEC62-A1D9-440C-8FEC-55B475F76FBD}" srcOrd="0" destOrd="0" parTransId="{66EA5FFE-219D-43DE-A7FE-D47C99BB9E5C}" sibTransId="{35A41CA4-080E-48C1-B05F-238BB1DF61B3}"/>
    <dgm:cxn modelId="{60C7235A-CA73-43DE-A379-DD35574F7F2D}" type="presOf" srcId="{12FE6F5E-7103-4131-92CD-07EB3442C39B}" destId="{7E7541C4-B9D7-4FCA-BD64-322C4D99FBFB}" srcOrd="1" destOrd="0" presId="urn:microsoft.com/office/officeart/2005/8/layout/cycle2"/>
    <dgm:cxn modelId="{A05E8E21-A078-4C3E-87D6-43A0052F55F8}" type="presOf" srcId="{E81F3F6C-AA13-40FB-820D-8969ECFFC430}" destId="{8B653352-300E-4296-AD7C-F88727818EFA}" srcOrd="0" destOrd="0" presId="urn:microsoft.com/office/officeart/2005/8/layout/cycle2"/>
    <dgm:cxn modelId="{76681946-3F9B-4D47-87C6-36E29DF2AECE}" type="presOf" srcId="{1DBA56A4-D0E1-44CC-99B3-00DBC6D7A080}" destId="{70515B51-38F0-4E28-899D-039582098ABF}" srcOrd="0" destOrd="0" presId="urn:microsoft.com/office/officeart/2005/8/layout/cycle2"/>
    <dgm:cxn modelId="{B2613475-E747-44BB-9DA7-A47770E9628C}" type="presOf" srcId="{24390F12-0271-4D98-9ADB-1E378E9ACFA2}" destId="{B33E03E8-1900-4307-B8A0-E448967CB98F}" srcOrd="0" destOrd="0" presId="urn:microsoft.com/office/officeart/2005/8/layout/cycle2"/>
    <dgm:cxn modelId="{2E3F83AD-6085-4A78-8587-B54FEA246107}" type="presOf" srcId="{F2FB85A5-6B4B-4744-A507-184B29D0FE6D}" destId="{9E42EA67-7748-4F24-9DC8-0773C666112D}" srcOrd="0" destOrd="0" presId="urn:microsoft.com/office/officeart/2005/8/layout/cycle2"/>
    <dgm:cxn modelId="{BBCA7C82-8053-48AA-AE28-AFAD5FD4E9E5}" type="presOf" srcId="{35A41CA4-080E-48C1-B05F-238BB1DF61B3}" destId="{6C0AEA38-8270-4F97-9697-A5F0DB53DED0}" srcOrd="1" destOrd="0" presId="urn:microsoft.com/office/officeart/2005/8/layout/cycle2"/>
    <dgm:cxn modelId="{08AE6F77-78F4-4124-816D-4849B91373B4}" srcId="{3E034A56-4A4E-49BC-803A-762F8583264B}" destId="{DC29639E-9ED5-4C5A-9E95-0B55F7136632}" srcOrd="4" destOrd="0" parTransId="{94627D31-2D5B-4902-A7FF-CCE867C45832}" sibTransId="{1DBA56A4-D0E1-44CC-99B3-00DBC6D7A080}"/>
    <dgm:cxn modelId="{2A864A86-7BFE-40E2-A4A6-7D3E06D35883}" type="presOf" srcId="{12FE6F5E-7103-4131-92CD-07EB3442C39B}" destId="{AC5B80AD-28E0-4303-AC71-278D877C3341}" srcOrd="0" destOrd="0" presId="urn:microsoft.com/office/officeart/2005/8/layout/cycle2"/>
    <dgm:cxn modelId="{19CEBC44-BF83-4034-88DE-714F1561BBDA}" type="presOf" srcId="{DC29639E-9ED5-4C5A-9E95-0B55F7136632}" destId="{7F9031C4-0257-4F4F-9C14-CBCAD5C69AE3}" srcOrd="0" destOrd="0" presId="urn:microsoft.com/office/officeart/2005/8/layout/cycle2"/>
    <dgm:cxn modelId="{8A789F64-4784-47AC-92EA-2625D4E02490}" type="presOf" srcId="{FCA9BB45-4C85-48BC-9972-270A4C4C0B35}" destId="{B7404AD8-A5B0-4133-9B45-A38DFEF85148}" srcOrd="1" destOrd="0" presId="urn:microsoft.com/office/officeart/2005/8/layout/cycle2"/>
    <dgm:cxn modelId="{E32874BC-61BE-46D4-BC28-499E6A40609F}" type="presOf" srcId="{3E034A56-4A4E-49BC-803A-762F8583264B}" destId="{0088CA78-4076-4C1D-94B2-9AD04BCF6FEF}" srcOrd="0" destOrd="0" presId="urn:microsoft.com/office/officeart/2005/8/layout/cycle2"/>
    <dgm:cxn modelId="{4B6A3809-7BCC-4448-A555-A36884E96B06}" type="presOf" srcId="{35A41CA4-080E-48C1-B05F-238BB1DF61B3}" destId="{CACA32A5-222F-42DB-930B-F5785FA27316}" srcOrd="0" destOrd="0" presId="urn:microsoft.com/office/officeart/2005/8/layout/cycle2"/>
    <dgm:cxn modelId="{26F6D54A-D14A-4E3B-8FE2-63469F4A527E}" srcId="{3E034A56-4A4E-49BC-803A-762F8583264B}" destId="{F2FB85A5-6B4B-4744-A507-184B29D0FE6D}" srcOrd="3" destOrd="0" parTransId="{82D42360-830C-408E-A715-8DFEA8580518}" sibTransId="{24390F12-0271-4D98-9ADB-1E378E9ACFA2}"/>
    <dgm:cxn modelId="{C2E84C9E-E775-497E-838C-B770BAA6B641}" type="presOf" srcId="{A3ABEC62-A1D9-440C-8FEC-55B475F76FBD}" destId="{49239CE5-3B87-4CE6-A9BA-A8D87C3C9BBB}" srcOrd="0" destOrd="0" presId="urn:microsoft.com/office/officeart/2005/8/layout/cycle2"/>
    <dgm:cxn modelId="{33605FC7-457A-4008-8000-F4C3D66B3484}" type="presOf" srcId="{24390F12-0271-4D98-9ADB-1E378E9ACFA2}" destId="{1BF04812-40EA-4602-840D-ADB1B0E17EAF}" srcOrd="1" destOrd="0" presId="urn:microsoft.com/office/officeart/2005/8/layout/cycle2"/>
    <dgm:cxn modelId="{C3290B4C-1112-48D2-A3C3-ED1F77927290}" type="presOf" srcId="{FCA9BB45-4C85-48BC-9972-270A4C4C0B35}" destId="{5E064761-8E4D-4EF0-A06A-52322AB894F2}" srcOrd="0" destOrd="0" presId="urn:microsoft.com/office/officeart/2005/8/layout/cycle2"/>
    <dgm:cxn modelId="{DC0CC018-F94A-40B0-970B-E7BA613EFDBB}" type="presOf" srcId="{0CC2234F-5063-4342-AAC2-CAD3655B51CD}" destId="{FFA3E099-F749-4F39-8A3E-F8C4A32A938F}" srcOrd="0" destOrd="0" presId="urn:microsoft.com/office/officeart/2005/8/layout/cycle2"/>
    <dgm:cxn modelId="{9881896C-D971-42B2-ABC4-CBE9F91A06E7}" srcId="{3E034A56-4A4E-49BC-803A-762F8583264B}" destId="{0CC2234F-5063-4342-AAC2-CAD3655B51CD}" srcOrd="1" destOrd="0" parTransId="{3A4EF94B-9993-49CB-A510-B42B83C7A675}" sibTransId="{FCA9BB45-4C85-48BC-9972-270A4C4C0B35}"/>
    <dgm:cxn modelId="{D1B7EB20-8E46-45B9-81B4-7F02C4F0C87A}" srcId="{3E034A56-4A4E-49BC-803A-762F8583264B}" destId="{E81F3F6C-AA13-40FB-820D-8969ECFFC430}" srcOrd="2" destOrd="0" parTransId="{B8E0F75D-0C56-4B26-B751-097499FCC9BD}" sibTransId="{12FE6F5E-7103-4131-92CD-07EB3442C39B}"/>
    <dgm:cxn modelId="{3C8295A6-86D6-43FF-A962-E233363484BC}" type="presParOf" srcId="{0088CA78-4076-4C1D-94B2-9AD04BCF6FEF}" destId="{49239CE5-3B87-4CE6-A9BA-A8D87C3C9BBB}" srcOrd="0" destOrd="0" presId="urn:microsoft.com/office/officeart/2005/8/layout/cycle2"/>
    <dgm:cxn modelId="{002F231B-6CDA-4F9A-9F0C-0E53E3E3CC9F}" type="presParOf" srcId="{0088CA78-4076-4C1D-94B2-9AD04BCF6FEF}" destId="{CACA32A5-222F-42DB-930B-F5785FA27316}" srcOrd="1" destOrd="0" presId="urn:microsoft.com/office/officeart/2005/8/layout/cycle2"/>
    <dgm:cxn modelId="{ECF23E5F-28B9-44E1-8E03-59CA502D648A}" type="presParOf" srcId="{CACA32A5-222F-42DB-930B-F5785FA27316}" destId="{6C0AEA38-8270-4F97-9697-A5F0DB53DED0}" srcOrd="0" destOrd="0" presId="urn:microsoft.com/office/officeart/2005/8/layout/cycle2"/>
    <dgm:cxn modelId="{DD188F22-BA64-46A5-B6E0-17A858D2D4F3}" type="presParOf" srcId="{0088CA78-4076-4C1D-94B2-9AD04BCF6FEF}" destId="{FFA3E099-F749-4F39-8A3E-F8C4A32A938F}" srcOrd="2" destOrd="0" presId="urn:microsoft.com/office/officeart/2005/8/layout/cycle2"/>
    <dgm:cxn modelId="{130AFF1E-3708-45D2-9C2B-EDACC843582F}" type="presParOf" srcId="{0088CA78-4076-4C1D-94B2-9AD04BCF6FEF}" destId="{5E064761-8E4D-4EF0-A06A-52322AB894F2}" srcOrd="3" destOrd="0" presId="urn:microsoft.com/office/officeart/2005/8/layout/cycle2"/>
    <dgm:cxn modelId="{752E1A5A-03E8-4011-A2D8-3A9FD70627FE}" type="presParOf" srcId="{5E064761-8E4D-4EF0-A06A-52322AB894F2}" destId="{B7404AD8-A5B0-4133-9B45-A38DFEF85148}" srcOrd="0" destOrd="0" presId="urn:microsoft.com/office/officeart/2005/8/layout/cycle2"/>
    <dgm:cxn modelId="{7B4F7D7A-5F6F-42DE-98A9-3B5D7852278C}" type="presParOf" srcId="{0088CA78-4076-4C1D-94B2-9AD04BCF6FEF}" destId="{8B653352-300E-4296-AD7C-F88727818EFA}" srcOrd="4" destOrd="0" presId="urn:microsoft.com/office/officeart/2005/8/layout/cycle2"/>
    <dgm:cxn modelId="{84E46B43-8A3D-4774-8C09-39205B736571}" type="presParOf" srcId="{0088CA78-4076-4C1D-94B2-9AD04BCF6FEF}" destId="{AC5B80AD-28E0-4303-AC71-278D877C3341}" srcOrd="5" destOrd="0" presId="urn:microsoft.com/office/officeart/2005/8/layout/cycle2"/>
    <dgm:cxn modelId="{F0B68AA4-B9F9-42F2-8495-85F93AD899AE}" type="presParOf" srcId="{AC5B80AD-28E0-4303-AC71-278D877C3341}" destId="{7E7541C4-B9D7-4FCA-BD64-322C4D99FBFB}" srcOrd="0" destOrd="0" presId="urn:microsoft.com/office/officeart/2005/8/layout/cycle2"/>
    <dgm:cxn modelId="{A0531266-47C1-4141-9799-8E2CC2414776}" type="presParOf" srcId="{0088CA78-4076-4C1D-94B2-9AD04BCF6FEF}" destId="{9E42EA67-7748-4F24-9DC8-0773C666112D}" srcOrd="6" destOrd="0" presId="urn:microsoft.com/office/officeart/2005/8/layout/cycle2"/>
    <dgm:cxn modelId="{8B4054E5-8767-4054-A38E-63911F17A8C0}" type="presParOf" srcId="{0088CA78-4076-4C1D-94B2-9AD04BCF6FEF}" destId="{B33E03E8-1900-4307-B8A0-E448967CB98F}" srcOrd="7" destOrd="0" presId="urn:microsoft.com/office/officeart/2005/8/layout/cycle2"/>
    <dgm:cxn modelId="{B42FFBB4-17E1-4B5D-8841-F0384F2CE019}" type="presParOf" srcId="{B33E03E8-1900-4307-B8A0-E448967CB98F}" destId="{1BF04812-40EA-4602-840D-ADB1B0E17EAF}" srcOrd="0" destOrd="0" presId="urn:microsoft.com/office/officeart/2005/8/layout/cycle2"/>
    <dgm:cxn modelId="{4BDABC42-446F-4DCA-A011-BB86DFEBC711}" type="presParOf" srcId="{0088CA78-4076-4C1D-94B2-9AD04BCF6FEF}" destId="{7F9031C4-0257-4F4F-9C14-CBCAD5C69AE3}" srcOrd="8" destOrd="0" presId="urn:microsoft.com/office/officeart/2005/8/layout/cycle2"/>
    <dgm:cxn modelId="{77CD130D-E5E3-4496-9857-047DE1E69350}" type="presParOf" srcId="{0088CA78-4076-4C1D-94B2-9AD04BCF6FEF}" destId="{70515B51-38F0-4E28-899D-039582098ABF}" srcOrd="9" destOrd="0" presId="urn:microsoft.com/office/officeart/2005/8/layout/cycle2"/>
    <dgm:cxn modelId="{FC36545D-79A5-48DA-9BC7-D440E1E140EA}" type="presParOf" srcId="{70515B51-38F0-4E28-899D-039582098ABF}" destId="{A827AF83-BB13-41BF-8DA6-EABD9B59544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239CE5-3B87-4CE6-A9BA-A8D87C3C9BBB}">
      <dsp:nvSpPr>
        <dsp:cNvPr id="0" name=""/>
        <dsp:cNvSpPr/>
      </dsp:nvSpPr>
      <dsp:spPr>
        <a:xfrm>
          <a:off x="2434828" y="401"/>
          <a:ext cx="1226343" cy="1226343"/>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t>1. Directrices</a:t>
          </a:r>
          <a:r>
            <a:rPr lang="es-NI" sz="900" kern="1200" dirty="0" smtClean="0"/>
            <a:t> y techos presupuestarios establecidos</a:t>
          </a:r>
          <a:endParaRPr lang="es-NI" sz="900" kern="1200" noProof="0" dirty="0"/>
        </a:p>
      </dsp:txBody>
      <dsp:txXfrm>
        <a:off x="2614422" y="179995"/>
        <a:ext cx="867155" cy="867155"/>
      </dsp:txXfrm>
    </dsp:sp>
    <dsp:sp modelId="{CACA32A5-222F-42DB-930B-F5785FA27316}">
      <dsp:nvSpPr>
        <dsp:cNvPr id="0" name=""/>
        <dsp:cNvSpPr/>
      </dsp:nvSpPr>
      <dsp:spPr>
        <a:xfrm rot="2160000">
          <a:off x="3622675" y="942976"/>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3632045" y="996915"/>
        <a:ext cx="228964" cy="248335"/>
      </dsp:txXfrm>
    </dsp:sp>
    <dsp:sp modelId="{FFA3E099-F749-4F39-8A3E-F8C4A32A938F}">
      <dsp:nvSpPr>
        <dsp:cNvPr id="0" name=""/>
        <dsp:cNvSpPr/>
      </dsp:nvSpPr>
      <dsp:spPr>
        <a:xfrm>
          <a:off x="3926250" y="1083982"/>
          <a:ext cx="1226343" cy="1226343"/>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2. </a:t>
          </a:r>
          <a:r>
            <a:rPr lang="es-NI" sz="900" kern="1200" dirty="0" smtClean="0"/>
            <a:t>Borrador del presupuesto elaborado y consultado</a:t>
          </a:r>
          <a:endParaRPr lang="en-US" sz="900" kern="1200" dirty="0"/>
        </a:p>
      </dsp:txBody>
      <dsp:txXfrm>
        <a:off x="4105844" y="1263576"/>
        <a:ext cx="867155" cy="867155"/>
      </dsp:txXfrm>
    </dsp:sp>
    <dsp:sp modelId="{5E064761-8E4D-4EF0-A06A-52322AB894F2}">
      <dsp:nvSpPr>
        <dsp:cNvPr id="0" name=""/>
        <dsp:cNvSpPr/>
      </dsp:nvSpPr>
      <dsp:spPr>
        <a:xfrm rot="6480000">
          <a:off x="4093900" y="235804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4158126" y="2394156"/>
        <a:ext cx="228964" cy="248335"/>
      </dsp:txXfrm>
    </dsp:sp>
    <dsp:sp modelId="{8B653352-300E-4296-AD7C-F88727818EFA}">
      <dsp:nvSpPr>
        <dsp:cNvPr id="0" name=""/>
        <dsp:cNvSpPr/>
      </dsp:nvSpPr>
      <dsp:spPr>
        <a:xfrm>
          <a:off x="3356577" y="2837255"/>
          <a:ext cx="1226343" cy="1226343"/>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t>3. Negociación</a:t>
          </a:r>
          <a:endParaRPr lang="es-NI" sz="900" kern="1200" noProof="0" dirty="0"/>
        </a:p>
      </dsp:txBody>
      <dsp:txXfrm>
        <a:off x="3536171" y="3016849"/>
        <a:ext cx="867155" cy="867155"/>
      </dsp:txXfrm>
    </dsp:sp>
    <dsp:sp modelId="{AC5B80AD-28E0-4303-AC71-278D877C3341}">
      <dsp:nvSpPr>
        <dsp:cNvPr id="0" name=""/>
        <dsp:cNvSpPr/>
      </dsp:nvSpPr>
      <dsp:spPr>
        <a:xfrm rot="10800000">
          <a:off x="2893711" y="324348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2991839" y="3326259"/>
        <a:ext cx="228964" cy="248335"/>
      </dsp:txXfrm>
    </dsp:sp>
    <dsp:sp modelId="{9E42EA67-7748-4F24-9DC8-0773C666112D}">
      <dsp:nvSpPr>
        <dsp:cNvPr id="0" name=""/>
        <dsp:cNvSpPr/>
      </dsp:nvSpPr>
      <dsp:spPr>
        <a:xfrm>
          <a:off x="1513078" y="2837255"/>
          <a:ext cx="1226343" cy="1226343"/>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t>4. Revisión y aprobación</a:t>
          </a:r>
          <a:endParaRPr lang="es-NI" sz="900" kern="1200" noProof="0" dirty="0"/>
        </a:p>
      </dsp:txBody>
      <dsp:txXfrm>
        <a:off x="1692672" y="3016849"/>
        <a:ext cx="867155" cy="867155"/>
      </dsp:txXfrm>
    </dsp:sp>
    <dsp:sp modelId="{B33E03E8-1900-4307-B8A0-E448967CB98F}">
      <dsp:nvSpPr>
        <dsp:cNvPr id="0" name=""/>
        <dsp:cNvSpPr/>
      </dsp:nvSpPr>
      <dsp:spPr>
        <a:xfrm rot="15120000">
          <a:off x="1680728" y="237564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1744954" y="2505090"/>
        <a:ext cx="228964" cy="248335"/>
      </dsp:txXfrm>
    </dsp:sp>
    <dsp:sp modelId="{7F9031C4-0257-4F4F-9C14-CBCAD5C69AE3}">
      <dsp:nvSpPr>
        <dsp:cNvPr id="0" name=""/>
        <dsp:cNvSpPr/>
      </dsp:nvSpPr>
      <dsp:spPr>
        <a:xfrm>
          <a:off x="943405" y="1083982"/>
          <a:ext cx="1226343" cy="1226343"/>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t>5. </a:t>
          </a:r>
          <a:r>
            <a:rPr lang="es-NI" sz="900" kern="1200" dirty="0" smtClean="0"/>
            <a:t>Gastos, desembolso de capital, monitoreo</a:t>
          </a:r>
          <a:endParaRPr lang="es-NI" sz="900" kern="1200" noProof="0" dirty="0"/>
        </a:p>
      </dsp:txBody>
      <dsp:txXfrm>
        <a:off x="1122999" y="1263576"/>
        <a:ext cx="867155" cy="867155"/>
      </dsp:txXfrm>
    </dsp:sp>
    <dsp:sp modelId="{70515B51-38F0-4E28-899D-039582098ABF}">
      <dsp:nvSpPr>
        <dsp:cNvPr id="0" name=""/>
        <dsp:cNvSpPr/>
      </dsp:nvSpPr>
      <dsp:spPr>
        <a:xfrm rot="19440000">
          <a:off x="2131253" y="95385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140623" y="1065476"/>
        <a:ext cx="228964" cy="2483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239CE5-3B87-4CE6-A9BA-A8D87C3C9BBB}">
      <dsp:nvSpPr>
        <dsp:cNvPr id="0" name=""/>
        <dsp:cNvSpPr/>
      </dsp:nvSpPr>
      <dsp:spPr>
        <a:xfrm>
          <a:off x="2434828" y="401"/>
          <a:ext cx="1226343" cy="1226343"/>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1. </a:t>
          </a:r>
          <a:r>
            <a:rPr lang="es-NI" sz="900" kern="1200" noProof="0" dirty="0" smtClean="0"/>
            <a:t>.Directrices</a:t>
          </a:r>
          <a:r>
            <a:rPr lang="es-NI" sz="900" kern="1200" dirty="0" smtClean="0"/>
            <a:t> y techos presupuestarios establecidos</a:t>
          </a:r>
          <a:endParaRPr lang="en-US" sz="900" kern="1200" dirty="0"/>
        </a:p>
      </dsp:txBody>
      <dsp:txXfrm>
        <a:off x="2614422" y="179995"/>
        <a:ext cx="867155" cy="867155"/>
      </dsp:txXfrm>
    </dsp:sp>
    <dsp:sp modelId="{CACA32A5-222F-42DB-930B-F5785FA27316}">
      <dsp:nvSpPr>
        <dsp:cNvPr id="0" name=""/>
        <dsp:cNvSpPr/>
      </dsp:nvSpPr>
      <dsp:spPr>
        <a:xfrm rot="2160000">
          <a:off x="3622675" y="942976"/>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3632045" y="996915"/>
        <a:ext cx="228964" cy="248335"/>
      </dsp:txXfrm>
    </dsp:sp>
    <dsp:sp modelId="{FFA3E099-F749-4F39-8A3E-F8C4A32A938F}">
      <dsp:nvSpPr>
        <dsp:cNvPr id="0" name=""/>
        <dsp:cNvSpPr/>
      </dsp:nvSpPr>
      <dsp:spPr>
        <a:xfrm>
          <a:off x="3926250" y="1083982"/>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tx1">
                  <a:lumMod val="50000"/>
                  <a:lumOff val="50000"/>
                </a:schemeClr>
              </a:solidFill>
            </a:rPr>
            <a:t>2. </a:t>
          </a:r>
          <a:r>
            <a:rPr lang="es-NI" sz="900" kern="1200" dirty="0" smtClean="0">
              <a:solidFill>
                <a:srgbClr val="717073"/>
              </a:solidFill>
            </a:rPr>
            <a:t>Borrador del presupuesto elaborado y consultado</a:t>
          </a:r>
          <a:endParaRPr lang="en-US" sz="900" kern="1200" dirty="0">
            <a:solidFill>
              <a:srgbClr val="717073"/>
            </a:solidFill>
          </a:endParaRPr>
        </a:p>
      </dsp:txBody>
      <dsp:txXfrm>
        <a:off x="4105844" y="1263576"/>
        <a:ext cx="867155" cy="867155"/>
      </dsp:txXfrm>
    </dsp:sp>
    <dsp:sp modelId="{5E064761-8E4D-4EF0-A06A-52322AB894F2}">
      <dsp:nvSpPr>
        <dsp:cNvPr id="0" name=""/>
        <dsp:cNvSpPr/>
      </dsp:nvSpPr>
      <dsp:spPr>
        <a:xfrm rot="6480000">
          <a:off x="4093900" y="235804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4158126" y="2394156"/>
        <a:ext cx="228964" cy="248335"/>
      </dsp:txXfrm>
    </dsp:sp>
    <dsp:sp modelId="{8B653352-300E-4296-AD7C-F88727818EFA}">
      <dsp:nvSpPr>
        <dsp:cNvPr id="0" name=""/>
        <dsp:cNvSpPr/>
      </dsp:nvSpPr>
      <dsp:spPr>
        <a:xfrm>
          <a:off x="3356577" y="2837255"/>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tx1">
                  <a:lumMod val="50000"/>
                  <a:lumOff val="50000"/>
                </a:schemeClr>
              </a:solidFill>
            </a:rPr>
            <a:t>3. Negociación</a:t>
          </a:r>
          <a:endParaRPr lang="es-NI" sz="900" kern="1200" noProof="0" dirty="0">
            <a:solidFill>
              <a:schemeClr val="tx1">
                <a:lumMod val="50000"/>
                <a:lumOff val="50000"/>
              </a:schemeClr>
            </a:solidFill>
          </a:endParaRPr>
        </a:p>
      </dsp:txBody>
      <dsp:txXfrm>
        <a:off x="3536171" y="3016849"/>
        <a:ext cx="867155" cy="867155"/>
      </dsp:txXfrm>
    </dsp:sp>
    <dsp:sp modelId="{AC5B80AD-28E0-4303-AC71-278D877C3341}">
      <dsp:nvSpPr>
        <dsp:cNvPr id="0" name=""/>
        <dsp:cNvSpPr/>
      </dsp:nvSpPr>
      <dsp:spPr>
        <a:xfrm rot="10800000">
          <a:off x="2893711" y="324348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2991839" y="3326259"/>
        <a:ext cx="228964" cy="248335"/>
      </dsp:txXfrm>
    </dsp:sp>
    <dsp:sp modelId="{9E42EA67-7748-4F24-9DC8-0773C666112D}">
      <dsp:nvSpPr>
        <dsp:cNvPr id="0" name=""/>
        <dsp:cNvSpPr/>
      </dsp:nvSpPr>
      <dsp:spPr>
        <a:xfrm>
          <a:off x="1513078" y="2837255"/>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tx1">
                  <a:lumMod val="50000"/>
                  <a:lumOff val="50000"/>
                </a:schemeClr>
              </a:solidFill>
            </a:rPr>
            <a:t>4. Revisión y aprobación</a:t>
          </a:r>
          <a:endParaRPr lang="es-NI" sz="900" kern="1200" noProof="0" dirty="0">
            <a:solidFill>
              <a:schemeClr val="tx1">
                <a:lumMod val="50000"/>
                <a:lumOff val="50000"/>
              </a:schemeClr>
            </a:solidFill>
          </a:endParaRPr>
        </a:p>
      </dsp:txBody>
      <dsp:txXfrm>
        <a:off x="1692672" y="3016849"/>
        <a:ext cx="867155" cy="867155"/>
      </dsp:txXfrm>
    </dsp:sp>
    <dsp:sp modelId="{B33E03E8-1900-4307-B8A0-E448967CB98F}">
      <dsp:nvSpPr>
        <dsp:cNvPr id="0" name=""/>
        <dsp:cNvSpPr/>
      </dsp:nvSpPr>
      <dsp:spPr>
        <a:xfrm rot="15120000">
          <a:off x="1680728" y="237564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1744954" y="2505090"/>
        <a:ext cx="228964" cy="248335"/>
      </dsp:txXfrm>
    </dsp:sp>
    <dsp:sp modelId="{7F9031C4-0257-4F4F-9C14-CBCAD5C69AE3}">
      <dsp:nvSpPr>
        <dsp:cNvPr id="0" name=""/>
        <dsp:cNvSpPr/>
      </dsp:nvSpPr>
      <dsp:spPr>
        <a:xfrm>
          <a:off x="943405" y="1083982"/>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tx1">
                  <a:lumMod val="50000"/>
                  <a:lumOff val="50000"/>
                </a:schemeClr>
              </a:solidFill>
            </a:rPr>
            <a:t>5. </a:t>
          </a:r>
          <a:r>
            <a:rPr lang="es-NI" sz="900" kern="1200" dirty="0" smtClean="0">
              <a:solidFill>
                <a:srgbClr val="717073"/>
              </a:solidFill>
            </a:rPr>
            <a:t>Gastos, desembolso de capital, monitoreo</a:t>
          </a:r>
          <a:endParaRPr lang="en-US" sz="900" kern="1200" dirty="0">
            <a:solidFill>
              <a:srgbClr val="717073"/>
            </a:solidFill>
          </a:endParaRPr>
        </a:p>
      </dsp:txBody>
      <dsp:txXfrm>
        <a:off x="1122999" y="1263576"/>
        <a:ext cx="867155" cy="867155"/>
      </dsp:txXfrm>
    </dsp:sp>
    <dsp:sp modelId="{70515B51-38F0-4E28-899D-039582098ABF}">
      <dsp:nvSpPr>
        <dsp:cNvPr id="0" name=""/>
        <dsp:cNvSpPr/>
      </dsp:nvSpPr>
      <dsp:spPr>
        <a:xfrm rot="19440000">
          <a:off x="2131253" y="95385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140623" y="1065476"/>
        <a:ext cx="228964" cy="2483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239CE5-3B87-4CE6-A9BA-A8D87C3C9BBB}">
      <dsp:nvSpPr>
        <dsp:cNvPr id="0" name=""/>
        <dsp:cNvSpPr/>
      </dsp:nvSpPr>
      <dsp:spPr>
        <a:xfrm>
          <a:off x="2434828" y="401"/>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bg1">
                  <a:lumMod val="25000"/>
                </a:schemeClr>
              </a:solidFill>
            </a:rPr>
            <a:t>1. </a:t>
          </a:r>
          <a:r>
            <a:rPr lang="es-NI" sz="900" kern="1200" noProof="0" dirty="0" smtClean="0">
              <a:solidFill>
                <a:schemeClr val="bg1">
                  <a:lumMod val="25000"/>
                </a:schemeClr>
              </a:solidFill>
            </a:rPr>
            <a:t>Directrices</a:t>
          </a:r>
          <a:r>
            <a:rPr lang="es-NI" sz="900" kern="1200" dirty="0" smtClean="0">
              <a:solidFill>
                <a:srgbClr val="717073"/>
              </a:solidFill>
            </a:rPr>
            <a:t> y techos presupuestarios establecidos</a:t>
          </a:r>
          <a:endParaRPr lang="en-US" sz="900" kern="1200" dirty="0">
            <a:solidFill>
              <a:srgbClr val="717073"/>
            </a:solidFill>
          </a:endParaRPr>
        </a:p>
      </dsp:txBody>
      <dsp:txXfrm>
        <a:off x="2614422" y="179995"/>
        <a:ext cx="867155" cy="867155"/>
      </dsp:txXfrm>
    </dsp:sp>
    <dsp:sp modelId="{CACA32A5-222F-42DB-930B-F5785FA27316}">
      <dsp:nvSpPr>
        <dsp:cNvPr id="0" name=""/>
        <dsp:cNvSpPr/>
      </dsp:nvSpPr>
      <dsp:spPr>
        <a:xfrm rot="2160000">
          <a:off x="3622675" y="942976"/>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3632045" y="996915"/>
        <a:ext cx="228964" cy="248335"/>
      </dsp:txXfrm>
    </dsp:sp>
    <dsp:sp modelId="{FFA3E099-F749-4F39-8A3E-F8C4A32A938F}">
      <dsp:nvSpPr>
        <dsp:cNvPr id="0" name=""/>
        <dsp:cNvSpPr/>
      </dsp:nvSpPr>
      <dsp:spPr>
        <a:xfrm>
          <a:off x="3926250" y="1083982"/>
          <a:ext cx="1226343" cy="1226343"/>
        </a:xfrm>
        <a:prstGeom prst="ellipse">
          <a:avLst/>
        </a:prstGeom>
        <a:solidFill>
          <a:schemeClr val="lt1">
            <a:hueOff val="0"/>
            <a:satOff val="0"/>
            <a:lumOff val="0"/>
            <a:alphaOff val="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tx2"/>
              </a:solidFill>
            </a:rPr>
            <a:t>2. </a:t>
          </a:r>
          <a:r>
            <a:rPr lang="en-US" sz="900" kern="1200" dirty="0" smtClean="0">
              <a:solidFill>
                <a:schemeClr val="tx1">
                  <a:lumMod val="50000"/>
                  <a:lumOff val="50000"/>
                </a:schemeClr>
              </a:solidFill>
            </a:rPr>
            <a:t>. </a:t>
          </a:r>
          <a:r>
            <a:rPr lang="es-NI" sz="900" kern="1200" dirty="0" smtClean="0"/>
            <a:t>Borrador del presupuesto elaborado y consultado</a:t>
          </a:r>
          <a:endParaRPr lang="en-US" sz="900" kern="1200" dirty="0">
            <a:solidFill>
              <a:schemeClr val="tx2"/>
            </a:solidFill>
          </a:endParaRPr>
        </a:p>
      </dsp:txBody>
      <dsp:txXfrm>
        <a:off x="4105844" y="1263576"/>
        <a:ext cx="867155" cy="867155"/>
      </dsp:txXfrm>
    </dsp:sp>
    <dsp:sp modelId="{5E064761-8E4D-4EF0-A06A-52322AB894F2}">
      <dsp:nvSpPr>
        <dsp:cNvPr id="0" name=""/>
        <dsp:cNvSpPr/>
      </dsp:nvSpPr>
      <dsp:spPr>
        <a:xfrm rot="6480000">
          <a:off x="4093900" y="235804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4158126" y="2394156"/>
        <a:ext cx="228964" cy="248335"/>
      </dsp:txXfrm>
    </dsp:sp>
    <dsp:sp modelId="{8B653352-300E-4296-AD7C-F88727818EFA}">
      <dsp:nvSpPr>
        <dsp:cNvPr id="0" name=""/>
        <dsp:cNvSpPr/>
      </dsp:nvSpPr>
      <dsp:spPr>
        <a:xfrm>
          <a:off x="3356577" y="2837255"/>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tx1"/>
              </a:solidFill>
            </a:rPr>
            <a:t>3. </a:t>
          </a:r>
          <a:r>
            <a:rPr lang="es-NI" sz="900" kern="1200" noProof="0" dirty="0" smtClean="0">
              <a:solidFill>
                <a:srgbClr val="717073"/>
              </a:solidFill>
            </a:rPr>
            <a:t>Negociación</a:t>
          </a:r>
          <a:endParaRPr lang="es-NI" sz="900" kern="1200" noProof="0" dirty="0">
            <a:solidFill>
              <a:srgbClr val="717073"/>
            </a:solidFill>
          </a:endParaRPr>
        </a:p>
      </dsp:txBody>
      <dsp:txXfrm>
        <a:off x="3536171" y="3016849"/>
        <a:ext cx="867155" cy="867155"/>
      </dsp:txXfrm>
    </dsp:sp>
    <dsp:sp modelId="{AC5B80AD-28E0-4303-AC71-278D877C3341}">
      <dsp:nvSpPr>
        <dsp:cNvPr id="0" name=""/>
        <dsp:cNvSpPr/>
      </dsp:nvSpPr>
      <dsp:spPr>
        <a:xfrm rot="10800000">
          <a:off x="2893711" y="324348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2991839" y="3326259"/>
        <a:ext cx="228964" cy="248335"/>
      </dsp:txXfrm>
    </dsp:sp>
    <dsp:sp modelId="{9E42EA67-7748-4F24-9DC8-0773C666112D}">
      <dsp:nvSpPr>
        <dsp:cNvPr id="0" name=""/>
        <dsp:cNvSpPr/>
      </dsp:nvSpPr>
      <dsp:spPr>
        <a:xfrm>
          <a:off x="1513078" y="2837255"/>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tx1"/>
              </a:solidFill>
            </a:rPr>
            <a:t>4. </a:t>
          </a:r>
          <a:r>
            <a:rPr lang="es-NI" sz="900" kern="1200" noProof="0" dirty="0" smtClean="0">
              <a:solidFill>
                <a:srgbClr val="717073"/>
              </a:solidFill>
            </a:rPr>
            <a:t>Revisión y aprobación</a:t>
          </a:r>
          <a:endParaRPr lang="es-NI" sz="900" kern="1200" noProof="0" dirty="0">
            <a:solidFill>
              <a:srgbClr val="717073"/>
            </a:solidFill>
          </a:endParaRPr>
        </a:p>
      </dsp:txBody>
      <dsp:txXfrm>
        <a:off x="1692672" y="3016849"/>
        <a:ext cx="867155" cy="867155"/>
      </dsp:txXfrm>
    </dsp:sp>
    <dsp:sp modelId="{B33E03E8-1900-4307-B8A0-E448967CB98F}">
      <dsp:nvSpPr>
        <dsp:cNvPr id="0" name=""/>
        <dsp:cNvSpPr/>
      </dsp:nvSpPr>
      <dsp:spPr>
        <a:xfrm rot="15120000">
          <a:off x="1680728" y="237564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1744954" y="2505090"/>
        <a:ext cx="228964" cy="248335"/>
      </dsp:txXfrm>
    </dsp:sp>
    <dsp:sp modelId="{7F9031C4-0257-4F4F-9C14-CBCAD5C69AE3}">
      <dsp:nvSpPr>
        <dsp:cNvPr id="0" name=""/>
        <dsp:cNvSpPr/>
      </dsp:nvSpPr>
      <dsp:spPr>
        <a:xfrm>
          <a:off x="943405" y="1083982"/>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tx1">
                  <a:lumMod val="50000"/>
                  <a:lumOff val="50000"/>
                </a:schemeClr>
              </a:solidFill>
            </a:rPr>
            <a:t>5. </a:t>
          </a:r>
          <a:r>
            <a:rPr lang="es-NI" sz="900" kern="1200" dirty="0" smtClean="0">
              <a:solidFill>
                <a:srgbClr val="717073"/>
              </a:solidFill>
            </a:rPr>
            <a:t>Gastos, desembolso de capital, monitoreo</a:t>
          </a:r>
          <a:endParaRPr lang="en-US" sz="900" kern="1200" dirty="0">
            <a:solidFill>
              <a:srgbClr val="717073"/>
            </a:solidFill>
          </a:endParaRPr>
        </a:p>
      </dsp:txBody>
      <dsp:txXfrm>
        <a:off x="1122999" y="1263576"/>
        <a:ext cx="867155" cy="867155"/>
      </dsp:txXfrm>
    </dsp:sp>
    <dsp:sp modelId="{70515B51-38F0-4E28-899D-039582098ABF}">
      <dsp:nvSpPr>
        <dsp:cNvPr id="0" name=""/>
        <dsp:cNvSpPr/>
      </dsp:nvSpPr>
      <dsp:spPr>
        <a:xfrm rot="19440000">
          <a:off x="2131253" y="95385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140623" y="1065476"/>
        <a:ext cx="228964" cy="2483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239CE5-3B87-4CE6-A9BA-A8D87C3C9BBB}">
      <dsp:nvSpPr>
        <dsp:cNvPr id="0" name=""/>
        <dsp:cNvSpPr/>
      </dsp:nvSpPr>
      <dsp:spPr>
        <a:xfrm>
          <a:off x="2434828" y="401"/>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accent4">
                  <a:lumMod val="50000"/>
                  <a:lumOff val="50000"/>
                </a:schemeClr>
              </a:solidFill>
            </a:rPr>
            <a:t>1. </a:t>
          </a:r>
          <a:r>
            <a:rPr lang="es-NI" sz="900" kern="1200" noProof="0" dirty="0" smtClean="0">
              <a:solidFill>
                <a:schemeClr val="accent4">
                  <a:lumMod val="50000"/>
                  <a:lumOff val="50000"/>
                </a:schemeClr>
              </a:solidFill>
            </a:rPr>
            <a:t>Directrices</a:t>
          </a:r>
          <a:r>
            <a:rPr lang="es-NI" sz="900" kern="1200" dirty="0" smtClean="0">
              <a:solidFill>
                <a:srgbClr val="717073"/>
              </a:solidFill>
            </a:rPr>
            <a:t> y techos presupuestarios establecidos</a:t>
          </a:r>
          <a:endParaRPr lang="en-US" sz="900" kern="1200" dirty="0">
            <a:solidFill>
              <a:srgbClr val="717073"/>
            </a:solidFill>
          </a:endParaRPr>
        </a:p>
      </dsp:txBody>
      <dsp:txXfrm>
        <a:off x="2614422" y="179995"/>
        <a:ext cx="867155" cy="867155"/>
      </dsp:txXfrm>
    </dsp:sp>
    <dsp:sp modelId="{CACA32A5-222F-42DB-930B-F5785FA27316}">
      <dsp:nvSpPr>
        <dsp:cNvPr id="0" name=""/>
        <dsp:cNvSpPr/>
      </dsp:nvSpPr>
      <dsp:spPr>
        <a:xfrm rot="2160000">
          <a:off x="3622675" y="942976"/>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3632045" y="996915"/>
        <a:ext cx="228964" cy="248335"/>
      </dsp:txXfrm>
    </dsp:sp>
    <dsp:sp modelId="{FFA3E099-F749-4F39-8A3E-F8C4A32A938F}">
      <dsp:nvSpPr>
        <dsp:cNvPr id="0" name=""/>
        <dsp:cNvSpPr/>
      </dsp:nvSpPr>
      <dsp:spPr>
        <a:xfrm>
          <a:off x="3926250" y="1083982"/>
          <a:ext cx="1226343" cy="1226343"/>
        </a:xfrm>
        <a:prstGeom prst="ellipse">
          <a:avLst/>
        </a:prstGeom>
        <a:solidFill>
          <a:schemeClr val="lt1">
            <a:hueOff val="0"/>
            <a:satOff val="0"/>
            <a:lumOff val="0"/>
            <a:alphaOff val="0"/>
          </a:schemeClr>
        </a:solidFill>
        <a:ln w="25400" cap="flat" cmpd="sng" algn="ctr">
          <a:solidFill>
            <a:schemeClr val="accent2">
              <a:lumMod val="9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solidFill>
                <a:schemeClr val="accent4">
                  <a:lumMod val="50000"/>
                  <a:lumOff val="50000"/>
                </a:schemeClr>
              </a:solidFill>
            </a:rPr>
            <a:t>2. </a:t>
          </a:r>
          <a:r>
            <a:rPr lang="es-NI" sz="900" kern="1200" dirty="0" smtClean="0">
              <a:solidFill>
                <a:srgbClr val="717073"/>
              </a:solidFill>
            </a:rPr>
            <a:t>Borrador del presupuesto elaborado y consultado</a:t>
          </a:r>
          <a:endParaRPr lang="en-US" sz="900" kern="1200" dirty="0">
            <a:solidFill>
              <a:srgbClr val="717073"/>
            </a:solidFill>
          </a:endParaRPr>
        </a:p>
      </dsp:txBody>
      <dsp:txXfrm>
        <a:off x="4105844" y="1263576"/>
        <a:ext cx="867155" cy="867155"/>
      </dsp:txXfrm>
    </dsp:sp>
    <dsp:sp modelId="{5E064761-8E4D-4EF0-A06A-52322AB894F2}">
      <dsp:nvSpPr>
        <dsp:cNvPr id="0" name=""/>
        <dsp:cNvSpPr/>
      </dsp:nvSpPr>
      <dsp:spPr>
        <a:xfrm rot="6480000">
          <a:off x="4093900" y="235804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4158126" y="2394156"/>
        <a:ext cx="228964" cy="248335"/>
      </dsp:txXfrm>
    </dsp:sp>
    <dsp:sp modelId="{8B653352-300E-4296-AD7C-F88727818EFA}">
      <dsp:nvSpPr>
        <dsp:cNvPr id="0" name=""/>
        <dsp:cNvSpPr/>
      </dsp:nvSpPr>
      <dsp:spPr>
        <a:xfrm>
          <a:off x="3356577" y="2837255"/>
          <a:ext cx="1226343" cy="1226343"/>
        </a:xfrm>
        <a:prstGeom prst="ellipse">
          <a:avLst/>
        </a:prstGeom>
        <a:solidFill>
          <a:schemeClr val="lt1">
            <a:hueOff val="0"/>
            <a:satOff val="0"/>
            <a:lumOff val="0"/>
            <a:alphaOff val="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tx2"/>
              </a:solidFill>
            </a:rPr>
            <a:t>3. Negociación</a:t>
          </a:r>
          <a:endParaRPr lang="es-NI" sz="900" kern="1200" noProof="0" dirty="0">
            <a:solidFill>
              <a:schemeClr val="tx2"/>
            </a:solidFill>
          </a:endParaRPr>
        </a:p>
      </dsp:txBody>
      <dsp:txXfrm>
        <a:off x="3536171" y="3016849"/>
        <a:ext cx="867155" cy="867155"/>
      </dsp:txXfrm>
    </dsp:sp>
    <dsp:sp modelId="{AC5B80AD-28E0-4303-AC71-278D877C3341}">
      <dsp:nvSpPr>
        <dsp:cNvPr id="0" name=""/>
        <dsp:cNvSpPr/>
      </dsp:nvSpPr>
      <dsp:spPr>
        <a:xfrm rot="10800000">
          <a:off x="2893711" y="324348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2991839" y="3326259"/>
        <a:ext cx="228964" cy="248335"/>
      </dsp:txXfrm>
    </dsp:sp>
    <dsp:sp modelId="{9E42EA67-7748-4F24-9DC8-0773C666112D}">
      <dsp:nvSpPr>
        <dsp:cNvPr id="0" name=""/>
        <dsp:cNvSpPr/>
      </dsp:nvSpPr>
      <dsp:spPr>
        <a:xfrm>
          <a:off x="1513078" y="2837255"/>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tx1">
                  <a:lumMod val="50000"/>
                  <a:lumOff val="50000"/>
                </a:schemeClr>
              </a:solidFill>
            </a:rPr>
            <a:t>4. Revisión y aprobación</a:t>
          </a:r>
          <a:endParaRPr lang="es-NI" sz="900" kern="1200" noProof="0" dirty="0">
            <a:solidFill>
              <a:schemeClr val="tx1">
                <a:lumMod val="50000"/>
                <a:lumOff val="50000"/>
              </a:schemeClr>
            </a:solidFill>
          </a:endParaRPr>
        </a:p>
      </dsp:txBody>
      <dsp:txXfrm>
        <a:off x="1692672" y="3016849"/>
        <a:ext cx="867155" cy="867155"/>
      </dsp:txXfrm>
    </dsp:sp>
    <dsp:sp modelId="{B33E03E8-1900-4307-B8A0-E448967CB98F}">
      <dsp:nvSpPr>
        <dsp:cNvPr id="0" name=""/>
        <dsp:cNvSpPr/>
      </dsp:nvSpPr>
      <dsp:spPr>
        <a:xfrm rot="15120000">
          <a:off x="1680728" y="237564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1744954" y="2505090"/>
        <a:ext cx="228964" cy="248335"/>
      </dsp:txXfrm>
    </dsp:sp>
    <dsp:sp modelId="{7F9031C4-0257-4F4F-9C14-CBCAD5C69AE3}">
      <dsp:nvSpPr>
        <dsp:cNvPr id="0" name=""/>
        <dsp:cNvSpPr/>
      </dsp:nvSpPr>
      <dsp:spPr>
        <a:xfrm>
          <a:off x="943405" y="1083982"/>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tx1">
                  <a:lumMod val="50000"/>
                  <a:lumOff val="50000"/>
                </a:schemeClr>
              </a:solidFill>
            </a:rPr>
            <a:t>5. </a:t>
          </a:r>
          <a:r>
            <a:rPr lang="es-NI" sz="900" kern="1200" dirty="0" smtClean="0">
              <a:solidFill>
                <a:srgbClr val="717073"/>
              </a:solidFill>
            </a:rPr>
            <a:t>Gastos, desembolso de capital, monitoreo</a:t>
          </a:r>
          <a:endParaRPr lang="es-NI" sz="900" kern="1200" noProof="0" dirty="0">
            <a:solidFill>
              <a:srgbClr val="717073"/>
            </a:solidFill>
          </a:endParaRPr>
        </a:p>
      </dsp:txBody>
      <dsp:txXfrm>
        <a:off x="1122999" y="1263576"/>
        <a:ext cx="867155" cy="867155"/>
      </dsp:txXfrm>
    </dsp:sp>
    <dsp:sp modelId="{70515B51-38F0-4E28-899D-039582098ABF}">
      <dsp:nvSpPr>
        <dsp:cNvPr id="0" name=""/>
        <dsp:cNvSpPr/>
      </dsp:nvSpPr>
      <dsp:spPr>
        <a:xfrm rot="19440000">
          <a:off x="2131253" y="95385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140623" y="1065476"/>
        <a:ext cx="228964" cy="24833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239CE5-3B87-4CE6-A9BA-A8D87C3C9BBB}">
      <dsp:nvSpPr>
        <dsp:cNvPr id="0" name=""/>
        <dsp:cNvSpPr/>
      </dsp:nvSpPr>
      <dsp:spPr>
        <a:xfrm>
          <a:off x="2434828" y="401"/>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accent4">
                  <a:lumMod val="50000"/>
                  <a:lumOff val="50000"/>
                </a:schemeClr>
              </a:solidFill>
            </a:rPr>
            <a:t>1. </a:t>
          </a:r>
          <a:r>
            <a:rPr lang="en-US" sz="900" kern="1200" dirty="0" smtClean="0">
              <a:solidFill>
                <a:schemeClr val="accent4">
                  <a:lumMod val="50000"/>
                  <a:lumOff val="50000"/>
                </a:schemeClr>
              </a:solidFill>
            </a:rPr>
            <a:t/>
          </a:r>
          <a:br>
            <a:rPr lang="en-US" sz="900" kern="1200" dirty="0" smtClean="0">
              <a:solidFill>
                <a:schemeClr val="accent4">
                  <a:lumMod val="50000"/>
                  <a:lumOff val="50000"/>
                </a:schemeClr>
              </a:solidFill>
            </a:rPr>
          </a:br>
          <a:r>
            <a:rPr lang="es-NI" sz="900" kern="1200" noProof="0" dirty="0" smtClean="0">
              <a:solidFill>
                <a:schemeClr val="accent4">
                  <a:lumMod val="50000"/>
                  <a:lumOff val="50000"/>
                </a:schemeClr>
              </a:solidFill>
            </a:rPr>
            <a:t>Directrices</a:t>
          </a:r>
          <a:r>
            <a:rPr lang="en-US" sz="900" kern="1200" dirty="0" smtClean="0">
              <a:solidFill>
                <a:schemeClr val="accent4">
                  <a:lumMod val="50000"/>
                  <a:lumOff val="50000"/>
                </a:schemeClr>
              </a:solidFill>
            </a:rPr>
            <a:t> y techos </a:t>
          </a:r>
          <a:r>
            <a:rPr lang="es-NI" sz="900" kern="1200" noProof="0" dirty="0" smtClean="0">
              <a:solidFill>
                <a:schemeClr val="accent4">
                  <a:lumMod val="50000"/>
                  <a:lumOff val="50000"/>
                </a:schemeClr>
              </a:solidFill>
            </a:rPr>
            <a:t>presupuestarios</a:t>
          </a:r>
          <a:r>
            <a:rPr lang="en-US" sz="900" kern="1200" dirty="0" smtClean="0">
              <a:solidFill>
                <a:schemeClr val="accent4">
                  <a:lumMod val="50000"/>
                  <a:lumOff val="50000"/>
                </a:schemeClr>
              </a:solidFill>
            </a:rPr>
            <a:t> </a:t>
          </a:r>
          <a:r>
            <a:rPr lang="es-NI" sz="900" kern="1200" noProof="0" dirty="0" smtClean="0">
              <a:solidFill>
                <a:schemeClr val="accent4">
                  <a:lumMod val="50000"/>
                  <a:lumOff val="50000"/>
                </a:schemeClr>
              </a:solidFill>
            </a:rPr>
            <a:t>establecidos</a:t>
          </a:r>
          <a:endParaRPr lang="es-NI" sz="900" kern="1200" noProof="0" dirty="0">
            <a:solidFill>
              <a:schemeClr val="accent4">
                <a:lumMod val="50000"/>
                <a:lumOff val="50000"/>
              </a:schemeClr>
            </a:solidFill>
          </a:endParaRPr>
        </a:p>
      </dsp:txBody>
      <dsp:txXfrm>
        <a:off x="2614422" y="179995"/>
        <a:ext cx="867155" cy="867155"/>
      </dsp:txXfrm>
    </dsp:sp>
    <dsp:sp modelId="{CACA32A5-222F-42DB-930B-F5785FA27316}">
      <dsp:nvSpPr>
        <dsp:cNvPr id="0" name=""/>
        <dsp:cNvSpPr/>
      </dsp:nvSpPr>
      <dsp:spPr>
        <a:xfrm rot="2160000">
          <a:off x="3622675" y="942976"/>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3632045" y="996915"/>
        <a:ext cx="228964" cy="248335"/>
      </dsp:txXfrm>
    </dsp:sp>
    <dsp:sp modelId="{FFA3E099-F749-4F39-8A3E-F8C4A32A938F}">
      <dsp:nvSpPr>
        <dsp:cNvPr id="0" name=""/>
        <dsp:cNvSpPr/>
      </dsp:nvSpPr>
      <dsp:spPr>
        <a:xfrm>
          <a:off x="3926250" y="1083982"/>
          <a:ext cx="1226343" cy="1226343"/>
        </a:xfrm>
        <a:prstGeom prst="ellipse">
          <a:avLst/>
        </a:prstGeom>
        <a:solidFill>
          <a:schemeClr val="lt1">
            <a:hueOff val="0"/>
            <a:satOff val="0"/>
            <a:lumOff val="0"/>
            <a:alphaOff val="0"/>
          </a:schemeClr>
        </a:solidFill>
        <a:ln w="25400" cap="flat" cmpd="sng" algn="ctr">
          <a:solidFill>
            <a:schemeClr val="accent2">
              <a:lumMod val="9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accent4">
                  <a:lumMod val="50000"/>
                  <a:lumOff val="50000"/>
                </a:schemeClr>
              </a:solidFill>
            </a:rPr>
            <a:t>2. Borrador del presupuesto elaborado y consultado</a:t>
          </a:r>
          <a:endParaRPr lang="es-NI" sz="900" kern="1200" noProof="0" dirty="0">
            <a:solidFill>
              <a:schemeClr val="accent4">
                <a:lumMod val="50000"/>
                <a:lumOff val="50000"/>
              </a:schemeClr>
            </a:solidFill>
          </a:endParaRPr>
        </a:p>
      </dsp:txBody>
      <dsp:txXfrm>
        <a:off x="4105844" y="1263576"/>
        <a:ext cx="867155" cy="867155"/>
      </dsp:txXfrm>
    </dsp:sp>
    <dsp:sp modelId="{5E064761-8E4D-4EF0-A06A-52322AB894F2}">
      <dsp:nvSpPr>
        <dsp:cNvPr id="0" name=""/>
        <dsp:cNvSpPr/>
      </dsp:nvSpPr>
      <dsp:spPr>
        <a:xfrm rot="6480000">
          <a:off x="4093900" y="235804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4158126" y="2394156"/>
        <a:ext cx="228964" cy="248335"/>
      </dsp:txXfrm>
    </dsp:sp>
    <dsp:sp modelId="{8B653352-300E-4296-AD7C-F88727818EFA}">
      <dsp:nvSpPr>
        <dsp:cNvPr id="0" name=""/>
        <dsp:cNvSpPr/>
      </dsp:nvSpPr>
      <dsp:spPr>
        <a:xfrm>
          <a:off x="3356577" y="2837255"/>
          <a:ext cx="1226343" cy="1226343"/>
        </a:xfrm>
        <a:prstGeom prst="ellipse">
          <a:avLst/>
        </a:prstGeom>
        <a:solidFill>
          <a:schemeClr val="lt1">
            <a:hueOff val="0"/>
            <a:satOff val="0"/>
            <a:lumOff val="0"/>
            <a:alphaOff val="0"/>
          </a:schemeClr>
        </a:solidFill>
        <a:ln w="25400" cap="flat" cmpd="sng" algn="ctr">
          <a:solidFill>
            <a:schemeClr val="accent2">
              <a:lumMod val="9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accent4">
                  <a:lumMod val="50000"/>
                  <a:lumOff val="50000"/>
                </a:schemeClr>
              </a:solidFill>
            </a:rPr>
            <a:t>3. Negociación</a:t>
          </a:r>
          <a:endParaRPr lang="es-NI" sz="900" kern="1200" noProof="0" dirty="0">
            <a:solidFill>
              <a:schemeClr val="accent4">
                <a:lumMod val="50000"/>
                <a:lumOff val="50000"/>
              </a:schemeClr>
            </a:solidFill>
          </a:endParaRPr>
        </a:p>
      </dsp:txBody>
      <dsp:txXfrm>
        <a:off x="3536171" y="3016849"/>
        <a:ext cx="867155" cy="867155"/>
      </dsp:txXfrm>
    </dsp:sp>
    <dsp:sp modelId="{AC5B80AD-28E0-4303-AC71-278D877C3341}">
      <dsp:nvSpPr>
        <dsp:cNvPr id="0" name=""/>
        <dsp:cNvSpPr/>
      </dsp:nvSpPr>
      <dsp:spPr>
        <a:xfrm rot="10800000">
          <a:off x="2893711" y="324348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2991839" y="3326259"/>
        <a:ext cx="228964" cy="248335"/>
      </dsp:txXfrm>
    </dsp:sp>
    <dsp:sp modelId="{9E42EA67-7748-4F24-9DC8-0773C666112D}">
      <dsp:nvSpPr>
        <dsp:cNvPr id="0" name=""/>
        <dsp:cNvSpPr/>
      </dsp:nvSpPr>
      <dsp:spPr>
        <a:xfrm>
          <a:off x="1513078" y="2837255"/>
          <a:ext cx="1226343" cy="1226343"/>
        </a:xfrm>
        <a:prstGeom prst="ellipse">
          <a:avLst/>
        </a:prstGeom>
        <a:solidFill>
          <a:schemeClr val="lt1">
            <a:hueOff val="0"/>
            <a:satOff val="0"/>
            <a:lumOff val="0"/>
            <a:alphaOff val="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tx2"/>
              </a:solidFill>
            </a:rPr>
            <a:t>4. Revisión y aprobación</a:t>
          </a:r>
          <a:endParaRPr lang="es-NI" sz="900" kern="1200" noProof="0" dirty="0">
            <a:solidFill>
              <a:schemeClr val="tx2"/>
            </a:solidFill>
          </a:endParaRPr>
        </a:p>
      </dsp:txBody>
      <dsp:txXfrm>
        <a:off x="1692672" y="3016849"/>
        <a:ext cx="867155" cy="867155"/>
      </dsp:txXfrm>
    </dsp:sp>
    <dsp:sp modelId="{B33E03E8-1900-4307-B8A0-E448967CB98F}">
      <dsp:nvSpPr>
        <dsp:cNvPr id="0" name=""/>
        <dsp:cNvSpPr/>
      </dsp:nvSpPr>
      <dsp:spPr>
        <a:xfrm rot="15120000">
          <a:off x="1680728" y="237564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1744954" y="2505090"/>
        <a:ext cx="228964" cy="248335"/>
      </dsp:txXfrm>
    </dsp:sp>
    <dsp:sp modelId="{7F9031C4-0257-4F4F-9C14-CBCAD5C69AE3}">
      <dsp:nvSpPr>
        <dsp:cNvPr id="0" name=""/>
        <dsp:cNvSpPr/>
      </dsp:nvSpPr>
      <dsp:spPr>
        <a:xfrm>
          <a:off x="943405" y="1083982"/>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tx1">
                  <a:lumMod val="50000"/>
                  <a:lumOff val="50000"/>
                </a:schemeClr>
              </a:solidFill>
            </a:rPr>
            <a:t>5. Gastos, desembolso de capital, monitoreo</a:t>
          </a:r>
          <a:endParaRPr lang="es-NI" sz="900" kern="1200" noProof="0" dirty="0">
            <a:solidFill>
              <a:schemeClr val="tx1">
                <a:lumMod val="50000"/>
                <a:lumOff val="50000"/>
              </a:schemeClr>
            </a:solidFill>
          </a:endParaRPr>
        </a:p>
      </dsp:txBody>
      <dsp:txXfrm>
        <a:off x="1122999" y="1263576"/>
        <a:ext cx="867155" cy="867155"/>
      </dsp:txXfrm>
    </dsp:sp>
    <dsp:sp modelId="{70515B51-38F0-4E28-899D-039582098ABF}">
      <dsp:nvSpPr>
        <dsp:cNvPr id="0" name=""/>
        <dsp:cNvSpPr/>
      </dsp:nvSpPr>
      <dsp:spPr>
        <a:xfrm rot="19440000">
          <a:off x="2131253" y="95385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140623" y="1065476"/>
        <a:ext cx="228964" cy="2483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239CE5-3B87-4CE6-A9BA-A8D87C3C9BBB}">
      <dsp:nvSpPr>
        <dsp:cNvPr id="0" name=""/>
        <dsp:cNvSpPr/>
      </dsp:nvSpPr>
      <dsp:spPr>
        <a:xfrm>
          <a:off x="2434828" y="401"/>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accent4">
                  <a:lumMod val="50000"/>
                  <a:lumOff val="50000"/>
                </a:schemeClr>
              </a:solidFill>
            </a:rPr>
            <a:t>1. Pautas y techos presupuestarios establecidos</a:t>
          </a:r>
          <a:endParaRPr lang="es-NI" sz="900" kern="1200" noProof="0" dirty="0">
            <a:solidFill>
              <a:schemeClr val="accent4">
                <a:lumMod val="50000"/>
                <a:lumOff val="50000"/>
              </a:schemeClr>
            </a:solidFill>
          </a:endParaRPr>
        </a:p>
      </dsp:txBody>
      <dsp:txXfrm>
        <a:off x="2614422" y="179995"/>
        <a:ext cx="867155" cy="867155"/>
      </dsp:txXfrm>
    </dsp:sp>
    <dsp:sp modelId="{CACA32A5-222F-42DB-930B-F5785FA27316}">
      <dsp:nvSpPr>
        <dsp:cNvPr id="0" name=""/>
        <dsp:cNvSpPr/>
      </dsp:nvSpPr>
      <dsp:spPr>
        <a:xfrm rot="2160000">
          <a:off x="3622675" y="942976"/>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3632045" y="996915"/>
        <a:ext cx="228964" cy="248335"/>
      </dsp:txXfrm>
    </dsp:sp>
    <dsp:sp modelId="{FFA3E099-F749-4F39-8A3E-F8C4A32A938F}">
      <dsp:nvSpPr>
        <dsp:cNvPr id="0" name=""/>
        <dsp:cNvSpPr/>
      </dsp:nvSpPr>
      <dsp:spPr>
        <a:xfrm>
          <a:off x="3926250" y="1083982"/>
          <a:ext cx="1226343" cy="1226343"/>
        </a:xfrm>
        <a:prstGeom prst="ellipse">
          <a:avLst/>
        </a:prstGeom>
        <a:solidFill>
          <a:schemeClr val="lt1">
            <a:hueOff val="0"/>
            <a:satOff val="0"/>
            <a:lumOff val="0"/>
            <a:alphaOff val="0"/>
          </a:schemeClr>
        </a:solidFill>
        <a:ln w="25400" cap="flat" cmpd="sng" algn="ctr">
          <a:solidFill>
            <a:schemeClr val="accent2">
              <a:lumMod val="9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accent4">
                  <a:lumMod val="50000"/>
                  <a:lumOff val="50000"/>
                </a:schemeClr>
              </a:solidFill>
            </a:rPr>
            <a:t>2. Borrador del presupuesto elaborado y consultado</a:t>
          </a:r>
          <a:endParaRPr lang="es-NI" sz="900" kern="1200" noProof="0" dirty="0">
            <a:solidFill>
              <a:schemeClr val="accent4">
                <a:lumMod val="50000"/>
                <a:lumOff val="50000"/>
              </a:schemeClr>
            </a:solidFill>
          </a:endParaRPr>
        </a:p>
      </dsp:txBody>
      <dsp:txXfrm>
        <a:off x="4105844" y="1263576"/>
        <a:ext cx="867155" cy="867155"/>
      </dsp:txXfrm>
    </dsp:sp>
    <dsp:sp modelId="{5E064761-8E4D-4EF0-A06A-52322AB894F2}">
      <dsp:nvSpPr>
        <dsp:cNvPr id="0" name=""/>
        <dsp:cNvSpPr/>
      </dsp:nvSpPr>
      <dsp:spPr>
        <a:xfrm rot="6480000">
          <a:off x="4093900" y="235804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4158126" y="2394156"/>
        <a:ext cx="228964" cy="248335"/>
      </dsp:txXfrm>
    </dsp:sp>
    <dsp:sp modelId="{8B653352-300E-4296-AD7C-F88727818EFA}">
      <dsp:nvSpPr>
        <dsp:cNvPr id="0" name=""/>
        <dsp:cNvSpPr/>
      </dsp:nvSpPr>
      <dsp:spPr>
        <a:xfrm>
          <a:off x="3356577" y="2837255"/>
          <a:ext cx="1226343" cy="1226343"/>
        </a:xfrm>
        <a:prstGeom prst="ellipse">
          <a:avLst/>
        </a:prstGeom>
        <a:solidFill>
          <a:schemeClr val="lt1">
            <a:hueOff val="0"/>
            <a:satOff val="0"/>
            <a:lumOff val="0"/>
            <a:alphaOff val="0"/>
          </a:schemeClr>
        </a:solidFill>
        <a:ln w="25400" cap="flat" cmpd="sng" algn="ctr">
          <a:solidFill>
            <a:schemeClr val="accent2">
              <a:lumMod val="9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accent4">
                  <a:lumMod val="50000"/>
                  <a:lumOff val="50000"/>
                </a:schemeClr>
              </a:solidFill>
            </a:rPr>
            <a:t>3. </a:t>
          </a:r>
          <a:r>
            <a:rPr lang="es-NI" sz="900" kern="1200" noProof="0" dirty="0" smtClean="0">
              <a:solidFill>
                <a:schemeClr val="accent4">
                  <a:lumMod val="50000"/>
                  <a:lumOff val="50000"/>
                </a:schemeClr>
              </a:solidFill>
            </a:rPr>
            <a:t>Negociación</a:t>
          </a:r>
          <a:endParaRPr lang="es-NI" sz="900" kern="1200" noProof="0" dirty="0">
            <a:solidFill>
              <a:schemeClr val="accent4">
                <a:lumMod val="50000"/>
                <a:lumOff val="50000"/>
              </a:schemeClr>
            </a:solidFill>
          </a:endParaRPr>
        </a:p>
      </dsp:txBody>
      <dsp:txXfrm>
        <a:off x="3536171" y="3016849"/>
        <a:ext cx="867155" cy="867155"/>
      </dsp:txXfrm>
    </dsp:sp>
    <dsp:sp modelId="{AC5B80AD-28E0-4303-AC71-278D877C3341}">
      <dsp:nvSpPr>
        <dsp:cNvPr id="0" name=""/>
        <dsp:cNvSpPr/>
      </dsp:nvSpPr>
      <dsp:spPr>
        <a:xfrm rot="10800000">
          <a:off x="2893711" y="3243481"/>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2991839" y="3326259"/>
        <a:ext cx="228964" cy="248335"/>
      </dsp:txXfrm>
    </dsp:sp>
    <dsp:sp modelId="{9E42EA67-7748-4F24-9DC8-0773C666112D}">
      <dsp:nvSpPr>
        <dsp:cNvPr id="0" name=""/>
        <dsp:cNvSpPr/>
      </dsp:nvSpPr>
      <dsp:spPr>
        <a:xfrm>
          <a:off x="1513078" y="2837255"/>
          <a:ext cx="1226343" cy="1226343"/>
        </a:xfrm>
        <a:prstGeom prst="ellipse">
          <a:avLst/>
        </a:prstGeom>
        <a:solidFill>
          <a:schemeClr val="l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tx1">
                  <a:lumMod val="50000"/>
                  <a:lumOff val="50000"/>
                </a:schemeClr>
              </a:solidFill>
            </a:rPr>
            <a:t>4. Revisión y aprobación</a:t>
          </a:r>
          <a:endParaRPr lang="es-NI" sz="900" kern="1200" noProof="0" dirty="0">
            <a:solidFill>
              <a:schemeClr val="tx1">
                <a:lumMod val="50000"/>
                <a:lumOff val="50000"/>
              </a:schemeClr>
            </a:solidFill>
          </a:endParaRPr>
        </a:p>
      </dsp:txBody>
      <dsp:txXfrm>
        <a:off x="1692672" y="3016849"/>
        <a:ext cx="867155" cy="867155"/>
      </dsp:txXfrm>
    </dsp:sp>
    <dsp:sp modelId="{B33E03E8-1900-4307-B8A0-E448967CB98F}">
      <dsp:nvSpPr>
        <dsp:cNvPr id="0" name=""/>
        <dsp:cNvSpPr/>
      </dsp:nvSpPr>
      <dsp:spPr>
        <a:xfrm rot="15120000">
          <a:off x="1680728" y="237564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1744954" y="2505090"/>
        <a:ext cx="228964" cy="248335"/>
      </dsp:txXfrm>
    </dsp:sp>
    <dsp:sp modelId="{7F9031C4-0257-4F4F-9C14-CBCAD5C69AE3}">
      <dsp:nvSpPr>
        <dsp:cNvPr id="0" name=""/>
        <dsp:cNvSpPr/>
      </dsp:nvSpPr>
      <dsp:spPr>
        <a:xfrm>
          <a:off x="943405" y="1083982"/>
          <a:ext cx="1226343" cy="1226343"/>
        </a:xfrm>
        <a:prstGeom prst="ellipse">
          <a:avLst/>
        </a:prstGeom>
        <a:solidFill>
          <a:schemeClr val="lt1">
            <a:hueOff val="0"/>
            <a:satOff val="0"/>
            <a:lumOff val="0"/>
            <a:alphaOff val="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NI" sz="900" kern="1200" noProof="0" dirty="0" smtClean="0">
              <a:solidFill>
                <a:schemeClr val="tx2"/>
              </a:solidFill>
            </a:rPr>
            <a:t>5. Gastos, desembolso de capital, monitoreo</a:t>
          </a:r>
          <a:endParaRPr lang="es-NI" sz="900" kern="1200" noProof="0" dirty="0">
            <a:solidFill>
              <a:schemeClr val="tx2"/>
            </a:solidFill>
          </a:endParaRPr>
        </a:p>
      </dsp:txBody>
      <dsp:txXfrm>
        <a:off x="1122999" y="1263576"/>
        <a:ext cx="867155" cy="867155"/>
      </dsp:txXfrm>
    </dsp:sp>
    <dsp:sp modelId="{70515B51-38F0-4E28-899D-039582098ABF}">
      <dsp:nvSpPr>
        <dsp:cNvPr id="0" name=""/>
        <dsp:cNvSpPr/>
      </dsp:nvSpPr>
      <dsp:spPr>
        <a:xfrm rot="19440000">
          <a:off x="2131253" y="953859"/>
          <a:ext cx="327092" cy="41389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140623" y="1065476"/>
        <a:ext cx="228964" cy="24833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1" y="0"/>
            <a:ext cx="3038649"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a:p>
        </p:txBody>
      </p:sp>
      <p:sp>
        <p:nvSpPr>
          <p:cNvPr id="1027" name="Rectangle 3"/>
          <p:cNvSpPr>
            <a:spLocks noGrp="1" noChangeArrowheads="1"/>
          </p:cNvSpPr>
          <p:nvPr>
            <p:ph type="dt" sz="quarter" idx="1"/>
          </p:nvPr>
        </p:nvSpPr>
        <p:spPr bwMode="auto">
          <a:xfrm>
            <a:off x="3973370" y="0"/>
            <a:ext cx="3037031"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algn="r" defTabSz="923925" eaLnBrk="0" hangingPunct="0">
              <a:defRPr sz="1200">
                <a:ea typeface="ＭＳ Ｐゴシック" charset="-128"/>
                <a:cs typeface="+mn-cs"/>
              </a:defRPr>
            </a:lvl1pPr>
          </a:lstStyle>
          <a:p>
            <a:pPr>
              <a:defRPr/>
            </a:pPr>
            <a:endParaRPr lang="en-US"/>
          </a:p>
        </p:txBody>
      </p:sp>
      <p:sp>
        <p:nvSpPr>
          <p:cNvPr id="1028" name="Rectangle 4"/>
          <p:cNvSpPr>
            <a:spLocks noGrp="1" noChangeArrowheads="1"/>
          </p:cNvSpPr>
          <p:nvPr>
            <p:ph type="ftr" sz="quarter" idx="2"/>
          </p:nvPr>
        </p:nvSpPr>
        <p:spPr bwMode="auto">
          <a:xfrm>
            <a:off x="1" y="8831266"/>
            <a:ext cx="3038649"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a:p>
        </p:txBody>
      </p:sp>
      <p:sp>
        <p:nvSpPr>
          <p:cNvPr id="1029" name="Rectangle 5"/>
          <p:cNvSpPr>
            <a:spLocks noGrp="1" noChangeArrowheads="1"/>
          </p:cNvSpPr>
          <p:nvPr>
            <p:ph type="sldNum" sz="quarter" idx="3"/>
          </p:nvPr>
        </p:nvSpPr>
        <p:spPr bwMode="auto">
          <a:xfrm>
            <a:off x="3973370" y="8831266"/>
            <a:ext cx="3037031"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algn="r" defTabSz="923925" eaLnBrk="0" hangingPunct="0">
              <a:defRPr sz="1200">
                <a:ea typeface="ＭＳ Ｐゴシック" charset="-128"/>
                <a:cs typeface="+mn-cs"/>
              </a:defRPr>
            </a:lvl1pPr>
          </a:lstStyle>
          <a:p>
            <a:pPr>
              <a:defRPr/>
            </a:pPr>
            <a:fld id="{86B331E5-0968-4AEF-92A4-80ACF7B5DF42}" type="slidenum">
              <a:rPr lang="en-US"/>
              <a:pPr>
                <a:defRPr/>
              </a:pPr>
              <a:t>‹#›</a:t>
            </a:fld>
            <a:endParaRPr lang="en-US"/>
          </a:p>
        </p:txBody>
      </p:sp>
    </p:spTree>
    <p:extLst>
      <p:ext uri="{BB962C8B-B14F-4D97-AF65-F5344CB8AC3E}">
        <p14:creationId xmlns:p14="http://schemas.microsoft.com/office/powerpoint/2010/main" val="38297907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1" y="0"/>
            <a:ext cx="3038649"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a:p>
        </p:txBody>
      </p:sp>
      <p:sp>
        <p:nvSpPr>
          <p:cNvPr id="79875" name="Rectangle 3"/>
          <p:cNvSpPr>
            <a:spLocks noGrp="1" noChangeArrowheads="1"/>
          </p:cNvSpPr>
          <p:nvPr>
            <p:ph type="dt" idx="1"/>
          </p:nvPr>
        </p:nvSpPr>
        <p:spPr bwMode="auto">
          <a:xfrm>
            <a:off x="3973370" y="0"/>
            <a:ext cx="3037031"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algn="r" defTabSz="923925" eaLnBrk="0" hangingPunct="0">
              <a:defRPr sz="1200">
                <a:ea typeface="ＭＳ Ｐゴシック" charset="-128"/>
                <a:cs typeface="+mn-cs"/>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934722" y="4416428"/>
            <a:ext cx="5140960" cy="4183063"/>
          </a:xfrm>
          <a:prstGeom prst="rect">
            <a:avLst/>
          </a:prstGeom>
          <a:noFill/>
          <a:ln>
            <a:noFill/>
          </a:ln>
          <a:extLst/>
        </p:spPr>
        <p:txBody>
          <a:bodyPr vert="horz" wrap="square" lIns="92446" tIns="46223" rIns="92446" bIns="4622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9878" name="Rectangle 6"/>
          <p:cNvSpPr>
            <a:spLocks noGrp="1" noChangeArrowheads="1"/>
          </p:cNvSpPr>
          <p:nvPr>
            <p:ph type="ftr" sz="quarter" idx="4"/>
          </p:nvPr>
        </p:nvSpPr>
        <p:spPr bwMode="auto">
          <a:xfrm>
            <a:off x="1" y="8831266"/>
            <a:ext cx="3038649"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a:p>
        </p:txBody>
      </p:sp>
      <p:sp>
        <p:nvSpPr>
          <p:cNvPr id="79879" name="Rectangle 7"/>
          <p:cNvSpPr>
            <a:spLocks noGrp="1" noChangeArrowheads="1"/>
          </p:cNvSpPr>
          <p:nvPr>
            <p:ph type="sldNum" sz="quarter" idx="5"/>
          </p:nvPr>
        </p:nvSpPr>
        <p:spPr bwMode="auto">
          <a:xfrm>
            <a:off x="3973370" y="8831266"/>
            <a:ext cx="3037031"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algn="r" defTabSz="923925" eaLnBrk="0" hangingPunct="0">
              <a:defRPr sz="1200">
                <a:ea typeface="ＭＳ Ｐゴシック" charset="-128"/>
                <a:cs typeface="+mn-cs"/>
              </a:defRPr>
            </a:lvl1pPr>
          </a:lstStyle>
          <a:p>
            <a:pPr>
              <a:defRPr/>
            </a:pPr>
            <a:fld id="{96FBA243-26B8-481D-8325-B438EAAEE84C}" type="slidenum">
              <a:rPr lang="en-US"/>
              <a:pPr>
                <a:defRPr/>
              </a:pPr>
              <a:t>‹#›</a:t>
            </a:fld>
            <a:endParaRPr lang="en-US"/>
          </a:p>
        </p:txBody>
      </p:sp>
    </p:spTree>
    <p:extLst>
      <p:ext uri="{BB962C8B-B14F-4D97-AF65-F5344CB8AC3E}">
        <p14:creationId xmlns:p14="http://schemas.microsoft.com/office/powerpoint/2010/main" val="16438072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6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51122" indent="-288893">
              <a:defRPr sz="2400">
                <a:solidFill>
                  <a:schemeClr val="tx1"/>
                </a:solidFill>
                <a:latin typeface="Arial" panose="020B0604020202020204" pitchFamily="34" charset="0"/>
                <a:ea typeface="ＭＳ Ｐゴシック" panose="020B0600070205080204" pitchFamily="34" charset="-128"/>
              </a:defRPr>
            </a:lvl2pPr>
            <a:lvl3pPr marL="1155573" indent="-231115">
              <a:defRPr sz="2400">
                <a:solidFill>
                  <a:schemeClr val="tx1"/>
                </a:solidFill>
                <a:latin typeface="Arial" panose="020B0604020202020204" pitchFamily="34" charset="0"/>
                <a:ea typeface="ＭＳ Ｐゴシック" panose="020B0600070205080204" pitchFamily="34" charset="-128"/>
              </a:defRPr>
            </a:lvl3pPr>
            <a:lvl4pPr marL="1617802" indent="-231115">
              <a:defRPr sz="2400">
                <a:solidFill>
                  <a:schemeClr val="tx1"/>
                </a:solidFill>
                <a:latin typeface="Arial" panose="020B0604020202020204" pitchFamily="34" charset="0"/>
                <a:ea typeface="ＭＳ Ｐゴシック" panose="020B0600070205080204" pitchFamily="34" charset="-128"/>
              </a:defRPr>
            </a:lvl4pPr>
            <a:lvl5pPr marL="2080031" indent="-231115">
              <a:defRPr sz="2400">
                <a:solidFill>
                  <a:schemeClr val="tx1"/>
                </a:solidFill>
                <a:latin typeface="Arial" panose="020B0604020202020204" pitchFamily="34" charset="0"/>
                <a:ea typeface="ＭＳ Ｐゴシック" panose="020B0600070205080204" pitchFamily="34" charset="-128"/>
              </a:defRPr>
            </a:lvl5pPr>
            <a:lvl6pPr marL="2542261"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04490"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66719"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28948"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F7348B18-4CB9-4909-8205-4EA506D8FF05}" type="slidenum">
              <a:rPr lang="en-US" altLang="en-US" sz="1200"/>
              <a:pPr/>
              <a:t>1</a:t>
            </a:fld>
            <a:endParaRPr lang="en-US" altLang="en-US" sz="1200" dirty="0"/>
          </a:p>
        </p:txBody>
      </p:sp>
    </p:spTree>
    <p:extLst>
      <p:ext uri="{BB962C8B-B14F-4D97-AF65-F5344CB8AC3E}">
        <p14:creationId xmlns:p14="http://schemas.microsoft.com/office/powerpoint/2010/main" val="1489111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s-NI" altLang="en-US" baseline="0" noProof="0" dirty="0" smtClean="0">
                <a:latin typeface="Arial" panose="020B0604020202020204" pitchFamily="34" charset="0"/>
                <a:cs typeface="Arial" panose="020B0604020202020204" pitchFamily="34" charset="0"/>
              </a:rPr>
              <a:t>En la tercera fase, durante las negociaciones con el MF, el MINSA puede tener que justificar las asignaciones dentro del borrador de su presupuesto, sobre todo si el MF está interesado en buscar los recortes. Este es un momento importante para asegurarse de que los funcionarios del MINSA estén equipados con la investigación y la evidencia para reafirmar sus argumentos para obtener los niveles de financiamiento necesarios.</a:t>
            </a: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10</a:t>
            </a:fld>
            <a:endParaRPr lang="en-US"/>
          </a:p>
        </p:txBody>
      </p:sp>
    </p:spTree>
    <p:extLst>
      <p:ext uri="{BB962C8B-B14F-4D97-AF65-F5344CB8AC3E}">
        <p14:creationId xmlns:p14="http://schemas.microsoft.com/office/powerpoint/2010/main" val="195822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s-NI" altLang="en-US" baseline="0" noProof="0" dirty="0" smtClean="0">
                <a:latin typeface="Arial" panose="020B0604020202020204" pitchFamily="34" charset="0"/>
                <a:cs typeface="Arial" panose="020B0604020202020204" pitchFamily="34" charset="0"/>
              </a:rPr>
              <a:t>La fase de aprobación y revisión del presupuesto se centra en el parlamento. Aquí es importante dirigirse a los miembros de los comités claves, aquellos que tienen responsabilidades en los sectores específicos o en todo el presupuesto. La divulgación a los medios de comunicación también puede ser útil en esta fase ya que los parlamentaristas tienden a seguir la cobertura de los medios de comunicación de cerca.</a:t>
            </a:r>
            <a:endParaRPr lang="en-US" sz="1200" i="0" kern="1200" baseline="0" dirty="0">
              <a:solidFill>
                <a:schemeClr val="tx1"/>
              </a:solidFill>
              <a:effectLst/>
              <a:latin typeface="Arial" charset="0"/>
              <a:ea typeface="ＭＳ Ｐゴシック" charset="-128"/>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11</a:t>
            </a:fld>
            <a:endParaRPr lang="en-US"/>
          </a:p>
        </p:txBody>
      </p:sp>
    </p:spTree>
    <p:extLst>
      <p:ext uri="{BB962C8B-B14F-4D97-AF65-F5344CB8AC3E}">
        <p14:creationId xmlns:p14="http://schemas.microsoft.com/office/powerpoint/2010/main" val="3151458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s-NI" altLang="en-US" baseline="0" noProof="0" dirty="0" smtClean="0">
                <a:latin typeface="Arial" panose="020B0604020202020204" pitchFamily="34" charset="0"/>
                <a:cs typeface="Arial" panose="020B0604020202020204" pitchFamily="34" charset="0"/>
              </a:rPr>
              <a:t>La etapa final de , desembolso, gastos y monitoreo dura muchos meses o un año entero. Sobre todo si hay una revisión intermedia, esto puede ser un punto para identificar cualquier revisión necesaria al presupuesto, por ejemplo: el abordar cualquiera de las necesidades emergentes, urgente o imprevistas. La fase de monitoreo también puede ser utilizada para incrementar la transparencia en los gastos mientras se le exige al gobierno rendir cuentas del presupuesto que se ha elaborado y aprobado.</a:t>
            </a:r>
            <a:endParaRPr lang="en-US" sz="1200" i="0" kern="1200" baseline="0" dirty="0">
              <a:solidFill>
                <a:schemeClr val="tx1"/>
              </a:solidFill>
              <a:effectLst/>
              <a:latin typeface="Arial" charset="0"/>
              <a:ea typeface="ＭＳ Ｐゴシック" charset="-128"/>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12</a:t>
            </a:fld>
            <a:endParaRPr lang="en-US"/>
          </a:p>
        </p:txBody>
      </p:sp>
    </p:spTree>
    <p:extLst>
      <p:ext uri="{BB962C8B-B14F-4D97-AF65-F5344CB8AC3E}">
        <p14:creationId xmlns:p14="http://schemas.microsoft.com/office/powerpoint/2010/main" val="1519057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s-NI" noProof="0" dirty="0" smtClean="0">
                <a:cs typeface="Arial" charset="0"/>
              </a:rPr>
              <a:t>Debido</a:t>
            </a:r>
            <a:r>
              <a:rPr lang="es-NI" baseline="0" noProof="0" dirty="0" smtClean="0">
                <a:cs typeface="Arial" charset="0"/>
              </a:rPr>
              <a:t> a la gran importancia de la fase de monitoreo, vale la pena considerar las múltiples maneras en las cuales se pueden monitorear los resultados del presupuesto. La atención brindada a todas estas tres áreas se puede utilizar luego para exigir que los gobiernos rindan cuentas de sus asignaciones y compromisos a la misma vez que también se retroalimenta la evidencia en el siguiente ciclo del proceso presupuestario.</a:t>
            </a:r>
            <a:endParaRPr lang="es-NI"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Primero, se pueden analizar los niveles del gasto. ¿</a:t>
            </a:r>
            <a:r>
              <a:rPr lang="es-NI" sz="1200" baseline="0" noProof="0" dirty="0" smtClean="0">
                <a:cs typeface="Arial" charset="0"/>
              </a:rPr>
              <a:t>L</a:t>
            </a:r>
            <a:r>
              <a:rPr lang="es-NI" sz="1200" dirty="0" smtClean="0"/>
              <a:t>a cantidad gastada es la adecuada y concuerdan los gastos con las asignaciones? Las asignaciones deben cuadrar las necesidades identificadas con los recursos disponibles. En la fase de gastos, los fondos</a:t>
            </a:r>
            <a:r>
              <a:rPr lang="es-NI" sz="1200" baseline="0" dirty="0" smtClean="0"/>
              <a:t> no deben ser desviados o retrasados a los programas a los cuales han sido asignados.</a:t>
            </a: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Segundo, se puede monitorear la composición del gasto. ¿L</a:t>
            </a:r>
            <a:r>
              <a:rPr lang="es-NI" sz="1200" dirty="0" smtClean="0"/>
              <a:t>os gastos están alineados con las necesidades y las prioridades? En vez de considerar si se está gastando</a:t>
            </a:r>
            <a:r>
              <a:rPr lang="es-NI" sz="1200" baseline="0" dirty="0" smtClean="0"/>
              <a:t> suficiente dinero, este ángulo considera si el dinero que se está gastando, se usa en las cosas correctas.</a:t>
            </a: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Tercero, podemos evaluar la eficiencia del gasto. Una vez asignado, </a:t>
            </a:r>
            <a:r>
              <a:rPr lang="es-NI" sz="1200" dirty="0" smtClean="0"/>
              <a:t>¿los fondos son bien gastados? ¿Se minimizaron las perdidas? Esta es un área clave que inquieta al MF. Recordar que el rendimiento</a:t>
            </a:r>
            <a:r>
              <a:rPr lang="es-NI" sz="1200" baseline="0" dirty="0" smtClean="0"/>
              <a:t> actual influenciará en gran manera las asignaciones presupuestarias del próximo año.</a:t>
            </a:r>
            <a:endParaRPr lang="es-NI" sz="1200" dirty="0" smtClean="0"/>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13</a:t>
            </a:fld>
            <a:endParaRPr lang="en-US"/>
          </a:p>
        </p:txBody>
      </p:sp>
    </p:spTree>
    <p:extLst>
      <p:ext uri="{BB962C8B-B14F-4D97-AF65-F5344CB8AC3E}">
        <p14:creationId xmlns:p14="http://schemas.microsoft.com/office/powerpoint/2010/main" val="22844382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NI" noProof="0" dirty="0" smtClean="0"/>
              <a:t>Existen muchos recursos en cuestiones de presupuestos del sector salud.</a:t>
            </a:r>
            <a:r>
              <a:rPr lang="es-NI" baseline="0" noProof="0" dirty="0" smtClean="0"/>
              <a:t> Algunos se enumeran aquí. A continuación, pasaremos a un ejercicio durante el cual tendrán la oportunidad de asignar el presupuesto de su propio país y de compartir lo que aprenda con el grupo.</a:t>
            </a:r>
            <a:endParaRPr lang="es-NI" noProof="0" dirty="0"/>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BB967DFE-C36F-444C-AA45-6EED13899228}" type="slidenum">
              <a:rPr lang="en-US" sz="1200" smtClean="0"/>
              <a:pPr/>
              <a:t>14</a:t>
            </a:fld>
            <a:endParaRPr lang="en-US" sz="1200"/>
          </a:p>
        </p:txBody>
      </p:sp>
    </p:spTree>
    <p:extLst>
      <p:ext uri="{BB962C8B-B14F-4D97-AF65-F5344CB8AC3E}">
        <p14:creationId xmlns:p14="http://schemas.microsoft.com/office/powerpoint/2010/main" val="1656802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A menudo los promotores deciden buscar un incremento en el presupuesto gubernamental para su programa preferido y, de inmediato, lanzan una campaña; pero pueden llegar a hacer eso 6 meses después que el proceso presupuestario se ha completado para ese año. Lo otro es que ellos pueden abordar al ministerio de salud cuando de hecho el presupuesto está en revisión para su aprobación por el parlamento en esa fase.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noProof="0" dirty="0" smtClean="0">
                <a:cs typeface="Arial" charset="0"/>
              </a:rPr>
              <a:t>Estos ejemplos ilustran el porqué</a:t>
            </a:r>
            <a:r>
              <a:rPr lang="es-NI" baseline="0" noProof="0" dirty="0" smtClean="0">
                <a:cs typeface="Arial" charset="0"/>
              </a:rPr>
              <a:t> hay varios beneficios para asignar un proceso presupuestario</a:t>
            </a:r>
            <a:r>
              <a:rPr lang="es-NI" noProof="0" dirty="0" smtClean="0">
                <a:cs typeface="Arial" charset="0"/>
              </a:rPr>
              <a:t>. Si lo entienden</a:t>
            </a:r>
            <a:r>
              <a:rPr lang="es-NI" baseline="0" noProof="0" dirty="0" smtClean="0">
                <a:cs typeface="Arial" charset="0"/>
              </a:rPr>
              <a:t>, pueden influenciar las decisiones que se toman dentro de él con facilidad.</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En definitiva, la asignación presupuestaria puede identificar los puntos específicos en los cuales los actores externos pueden promover los recursos incrementados para la salud y/o para obtener los incrementos para los programas específicos en donde la evidencia muestra que son efectivos o son prioridades.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Aún después que los recursos son asignados, la asignación presupuestaria es muy valiosa para ayudar a monitorear cómo se desembolsan y se prolongan las asignaciones, de este modo se mejora la rendición de cuentas. La asignación también puede ayudar a identificar los retos tales como las barreras o los posibles retrasos.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cs typeface="Arial" charset="0"/>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2</a:t>
            </a:fld>
            <a:endParaRPr lang="en-US"/>
          </a:p>
        </p:txBody>
      </p:sp>
    </p:spTree>
    <p:extLst>
      <p:ext uri="{BB962C8B-B14F-4D97-AF65-F5344CB8AC3E}">
        <p14:creationId xmlns:p14="http://schemas.microsoft.com/office/powerpoint/2010/main" val="4214483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s-NI" noProof="0" dirty="0" smtClean="0">
                <a:cs typeface="Arial" charset="0"/>
              </a:rPr>
              <a:t>Existen varios tipos</a:t>
            </a:r>
            <a:r>
              <a:rPr lang="es-NI" baseline="0" noProof="0" dirty="0" smtClean="0">
                <a:cs typeface="Arial" charset="0"/>
              </a:rPr>
              <a:t> de análisis presupuestarios que pueden brindar información útil para la negociación. En primer lugar, </a:t>
            </a:r>
            <a:r>
              <a:rPr lang="es-NI" noProof="0" dirty="0" smtClean="0">
                <a:cs typeface="Arial" charset="0"/>
              </a:rPr>
              <a:t>¿cómo se compararan</a:t>
            </a:r>
            <a:r>
              <a:rPr lang="es-NI" baseline="0" noProof="0" dirty="0" smtClean="0">
                <a:cs typeface="Arial" charset="0"/>
              </a:rPr>
              <a:t> las asignaciones de salud con otros sectores? ¿El sector salud está siendo priorizado de manera adecuada para cumplir las metas del gobierno y cuándo se comparó con otros sectores?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En segundo lugar, las asignaciones se pueden comparar con las gastos. Si los gastos son menores que las asignaciones, esto puede indicar que existe un problema en el sistema. Por ejemplo: el sector salud no puede tener la capacidad de absorber toda la cantidad asignada. Pudo haber un retraso o una barrera en uno de los múltiples puntos entre la aprobación y el gasto.</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En el contexto de la descentralización creciente, es de especial importancia utilizar el análisis presupuestario para rastrear las asignaciones desde el ámbito nacional hasta el sub-nacional. Los presupuestos se pueden desarrollar en paralelo en el ámbito nacional y sub-nacional, ¿están duplicando o quizás desaprovechando algunos programas claves? ¿Se están dando a tiempo las transferencias desde el ámbito central al sub-nacional y se está siguiendo el mecanismo para estos efectos?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Por último, con el paso del tiempo las tendencias presupuestarias nos pueden brindar información sobre el desempeño del sistema de salud y de cómo se pueden estar cambiando las necesidades? ¿Se está progresando?</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i="1" baseline="0" noProof="0" dirty="0" smtClean="0">
                <a:cs typeface="Arial" charset="0"/>
              </a:rPr>
              <a:t>[Pedirle a los participantes que compartan sus experiencias que puedan tener en cualquiera de estos tipos de análisis presupuestarios]</a:t>
            </a:r>
            <a:endParaRPr lang="es-NI" i="1" noProof="0" dirty="0">
              <a:cs typeface="Arial" charset="0"/>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3</a:t>
            </a:fld>
            <a:endParaRPr lang="en-US"/>
          </a:p>
        </p:txBody>
      </p:sp>
    </p:spTree>
    <p:extLst>
      <p:ext uri="{BB962C8B-B14F-4D97-AF65-F5344CB8AC3E}">
        <p14:creationId xmlns:p14="http://schemas.microsoft.com/office/powerpoint/2010/main" val="4061154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sz="1200" i="0" kern="1200" baseline="0" noProof="0" dirty="0" smtClean="0">
                <a:solidFill>
                  <a:schemeClr val="tx1"/>
                </a:solidFill>
                <a:effectLst/>
                <a:latin typeface="Arial" charset="0"/>
                <a:ea typeface="ＭＳ Ｐゴシック" charset="-128"/>
              </a:rPr>
              <a:t>Para aquellos de ustedes que no han trabajado antes en la asignación presupuestaria, aquí aparece un diagrama simple de los típicos flujos de recursos.</a:t>
            </a:r>
          </a:p>
          <a:p>
            <a:endParaRPr lang="es-NI" sz="1200" i="0" kern="1200" baseline="0" noProof="0" dirty="0" smtClean="0">
              <a:solidFill>
                <a:schemeClr val="tx1"/>
              </a:solidFill>
              <a:effectLst/>
              <a:latin typeface="Arial" charset="0"/>
              <a:ea typeface="ＭＳ Ｐゴシック" charset="-128"/>
            </a:endParaRPr>
          </a:p>
          <a:p>
            <a:r>
              <a:rPr lang="es-NI" sz="1200" i="0" kern="1200" baseline="0" noProof="0" dirty="0" smtClean="0">
                <a:solidFill>
                  <a:schemeClr val="tx1"/>
                </a:solidFill>
                <a:effectLst/>
                <a:latin typeface="Arial" charset="0"/>
                <a:ea typeface="ＭＳ Ｐゴシック" charset="-128"/>
              </a:rPr>
              <a:t>Lo típico es que un presupuesto nacional sea el agregado de varias fuentes de financiamiento que incluyen los ingresos nacionales (tales como los impuestos), los préstamos (internos e internacionales) y las donaciones provistas por los donantes. El presupuesto nacional se desarrolla con base en estas fuentes y, luego, se desglosa en gastos comprometidos a nivel central y transferencias realizadas a nivel sub-nacional para que los gobiernos regionales, estatales, distritales y de condados se programen por cuenta propia. Estos gobiernos subnacionales también incorporan sus propios canales de financiamiento independientes tales como: los ingresos locales que no se transfieren a nivel central y, en algunos casos, los fondos de los donantes que se destinan a programas subnacionales.</a:t>
            </a:r>
            <a:endParaRPr lang="es-NI" sz="1200" i="0" kern="1200" baseline="0" noProof="0" dirty="0">
              <a:solidFill>
                <a:schemeClr val="tx1"/>
              </a:solidFill>
              <a:effectLst/>
              <a:latin typeface="Arial" charset="0"/>
              <a:ea typeface="ＭＳ Ｐゴシック" charset="-128"/>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4</a:t>
            </a:fld>
            <a:endParaRPr lang="en-US"/>
          </a:p>
        </p:txBody>
      </p:sp>
    </p:spTree>
    <p:extLst>
      <p:ext uri="{BB962C8B-B14F-4D97-AF65-F5344CB8AC3E}">
        <p14:creationId xmlns:p14="http://schemas.microsoft.com/office/powerpoint/2010/main" val="1703161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s-NI" noProof="0" dirty="0" smtClean="0">
                <a:cs typeface="Arial" charset="0"/>
              </a:rPr>
              <a:t>Tomas</a:t>
            </a:r>
            <a:r>
              <a:rPr lang="es-NI" baseline="0" noProof="0" dirty="0" smtClean="0">
                <a:cs typeface="Arial" charset="0"/>
              </a:rPr>
              <a:t> </a:t>
            </a:r>
            <a:r>
              <a:rPr lang="es-NI" baseline="0" noProof="0" dirty="0" err="1" smtClean="0">
                <a:cs typeface="Arial" charset="0"/>
              </a:rPr>
              <a:t>Bridle</a:t>
            </a:r>
            <a:r>
              <a:rPr lang="es-NI" baseline="0" noProof="0" dirty="0" smtClean="0">
                <a:cs typeface="Arial" charset="0"/>
              </a:rPr>
              <a:t>, un experto en gobernabilidad internacional,  ha descrito el proceso presupuestario como el reflejar un “pluralismo de instituciones”. Esto describe la complejidad del proceso y de lo primordial que es el entender la autoridad única de cada institución sobre las decisiones específicas en los puntos específicos del proceso. </a:t>
            </a:r>
            <a:r>
              <a:rPr lang="es-NI" b="1" i="1" baseline="0" noProof="0" dirty="0" smtClean="0">
                <a:cs typeface="Arial" charset="0"/>
              </a:rPr>
              <a:t>[Si ustedes están usando todas las sesiones en este módulo de forma consecutiva, preguntar a los participantes acerca de lo que compartió el caso práctico de Tanzania en la primera sesión enseñada en cuanto a los riesgos de no entender a plenitud los roles únicos de las instituciones en el proceso presupuestario]</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i="1"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i="0" baseline="0" noProof="0" dirty="0" smtClean="0">
                <a:cs typeface="Arial" charset="0"/>
              </a:rPr>
              <a:t>El hecho de que muchas instituciones se involucren en el proceso presupuestario ofrece beneficios al igual que retos. Esto significa que los investigadores y los promotores pueden apuntar el alcance a más de un solo tomador de decisión porque existen múltiples puntos de entrada para influenciar el proceso. Así mismo, ciertas instituciones pueden recibir mandatos para utilizar ciertos procesos que ofrecen una oportunidad para que los tomadores de decisiones rindan cuentas. Por ejemplo: pueden haber requisitos para que los presupuestos se publiquen durante un tiempo establecido para la revisión pública o para un período de espera antes de tomar acción.</a:t>
            </a:r>
            <a:endParaRPr lang="es-NI" i="0" noProof="0" dirty="0">
              <a:cs typeface="Arial" charset="0"/>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5</a:t>
            </a:fld>
            <a:endParaRPr lang="en-US"/>
          </a:p>
        </p:txBody>
      </p:sp>
    </p:spTree>
    <p:extLst>
      <p:ext uri="{BB962C8B-B14F-4D97-AF65-F5344CB8AC3E}">
        <p14:creationId xmlns:p14="http://schemas.microsoft.com/office/powerpoint/2010/main" val="527706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s-NI" noProof="0" dirty="0" smtClean="0">
                <a:cs typeface="Arial" charset="0"/>
              </a:rPr>
              <a:t>Gran parte de la negociación oficial</a:t>
            </a:r>
            <a:r>
              <a:rPr lang="es-NI" baseline="0" noProof="0" dirty="0" smtClean="0">
                <a:cs typeface="Arial" charset="0"/>
              </a:rPr>
              <a:t> para el presupuesto de salud se da entre el Ministerio de Salud y el Ministerio de Finanzas (MF) con el objetivo de que el MINSA o cualquier ministerio lleguen a cultivar una relación de trabajo positiva con el MF, es útil recordar que se deben tener en mente los intereses del MF. Eso puede traducirse en hacer cambios o en alterar las prácticas presupuestarias o en considerar otros enfoques para dar prioridad. Aquí están tres enfoque para la elaboración de presupuestos que corresponden a los intereses típicos de los Ministerios de Finanzas.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Los Ministerio de Finanzas se están cambiando cada vez más a la elaboración de presupuestos basados en el desempeño; lo que quiere decir que los recursos son asignados con base en el desempeño de los programas individuales en vez de una serie de indicadores medibles. En otras palabras, los programas son financiados con base en lo bien que se están realizando en vez de basarse, de forma estricta, en la necesidad o en la demanda.</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Un segundo principio, que muy a menudo es primordial para los Ministerios de Finanzas, es la eficiencia. Esto se puede definir como el valor del dinero. Lo típico para mejorar la eficiencia es eliminar los gastos que están siendo inutilizados; por ejemplo: las camas de hospitales que permanecen vacías o un proveedor de salud que sólo atiende a 5 pacientes al día, si su horario lo permite, ve a 10. De forma especial, las discusiones acerca de la eficiencia pueden ser delicadas debido a que el punto de vista económico del MF puede entrar en conflictos con los puntos de vistas del MINSA en cuanto a lo que es realista en un sistema de salud sobrecargado.</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Por último, debido a que los </a:t>
            </a:r>
            <a:r>
              <a:rPr lang="es-NI" baseline="0" noProof="0" dirty="0" err="1" smtClean="0">
                <a:cs typeface="Arial" charset="0"/>
              </a:rPr>
              <a:t>MF’s</a:t>
            </a:r>
            <a:r>
              <a:rPr lang="es-NI" baseline="0" noProof="0" dirty="0" smtClean="0">
                <a:cs typeface="Arial" charset="0"/>
              </a:rPr>
              <a:t> son los responsables de asegurar la adhesión a las normas de gastos del gobierno y a los controles financieros, ellos tienen un fuerte interés en la contabilidad, el cumplimiento y el seguimiento de los gastos efectivos dentro de cada programa y sector.</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baseline="0" noProof="0" dirty="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baseline="0" noProof="0" dirty="0" smtClean="0">
                <a:cs typeface="Arial" charset="0"/>
              </a:rPr>
              <a:t>Aunque estos intereses del MF pueden representar una forma diferente para reflexionar en los presupuestos, ellos no tienen que estar en conflicto directo con los intereses del MINSA. De hecho, el formular las negociaciones presupuestarias alrededor de estos intereses puede ayudar a darle soporte a las inversiones del MINSA.</a:t>
            </a:r>
            <a:endParaRPr lang="en-US" dirty="0">
              <a:cs typeface="Arial" charset="0"/>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6</a:t>
            </a:fld>
            <a:endParaRPr lang="en-US"/>
          </a:p>
        </p:txBody>
      </p:sp>
    </p:spTree>
    <p:extLst>
      <p:ext uri="{BB962C8B-B14F-4D97-AF65-F5344CB8AC3E}">
        <p14:creationId xmlns:p14="http://schemas.microsoft.com/office/powerpoint/2010/main" val="471684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sz="1200" i="0" kern="1200" baseline="0" noProof="0" dirty="0" smtClean="0">
                <a:solidFill>
                  <a:schemeClr val="tx1"/>
                </a:solidFill>
                <a:effectLst/>
                <a:latin typeface="Arial" charset="0"/>
                <a:ea typeface="ＭＳ Ｐゴシック" charset="-128"/>
              </a:rPr>
              <a:t> Aquí hay un diagrama muy sencillo de los pasos comunes en un ciclo presupuestario Éste se muestra en un círculo porque incluso, como para, un presupuesto de un año que está llegando al final del proceso, ya se está planificando el presupuesto para el próximo año.</a:t>
            </a:r>
          </a:p>
          <a:p>
            <a:endParaRPr lang="es-NI" sz="1200" i="0" kern="1200" baseline="0" noProof="0" dirty="0" smtClean="0">
              <a:solidFill>
                <a:schemeClr val="tx1"/>
              </a:solidFill>
              <a:effectLst/>
              <a:latin typeface="Arial" charset="0"/>
              <a:ea typeface="ＭＳ Ｐゴシック" charset="-128"/>
            </a:endParaRPr>
          </a:p>
          <a:p>
            <a:r>
              <a:rPr lang="es-NI" sz="1200" i="0" kern="1200" baseline="0" noProof="0" dirty="0" smtClean="0">
                <a:solidFill>
                  <a:schemeClr val="tx1"/>
                </a:solidFill>
                <a:effectLst/>
                <a:latin typeface="Arial" charset="0"/>
                <a:ea typeface="ＭＳ Ｐゴシック" charset="-128"/>
              </a:rPr>
              <a:t>Las primeras etapas en el proceso de presupuesto anual muchas veces comienzan con la revisión de los gastos del año previo frente a las asignaciones y se proyecta la cantidad de financiamiento disponible para el año siguiente. Con base en los recursos esperados y el desempeño previo, el gobierno central, lo tradicional es hacerlo a través del MF, establecerá los techos o los niveles máximos de presupuestos para cada ministerio. Las directrices presupuestarias también son provistas a los ministerios, que por lo general asesoran a los ministerios en la forma en cómo programar su presupuesto en consonancia con las metas y los objetivos del gobierno para el año.</a:t>
            </a:r>
          </a:p>
          <a:p>
            <a:endParaRPr lang="es-NI" sz="1200" i="0" kern="1200" baseline="0" noProof="0" dirty="0" smtClean="0">
              <a:solidFill>
                <a:schemeClr val="tx1"/>
              </a:solidFill>
              <a:effectLst/>
              <a:latin typeface="Arial" charset="0"/>
              <a:ea typeface="ＭＳ Ｐゴシック" charset="-128"/>
            </a:endParaRPr>
          </a:p>
          <a:p>
            <a:r>
              <a:rPr lang="es-NI" sz="1200" i="0" kern="1200" baseline="0" noProof="0" dirty="0" smtClean="0">
                <a:solidFill>
                  <a:schemeClr val="tx1"/>
                </a:solidFill>
                <a:effectLst/>
                <a:latin typeface="Arial" charset="0"/>
                <a:ea typeface="ＭＳ Ｐゴシック" charset="-128"/>
              </a:rPr>
              <a:t>En la segunda fase, los ministerios elaboran sus propios presupuestos utilizando la información provista a ellos a través del MF en la primera fase. Estos borradores de presupuestos muchas veces son compartidos después y se solicita una retroalimentación a través de una serie de consultas con los grupos de interés y públicos. </a:t>
            </a:r>
            <a:r>
              <a:rPr lang="es-NI" sz="1200" b="1" i="1" kern="1200" baseline="0" noProof="0" dirty="0" smtClean="0">
                <a:solidFill>
                  <a:schemeClr val="tx1"/>
                </a:solidFill>
                <a:effectLst/>
                <a:latin typeface="Arial" charset="0"/>
                <a:ea typeface="ＭＳ Ｐゴシック" charset="-128"/>
              </a:rPr>
              <a:t>[Preguntar al grupo: ¿ellos creen que las consultas públicas en esta fase son más propensas a resultar en cambios mayores en el presupuesto o las consultas son proformas y no son tomadas muy en serio por los ministerios?]</a:t>
            </a:r>
          </a:p>
          <a:p>
            <a:endParaRPr lang="es-NI" sz="1200" i="1" kern="1200" baseline="0" noProof="0" dirty="0" smtClean="0">
              <a:solidFill>
                <a:schemeClr val="tx1"/>
              </a:solidFill>
              <a:effectLst/>
              <a:latin typeface="Arial" charset="0"/>
              <a:ea typeface="ＭＳ Ｐゴシック" charset="-128"/>
            </a:endParaRPr>
          </a:p>
          <a:p>
            <a:r>
              <a:rPr lang="es-NI" sz="1200" i="0" kern="1200" baseline="0" noProof="0" dirty="0" smtClean="0">
                <a:solidFill>
                  <a:schemeClr val="tx1"/>
                </a:solidFill>
                <a:effectLst/>
                <a:latin typeface="Arial" charset="0"/>
                <a:ea typeface="ＭＳ Ｐゴシック" charset="-128"/>
              </a:rPr>
              <a:t>Una vez que los ministerios terminan las sumisiones de sus presupuestos, comienza la negociación entre cada ministerio y el MF. Entonces, el MF puede proponer recortes específicos al presupuesto de un ministerio o pedir la justificación para las líneas presupuestarias individuales.</a:t>
            </a:r>
          </a:p>
          <a:p>
            <a:endParaRPr lang="en-US" sz="1200" i="0" kern="1200" baseline="0" dirty="0" smtClean="0">
              <a:solidFill>
                <a:schemeClr val="tx1"/>
              </a:solidFill>
              <a:effectLst/>
              <a:latin typeface="Arial" charset="0"/>
              <a:ea typeface="ＭＳ Ｐゴシック" charset="-128"/>
            </a:endParaRPr>
          </a:p>
          <a:p>
            <a:r>
              <a:rPr lang="es-NI" sz="1200" i="0" kern="1200" baseline="0" noProof="0" dirty="0" smtClean="0">
                <a:solidFill>
                  <a:schemeClr val="tx1"/>
                </a:solidFill>
                <a:effectLst/>
                <a:latin typeface="Arial" charset="0"/>
                <a:ea typeface="ＭＳ Ｐゴシック" charset="-128"/>
              </a:rPr>
              <a:t>En la cuarta fase, lo tradicional es que el presupuesto sea revisado y aprobado por el parlamento. El MF puede presentar el presupuesto al parlamento de manera formal y describir o justificar las asignaciones dentro de los sectores específicos. En muchas ocasiones, el parlamento debatirá el presupuesto antes de realizar las votaciones sobre ese tema. Los comités específicos pueden revisar y aprobar los presupuestos para los ministerios específicos antes de llegar a las votaciones de todo el presupuesto y que es hecha por todo el parlamento.</a:t>
            </a:r>
          </a:p>
          <a:p>
            <a:endParaRPr lang="es-NI" sz="1200" i="0" kern="1200" baseline="0" noProof="0" dirty="0" smtClean="0">
              <a:solidFill>
                <a:schemeClr val="tx1"/>
              </a:solidFill>
              <a:effectLst/>
              <a:latin typeface="Arial" charset="0"/>
              <a:ea typeface="ＭＳ Ｐゴシック" charset="-128"/>
            </a:endParaRPr>
          </a:p>
          <a:p>
            <a:r>
              <a:rPr lang="es-NI" sz="1200" i="0" kern="1200" baseline="0" noProof="0" dirty="0" smtClean="0">
                <a:solidFill>
                  <a:schemeClr val="tx1"/>
                </a:solidFill>
                <a:effectLst/>
                <a:latin typeface="Arial" charset="0"/>
                <a:ea typeface="ＭＳ Ｐゴシック" charset="-128"/>
              </a:rPr>
              <a:t>Después que se aprueba el presupuesto, comienza la fase de ejecución que tiene igual importancia. Aunque ésta aparece caracterizada como una fase sencilla en este diagrama, conlleva sus propios y prolongados procesos de desembolsos para los ministerios y las agencias, los gastos y el monitoreo de cada uno de ellos. Esta fase continúa a lo largo del año; en algunas ocasiones se da con revisiones periódicas programadas durante el año.</a:t>
            </a:r>
          </a:p>
          <a:p>
            <a:endParaRPr lang="es-NI" sz="1200" i="0" kern="1200" baseline="0" noProof="0" dirty="0" smtClean="0">
              <a:solidFill>
                <a:schemeClr val="tx1"/>
              </a:solidFill>
              <a:effectLst/>
              <a:latin typeface="Arial" charset="0"/>
              <a:ea typeface="ＭＳ Ｐゴシック" charset="-128"/>
            </a:endParaRPr>
          </a:p>
          <a:p>
            <a:r>
              <a:rPr lang="es-NI" sz="1200" i="0" kern="1200" baseline="0" noProof="0" dirty="0" smtClean="0">
                <a:solidFill>
                  <a:schemeClr val="tx1"/>
                </a:solidFill>
                <a:effectLst/>
                <a:latin typeface="Arial" charset="0"/>
                <a:ea typeface="ＭＳ Ｐゴシック" charset="-128"/>
              </a:rPr>
              <a:t>Aunque aquí no aparecen delineados de manera específica, recuerden que el desarrollo y la aprobación de los presupuestos sub-nacionales están ocurriendo de forma simultanea.</a:t>
            </a: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7</a:t>
            </a:fld>
            <a:endParaRPr lang="en-US"/>
          </a:p>
        </p:txBody>
      </p:sp>
    </p:spTree>
    <p:extLst>
      <p:ext uri="{BB962C8B-B14F-4D97-AF65-F5344CB8AC3E}">
        <p14:creationId xmlns:p14="http://schemas.microsoft.com/office/powerpoint/2010/main" val="18008595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s-NI" altLang="en-US" noProof="0" dirty="0" smtClean="0">
                <a:latin typeface="Arial" panose="020B0604020202020204" pitchFamily="34" charset="0"/>
                <a:cs typeface="Arial" panose="020B0604020202020204" pitchFamily="34" charset="0"/>
              </a:rPr>
              <a:t>Las oportunidades de negociación del presupuesto ocurren a</a:t>
            </a:r>
            <a:r>
              <a:rPr lang="es-NI" altLang="en-US" baseline="0" noProof="0" dirty="0" smtClean="0">
                <a:latin typeface="Arial" panose="020B0604020202020204" pitchFamily="34" charset="0"/>
                <a:cs typeface="Arial" panose="020B0604020202020204" pitchFamily="34" charset="0"/>
              </a:rPr>
              <a:t> lo largo de todo el ciclo presupuestario. La siguiente serie de diapositivas muestra algunos puntos de entrada específicos asignados a las fases del proceso presupuestario.</a:t>
            </a:r>
          </a:p>
          <a:p>
            <a:pPr eaLnBrk="1" hangingPunct="1"/>
            <a:endParaRPr lang="es-NI" altLang="en-US" baseline="0" noProof="0" dirty="0" smtClean="0">
              <a:latin typeface="Arial" panose="020B0604020202020204" pitchFamily="34" charset="0"/>
              <a:cs typeface="Arial" panose="020B0604020202020204" pitchFamily="34" charset="0"/>
            </a:endParaRPr>
          </a:p>
          <a:p>
            <a:pPr eaLnBrk="1" hangingPunct="1"/>
            <a:r>
              <a:rPr lang="es-NI" altLang="en-US" baseline="0" noProof="0" dirty="0" smtClean="0">
                <a:latin typeface="Arial" panose="020B0604020202020204" pitchFamily="34" charset="0"/>
                <a:cs typeface="Arial" panose="020B0604020202020204" pitchFamily="34" charset="0"/>
              </a:rPr>
              <a:t>Incluso antes de que el MF desarrolle las directrices y los techos presupuestarios, la negociación puede influenciar todo el techo de salud y la distribución geográfica y también pueden hacer que se tengan en cuenta las prioridades nuevas o emergentes cuando se preparan los techos y las pautas. Los investigadores y los promotores pueden trabajar para formar el diálogo nacional, lo que llevará al inicio del proceso anual de presupuesto, sobre todo para considerar los argumentos y los canales a los cuales el MF es más propenso a ser receptivo.</a:t>
            </a: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8</a:t>
            </a:fld>
            <a:endParaRPr lang="en-US"/>
          </a:p>
        </p:txBody>
      </p:sp>
    </p:spTree>
    <p:extLst>
      <p:ext uri="{BB962C8B-B14F-4D97-AF65-F5344CB8AC3E}">
        <p14:creationId xmlns:p14="http://schemas.microsoft.com/office/powerpoint/2010/main" val="3921537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s-NI" altLang="en-US" baseline="0" noProof="0" dirty="0" smtClean="0">
                <a:latin typeface="Arial" panose="020B0604020202020204" pitchFamily="34" charset="0"/>
                <a:cs typeface="Arial" panose="020B0604020202020204" pitchFamily="34" charset="0"/>
              </a:rPr>
              <a:t>La segunda fase, cuando se están elaborando los borradores de presupuestos y se hacen las consultas, es una oportunidad clave para influenciar las asignaciones específicas dentro del presupuesto de salud ya que están siendo diseñadas por el MINSA.</a:t>
            </a:r>
            <a:endParaRPr lang="es-NI" sz="1200" i="0" kern="1200" baseline="0" noProof="0" dirty="0">
              <a:solidFill>
                <a:schemeClr val="tx1"/>
              </a:solidFill>
              <a:effectLst/>
              <a:latin typeface="Arial" charset="0"/>
              <a:ea typeface="ＭＳ Ｐゴシック" charset="-128"/>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9</a:t>
            </a:fld>
            <a:endParaRPr lang="en-US"/>
          </a:p>
        </p:txBody>
      </p:sp>
    </p:spTree>
    <p:extLst>
      <p:ext uri="{BB962C8B-B14F-4D97-AF65-F5344CB8AC3E}">
        <p14:creationId xmlns:p14="http://schemas.microsoft.com/office/powerpoint/2010/main" val="4103091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2.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 Id="rId3"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4" name="Picture 84" descr="titlepagebg_solidblue"/>
          <p:cNvPicPr>
            <a:picLocks noChangeAspect="1" noChangeArrowheads="1"/>
          </p:cNvPicPr>
          <p:nvPr userDrawn="1"/>
        </p:nvPicPr>
        <p:blipFill>
          <a:blip r:embed="rId3"/>
          <a:srcRect/>
          <a:stretch>
            <a:fillRect/>
          </a:stretch>
        </p:blipFill>
        <p:spPr bwMode="auto">
          <a:xfrm>
            <a:off x="0" y="0"/>
            <a:ext cx="9148763" cy="6888163"/>
          </a:xfrm>
          <a:prstGeom prst="rect">
            <a:avLst/>
          </a:prstGeom>
          <a:noFill/>
          <a:ln w="9525">
            <a:noFill/>
            <a:miter lim="800000"/>
            <a:headEnd/>
            <a:tailEnd/>
          </a:ln>
        </p:spPr>
      </p:pic>
      <p:sp>
        <p:nvSpPr>
          <p:cNvPr id="77909" name="Rectangle 85"/>
          <p:cNvSpPr>
            <a:spLocks noGrp="1" noChangeArrowheads="1"/>
          </p:cNvSpPr>
          <p:nvPr>
            <p:ph type="ctrTitle" sz="quarter"/>
          </p:nvPr>
        </p:nvSpPr>
        <p:spPr>
          <a:xfrm>
            <a:off x="838200" y="2098675"/>
            <a:ext cx="6248400" cy="1447800"/>
          </a:xfrm>
        </p:spPr>
        <p:txBody>
          <a:bodyPr anchor="b"/>
          <a:lstStyle>
            <a:lvl1pPr>
              <a:defRPr/>
            </a:lvl1pPr>
          </a:lstStyle>
          <a:p>
            <a:pPr lvl="0"/>
            <a:r>
              <a:rPr lang="en-US" noProof="0"/>
              <a:t>Click to edit Master title style</a:t>
            </a:r>
          </a:p>
        </p:txBody>
      </p:sp>
      <p:sp>
        <p:nvSpPr>
          <p:cNvPr id="77910" name="Rectangle 86"/>
          <p:cNvSpPr>
            <a:spLocks noGrp="1" noChangeArrowheads="1"/>
          </p:cNvSpPr>
          <p:nvPr>
            <p:ph type="subTitle" sz="quarter" idx="1"/>
          </p:nvPr>
        </p:nvSpPr>
        <p:spPr>
          <a:xfrm>
            <a:off x="838200" y="3775075"/>
            <a:ext cx="6248400" cy="1101725"/>
          </a:xfrm>
        </p:spPr>
        <p:txBody>
          <a:bodyPr/>
          <a:lstStyle>
            <a:lvl1pPr marL="0" indent="0">
              <a:buFont typeface="Wingdings" pitchFamily="2" charset="2"/>
              <a:buNone/>
              <a:defRPr>
                <a:solidFill>
                  <a:srgbClr val="000000"/>
                </a:solidFill>
              </a:defRPr>
            </a:lvl1pPr>
          </a:lstStyle>
          <a:p>
            <a:pPr lvl="0"/>
            <a:r>
              <a:rPr lang="en-US" noProof="0"/>
              <a:t>Click to edit Master subtitle style</a:t>
            </a:r>
          </a:p>
        </p:txBody>
      </p:sp>
      <p:sp>
        <p:nvSpPr>
          <p:cNvPr id="5" name="Rectangle 87"/>
          <p:cNvSpPr>
            <a:spLocks noGrp="1" noChangeArrowheads="1"/>
          </p:cNvSpPr>
          <p:nvPr>
            <p:ph type="ftr" sz="quarter" idx="10"/>
          </p:nvPr>
        </p:nvSpPr>
        <p:spPr bwMode="auto">
          <a:xfrm>
            <a:off x="2362200" y="6400800"/>
            <a:ext cx="6324600" cy="457200"/>
          </a:xfrm>
          <a:prstGeom prst="rect">
            <a:avLst/>
          </a:prstGeom>
          <a:extLst/>
        </p:spPr>
        <p:txBody>
          <a:bodyPr vert="horz" wrap="square" lIns="91440" tIns="45720" rIns="91440" bIns="45720" numCol="1" anchor="t" anchorCtr="0" compatLnSpc="1">
            <a:prstTxWarp prst="textNoShape">
              <a:avLst/>
            </a:prstTxWarp>
          </a:bodyPr>
          <a:lstStyle>
            <a:lvl1pPr eaLnBrk="0" hangingPunct="0">
              <a:defRPr sz="1200" b="1">
                <a:ea typeface="ＭＳ Ｐゴシック" charset="-128"/>
                <a:cs typeface="+mn-cs"/>
              </a:defRPr>
            </a:lvl1pPr>
          </a:lstStyle>
          <a:p>
            <a:pPr>
              <a:defRPr/>
            </a:pPr>
            <a:r>
              <a:rPr lang="en-US"/>
              <a:t>POPULATION REFERENCE BUREAU | www.prb.org</a:t>
            </a:r>
          </a:p>
        </p:txBody>
      </p:sp>
    </p:spTree>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533400"/>
            <a:ext cx="1933575"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3938" y="533400"/>
            <a:ext cx="5653087"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973638" y="1676400"/>
            <a:ext cx="3789362" cy="4648200"/>
          </a:xfrm>
        </p:spPr>
        <p:txBody>
          <a:bodyPr/>
          <a:lstStyle/>
          <a:p>
            <a:pPr lvl="0"/>
            <a:endParaRPr lang="en-US"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tx1"/>
        </a:solidFill>
        <a:effectLst/>
      </p:bgPr>
    </p:bg>
    <p:spTree>
      <p:nvGrpSpPr>
        <p:cNvPr id="1" name=""/>
        <p:cNvGrpSpPr/>
        <p:nvPr/>
      </p:nvGrpSpPr>
      <p:grpSpPr>
        <a:xfrm>
          <a:off x="0" y="0"/>
          <a:ext cx="0" cy="0"/>
          <a:chOff x="0" y="0"/>
          <a:chExt cx="0" cy="0"/>
        </a:xfrm>
      </p:grpSpPr>
      <p:sp>
        <p:nvSpPr>
          <p:cNvPr id="7" name="Rectangle 85"/>
          <p:cNvSpPr>
            <a:spLocks noGrp="1" noChangeArrowheads="1"/>
          </p:cNvSpPr>
          <p:nvPr>
            <p:ph type="ctrTitle" sz="quarter"/>
          </p:nvPr>
        </p:nvSpPr>
        <p:spPr>
          <a:xfrm>
            <a:off x="838200" y="685800"/>
            <a:ext cx="6248400" cy="1447800"/>
          </a:xfrm>
        </p:spPr>
        <p:txBody>
          <a:bodyPr anchor="b"/>
          <a:lstStyle>
            <a:lvl1pPr>
              <a:defRPr>
                <a:solidFill>
                  <a:schemeClr val="tx1"/>
                </a:solidFill>
              </a:defRPr>
            </a:lvl1pPr>
          </a:lstStyle>
          <a:p>
            <a:r>
              <a:rPr lang="en-US" dirty="0"/>
              <a:t>Click to edit Master title style</a:t>
            </a:r>
          </a:p>
        </p:txBody>
      </p:sp>
      <p:sp>
        <p:nvSpPr>
          <p:cNvPr id="8" name="Rectangle 86"/>
          <p:cNvSpPr>
            <a:spLocks noGrp="1" noChangeArrowheads="1"/>
          </p:cNvSpPr>
          <p:nvPr>
            <p:ph type="subTitle" sz="quarter" idx="1"/>
          </p:nvPr>
        </p:nvSpPr>
        <p:spPr>
          <a:xfrm>
            <a:off x="838200" y="2174875"/>
            <a:ext cx="6248400" cy="1101725"/>
          </a:xfrm>
        </p:spPr>
        <p:txBody>
          <a:bodyPr/>
          <a:lstStyle>
            <a:lvl1pPr marL="0" indent="0">
              <a:buFont typeface="Wingdings" charset="2"/>
              <a:buNone/>
              <a:defRPr>
                <a:solidFill>
                  <a:schemeClr val="tx2"/>
                </a:solidFill>
              </a:defRPr>
            </a:lvl1pPr>
          </a:lstStyle>
          <a:p>
            <a:r>
              <a:rPr lang="en-US" dirty="0"/>
              <a:t>Click to edit Master subtitle style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41445792"/>
      </p:ext>
    </p:extLst>
  </p:cSld>
  <p:clrMapOvr>
    <a:overrideClrMapping bg1="dk2" tx1="lt1" bg2="dk1"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1023938" y="533400"/>
            <a:ext cx="7739062"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1033463" y="1676400"/>
            <a:ext cx="7729537"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Line 84"/>
          <p:cNvSpPr>
            <a:spLocks noChangeShapeType="1"/>
          </p:cNvSpPr>
          <p:nvPr userDrawn="1"/>
        </p:nvSpPr>
        <p:spPr bwMode="auto">
          <a:xfrm>
            <a:off x="152400" y="533400"/>
            <a:ext cx="0" cy="6324600"/>
          </a:xfrm>
          <a:prstGeom prst="line">
            <a:avLst/>
          </a:prstGeom>
          <a:noFill/>
          <a:ln w="317500">
            <a:solidFill>
              <a:schemeClr val="tx2"/>
            </a:solidFill>
            <a:round/>
            <a:headEnd/>
            <a:tailEnd/>
          </a:ln>
          <a:extLst/>
        </p:spPr>
        <p:txBody>
          <a:bodyPr wrap="none" anchor="ctr"/>
          <a:lstStyle/>
          <a:p>
            <a:pPr eaLnBrk="0" hangingPunct="0">
              <a:defRPr/>
            </a:pPr>
            <a:endParaRPr lang="en-US">
              <a:ea typeface="ＭＳ Ｐゴシック" pitchFamily="34" charset="-128"/>
              <a:cs typeface="+mn-cs"/>
            </a:endParaRPr>
          </a:p>
        </p:txBody>
      </p:sp>
      <p:sp>
        <p:nvSpPr>
          <p:cNvPr id="1029" name="Text Box 85"/>
          <p:cNvSpPr txBox="1">
            <a:spLocks noChangeArrowheads="1"/>
          </p:cNvSpPr>
          <p:nvPr userDrawn="1"/>
        </p:nvSpPr>
        <p:spPr bwMode="auto">
          <a:xfrm>
            <a:off x="3886200" y="6507163"/>
            <a:ext cx="4953000" cy="198437"/>
          </a:xfrm>
          <a:prstGeom prst="rect">
            <a:avLst/>
          </a:prstGeom>
          <a:noFill/>
          <a:ln>
            <a:noFill/>
          </a:ln>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r" eaLnBrk="0" hangingPunct="0">
              <a:defRPr/>
            </a:pPr>
            <a:r>
              <a:rPr lang="en-US" sz="700" dirty="0">
                <a:cs typeface="+mn-cs"/>
              </a:rPr>
              <a:t>© </a:t>
            </a:r>
            <a:r>
              <a:rPr lang="en-US" sz="700" dirty="0">
                <a:solidFill>
                  <a:srgbClr val="333333"/>
                </a:solidFill>
                <a:cs typeface="+mn-cs"/>
              </a:rPr>
              <a:t>2015 Population Reference Bureau. All rights reserved. </a:t>
            </a:r>
            <a:r>
              <a:rPr lang="en-US" sz="700" dirty="0" err="1">
                <a:solidFill>
                  <a:srgbClr val="333333"/>
                </a:solidFill>
                <a:cs typeface="+mn-cs"/>
              </a:rPr>
              <a:t>www.prb.org</a:t>
            </a:r>
            <a:endParaRPr lang="en-US" sz="700" dirty="0">
              <a:solidFill>
                <a:srgbClr val="333333"/>
              </a:solidFill>
              <a:cs typeface="+mn-cs"/>
            </a:endParaRPr>
          </a:p>
        </p:txBody>
      </p:sp>
      <p:pic>
        <p:nvPicPr>
          <p:cNvPr id="1030" name="Picture 86" descr="ppt-logo"/>
          <p:cNvPicPr>
            <a:picLocks noChangeAspect="1" noChangeArrowheads="1"/>
          </p:cNvPicPr>
          <p:nvPr userDrawn="1"/>
        </p:nvPicPr>
        <p:blipFill>
          <a:blip r:embed="rId16"/>
          <a:srcRect/>
          <a:stretch>
            <a:fillRect/>
          </a:stretch>
        </p:blipFill>
        <p:spPr bwMode="auto">
          <a:xfrm>
            <a:off x="990600" y="6507163"/>
            <a:ext cx="2311400" cy="152400"/>
          </a:xfrm>
          <a:prstGeom prst="rect">
            <a:avLst/>
          </a:prstGeom>
          <a:noFill/>
          <a:ln w="9525">
            <a:noFill/>
            <a:miter lim="800000"/>
            <a:headEnd/>
            <a:tailEnd/>
          </a:ln>
        </p:spPr>
      </p:pic>
      <p:sp>
        <p:nvSpPr>
          <p:cNvPr id="1031" name="Line 87"/>
          <p:cNvSpPr>
            <a:spLocks noChangeShapeType="1"/>
          </p:cNvSpPr>
          <p:nvPr userDrawn="1"/>
        </p:nvSpPr>
        <p:spPr bwMode="auto">
          <a:xfrm flipH="1">
            <a:off x="990600" y="6477000"/>
            <a:ext cx="7772400" cy="0"/>
          </a:xfrm>
          <a:prstGeom prst="line">
            <a:avLst/>
          </a:prstGeom>
          <a:noFill/>
          <a:ln w="6350">
            <a:solidFill>
              <a:schemeClr val="tx1"/>
            </a:solidFill>
            <a:round/>
            <a:headEnd/>
            <a:tailEnd/>
          </a:ln>
          <a:extLst/>
        </p:spPr>
        <p:txBody>
          <a:bodyPr wrap="none" anchor="ctr"/>
          <a:lstStyle/>
          <a:p>
            <a:pPr eaLnBrk="0" hangingPunct="0">
              <a:defRPr/>
            </a:pPr>
            <a:endParaRPr lang="en-US">
              <a:ea typeface="ＭＳ Ｐゴシック" pitchFamily="34" charset="-128"/>
              <a:cs typeface="+mn-cs"/>
            </a:endParaRPr>
          </a:p>
        </p:txBody>
      </p:sp>
    </p:spTree>
  </p:cSld>
  <p:clrMap bg1="lt1" tx1="dk1" bg2="lt2" tx2="dk2" accent1="accent1" accent2="accent2" accent3="accent3" accent4="accent4" accent5="accent5" accent6="accent6" hlink="hlink" folHlink="folHlink"/>
  <p:sldLayoutIdLst>
    <p:sldLayoutId id="2147483739" r:id="rId1"/>
    <p:sldLayoutId id="2147483738" r:id="rId2"/>
    <p:sldLayoutId id="2147483737" r:id="rId3"/>
    <p:sldLayoutId id="2147483736" r:id="rId4"/>
    <p:sldLayoutId id="2147483735" r:id="rId5"/>
    <p:sldLayoutId id="2147483734" r:id="rId6"/>
    <p:sldLayoutId id="2147483733" r:id="rId7"/>
    <p:sldLayoutId id="2147483732" r:id="rId8"/>
    <p:sldLayoutId id="2147483731" r:id="rId9"/>
    <p:sldLayoutId id="2147483730" r:id="rId10"/>
    <p:sldLayoutId id="2147483729" r:id="rId11"/>
    <p:sldLayoutId id="2147483728" r:id="rId12"/>
    <p:sldLayoutId id="2147483727" r:id="rId13"/>
    <p:sldLayoutId id="2147483740" r:id="rId14"/>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folHlink"/>
        </a:buClr>
        <a:buSzPct val="75000"/>
        <a:buFont typeface="Wingdings" pitchFamily="2" charset="2"/>
        <a:buChar char="n"/>
        <a:defRPr sz="30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SzPct val="70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tx2"/>
        </a:buClr>
        <a:buChar char="•"/>
        <a:defRPr sz="2200">
          <a:solidFill>
            <a:schemeClr val="tx1"/>
          </a:solidFill>
          <a:latin typeface="+mn-lt"/>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defRPr>
      </a:lvl5pPr>
      <a:lvl6pPr marL="2514600" indent="-228600" algn="l" rtl="0" fontAlgn="base">
        <a:spcBef>
          <a:spcPct val="20000"/>
        </a:spcBef>
        <a:spcAft>
          <a:spcPct val="0"/>
        </a:spcAft>
        <a:buClr>
          <a:schemeClr val="tx1"/>
        </a:buClr>
        <a:buSzPct val="85000"/>
        <a:buChar char="•"/>
        <a:defRPr>
          <a:solidFill>
            <a:schemeClr val="tx1"/>
          </a:solidFill>
          <a:latin typeface="+mn-lt"/>
        </a:defRPr>
      </a:lvl6pPr>
      <a:lvl7pPr marL="2971800" indent="-228600" algn="l" rtl="0" fontAlgn="base">
        <a:spcBef>
          <a:spcPct val="20000"/>
        </a:spcBef>
        <a:spcAft>
          <a:spcPct val="0"/>
        </a:spcAft>
        <a:buClr>
          <a:schemeClr val="tx1"/>
        </a:buClr>
        <a:buSzPct val="85000"/>
        <a:buChar char="•"/>
        <a:defRPr>
          <a:solidFill>
            <a:schemeClr val="tx1"/>
          </a:solidFill>
          <a:latin typeface="+mn-lt"/>
        </a:defRPr>
      </a:lvl7pPr>
      <a:lvl8pPr marL="3429000" indent="-228600" algn="l" rtl="0" fontAlgn="base">
        <a:spcBef>
          <a:spcPct val="20000"/>
        </a:spcBef>
        <a:spcAft>
          <a:spcPct val="0"/>
        </a:spcAft>
        <a:buClr>
          <a:schemeClr val="tx1"/>
        </a:buClr>
        <a:buSzPct val="85000"/>
        <a:buChar char="•"/>
        <a:defRPr>
          <a:solidFill>
            <a:schemeClr val="tx1"/>
          </a:solidFill>
          <a:latin typeface="+mn-lt"/>
        </a:defRPr>
      </a:lvl8pPr>
      <a:lvl9pPr marL="3886200" indent="-228600" algn="l" rtl="0" fontAlgn="base">
        <a:spcBef>
          <a:spcPct val="20000"/>
        </a:spcBef>
        <a:spcAft>
          <a:spcPct val="0"/>
        </a:spcAft>
        <a:buClr>
          <a:schemeClr val="tx1"/>
        </a:buClr>
        <a:buSzPct val="8500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hyperlink" Target="http://www.healthpolicyinitiative.com/Publications/Documents/1540_1_Budget_Advocacy_Booklet.pdf" TargetMode="External"/><Relationship Id="rId4" Type="http://schemas.openxmlformats.org/officeDocument/2006/relationships/hyperlink" Target="http://www.internationalbudget.org/wp-content/uploads/case-study-full-uganda-human-resources-for-health-2015.pdf" TargetMode="External"/><Relationship Id="rId5" Type="http://schemas.openxmlformats.org/officeDocument/2006/relationships/hyperlink" Target="http://www.healthpolicyproject.com/pubs/747_MalawiBudgetAdvocacybooklet.pdf" TargetMode="External"/><Relationship Id="rId6" Type="http://schemas.openxmlformats.org/officeDocument/2006/relationships/hyperlink" Target="http://www.who.int/pmnch/media/news/2012/201205_health_sector_budget_advocacy.pdf"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838200" y="2590800"/>
            <a:ext cx="7467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r>
              <a:rPr lang="es-NI" sz="4000" b="1" kern="0" dirty="0" smtClean="0">
                <a:solidFill>
                  <a:schemeClr val="accent5"/>
                </a:solidFill>
              </a:rPr>
              <a:t>La asignación presupuestaria</a:t>
            </a:r>
            <a:endParaRPr lang="es-NI" sz="4000" kern="0" dirty="0">
              <a:solidFill>
                <a:schemeClr val="accent5"/>
              </a:solidFill>
            </a:endParaRPr>
          </a:p>
        </p:txBody>
      </p:sp>
    </p:spTree>
    <p:extLst>
      <p:ext uri="{BB962C8B-B14F-4D97-AF65-F5344CB8AC3E}">
        <p14:creationId xmlns:p14="http://schemas.microsoft.com/office/powerpoint/2010/main" val="4115182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153400" cy="990600"/>
          </a:xfrm>
        </p:spPr>
        <p:txBody>
          <a:bodyPr/>
          <a:lstStyle/>
          <a:p>
            <a:r>
              <a:rPr lang="es-NI" sz="3000" dirty="0" smtClean="0"/>
              <a:t>El ciclo presupuestario: los puntos de entrada</a:t>
            </a:r>
            <a:endParaRPr lang="es-NI" sz="3000" dirty="0"/>
          </a:p>
        </p:txBody>
      </p:sp>
      <p:graphicFrame>
        <p:nvGraphicFramePr>
          <p:cNvPr id="3" name="Diagram 2"/>
          <p:cNvGraphicFramePr/>
          <p:nvPr>
            <p:extLst>
              <p:ext uri="{D42A27DB-BD31-4B8C-83A1-F6EECF244321}">
                <p14:modId xmlns:p14="http://schemas.microsoft.com/office/powerpoint/2010/main" val="1027846082"/>
              </p:ext>
            </p:extLst>
          </p:nvPr>
        </p:nvGraphicFramePr>
        <p:xfrm>
          <a:off x="1749490" y="167639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3124200" y="6085454"/>
            <a:ext cx="5910262" cy="400110"/>
          </a:xfrm>
          <a:prstGeom prst="rect">
            <a:avLst/>
          </a:prstGeom>
          <a:noFill/>
        </p:spPr>
        <p:txBody>
          <a:bodyPr wrap="square" rtlCol="0">
            <a:spAutoFit/>
          </a:bodyPr>
          <a:lstStyle/>
          <a:p>
            <a:r>
              <a:rPr lang="en-US" sz="1000" dirty="0"/>
              <a:t>Adapted From: R. </a:t>
            </a:r>
            <a:r>
              <a:rPr lang="en-US" sz="1000" dirty="0" err="1"/>
              <a:t>Mbuya</a:t>
            </a:r>
            <a:r>
              <a:rPr lang="en-US" sz="1000" dirty="0"/>
              <a:t>-Brown and H. </a:t>
            </a:r>
            <a:r>
              <a:rPr lang="en-US" sz="1000" dirty="0" err="1"/>
              <a:t>Sapuwa</a:t>
            </a:r>
            <a:r>
              <a:rPr lang="en-US" sz="1000" dirty="0"/>
              <a:t>, </a:t>
            </a:r>
            <a:r>
              <a:rPr lang="en-US" sz="1000" i="1" dirty="0"/>
              <a:t>Health Budget Advocacy: A Guide for Civil Society in Malawi</a:t>
            </a:r>
            <a:r>
              <a:rPr lang="en-US" sz="1000" dirty="0"/>
              <a:t> (Washington, DC: Futures Group, 2015).</a:t>
            </a:r>
          </a:p>
        </p:txBody>
      </p:sp>
      <p:sp>
        <p:nvSpPr>
          <p:cNvPr id="9" name="Rectangle 8"/>
          <p:cNvSpPr/>
          <p:nvPr/>
        </p:nvSpPr>
        <p:spPr bwMode="auto">
          <a:xfrm>
            <a:off x="6858000" y="3962400"/>
            <a:ext cx="1905000" cy="1714501"/>
          </a:xfrm>
          <a:prstGeom prst="rect">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cxnSp>
        <p:nvCxnSpPr>
          <p:cNvPr id="10" name="Straight Connector 9"/>
          <p:cNvCxnSpPr/>
          <p:nvPr/>
        </p:nvCxnSpPr>
        <p:spPr bwMode="auto">
          <a:xfrm flipV="1">
            <a:off x="5715000" y="4610101"/>
            <a:ext cx="1143000" cy="342899"/>
          </a:xfrm>
          <a:prstGeom prst="line">
            <a:avLst/>
          </a:prstGeom>
          <a:solidFill>
            <a:schemeClr val="accent1"/>
          </a:solidFill>
          <a:ln w="25400" cap="flat" cmpd="sng" algn="ctr">
            <a:solidFill>
              <a:srgbClr val="00467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6939643" y="4129397"/>
            <a:ext cx="1790700" cy="1384995"/>
          </a:xfrm>
          <a:prstGeom prst="rect">
            <a:avLst/>
          </a:prstGeom>
          <a:noFill/>
          <a:ln>
            <a:noFill/>
          </a:ln>
        </p:spPr>
        <p:txBody>
          <a:bodyPr wrap="square" rtlCol="0">
            <a:spAutoFit/>
          </a:bodyPr>
          <a:lstStyle/>
          <a:p>
            <a:r>
              <a:rPr lang="es-NI" sz="1200" dirty="0" smtClean="0">
                <a:solidFill>
                  <a:schemeClr val="accent5"/>
                </a:solidFill>
              </a:rPr>
              <a:t>QUÉ: </a:t>
            </a:r>
            <a:r>
              <a:rPr lang="es-NI" sz="1200" dirty="0">
                <a:solidFill>
                  <a:schemeClr val="accent5"/>
                </a:solidFill>
              </a:rPr>
              <a:t>A</a:t>
            </a:r>
            <a:r>
              <a:rPr lang="es-NI" sz="1200" dirty="0" smtClean="0">
                <a:solidFill>
                  <a:schemeClr val="accent5"/>
                </a:solidFill>
              </a:rPr>
              <a:t>poyo al Ministerio de Salud en las negociaciones</a:t>
            </a:r>
          </a:p>
          <a:p>
            <a:r>
              <a:rPr lang="es-NI" sz="1200" dirty="0" smtClean="0">
                <a:solidFill>
                  <a:schemeClr val="accent5"/>
                </a:solidFill>
              </a:rPr>
              <a:t>CÓMO: Brindar la evidencia para justificar la solicitud del presupuesto</a:t>
            </a:r>
            <a:endParaRPr lang="es-NI" sz="1200" dirty="0">
              <a:solidFill>
                <a:schemeClr val="accent5"/>
              </a:solidFill>
            </a:endParaRPr>
          </a:p>
        </p:txBody>
      </p:sp>
    </p:spTree>
    <p:extLst>
      <p:ext uri="{BB962C8B-B14F-4D97-AF65-F5344CB8AC3E}">
        <p14:creationId xmlns:p14="http://schemas.microsoft.com/office/powerpoint/2010/main" val="797483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153400" cy="990600"/>
          </a:xfrm>
        </p:spPr>
        <p:txBody>
          <a:bodyPr/>
          <a:lstStyle/>
          <a:p>
            <a:r>
              <a:rPr lang="es-NI" sz="3000" dirty="0" smtClean="0"/>
              <a:t>El ciclo presupuestario: los puntos de entrada</a:t>
            </a:r>
            <a:endParaRPr lang="es-NI" sz="3000" dirty="0"/>
          </a:p>
        </p:txBody>
      </p:sp>
      <p:graphicFrame>
        <p:nvGraphicFramePr>
          <p:cNvPr id="3" name="Diagram 2"/>
          <p:cNvGraphicFramePr/>
          <p:nvPr>
            <p:extLst>
              <p:ext uri="{D42A27DB-BD31-4B8C-83A1-F6EECF244321}">
                <p14:modId xmlns:p14="http://schemas.microsoft.com/office/powerpoint/2010/main" val="862124217"/>
              </p:ext>
            </p:extLst>
          </p:nvPr>
        </p:nvGraphicFramePr>
        <p:xfrm>
          <a:off x="1749490" y="167639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3124200" y="6085454"/>
            <a:ext cx="5910262" cy="400110"/>
          </a:xfrm>
          <a:prstGeom prst="rect">
            <a:avLst/>
          </a:prstGeom>
          <a:noFill/>
        </p:spPr>
        <p:txBody>
          <a:bodyPr wrap="square" rtlCol="0">
            <a:spAutoFit/>
          </a:bodyPr>
          <a:lstStyle/>
          <a:p>
            <a:r>
              <a:rPr lang="en-US" sz="1000" dirty="0"/>
              <a:t>Adapted From: R. </a:t>
            </a:r>
            <a:r>
              <a:rPr lang="en-US" sz="1000" dirty="0" err="1"/>
              <a:t>Mbuya</a:t>
            </a:r>
            <a:r>
              <a:rPr lang="en-US" sz="1000" dirty="0"/>
              <a:t>-Brown and H. </a:t>
            </a:r>
            <a:r>
              <a:rPr lang="en-US" sz="1000" dirty="0" err="1"/>
              <a:t>Sapuwa</a:t>
            </a:r>
            <a:r>
              <a:rPr lang="en-US" sz="1000" dirty="0"/>
              <a:t>, </a:t>
            </a:r>
            <a:r>
              <a:rPr lang="en-US" sz="1000" i="1" dirty="0"/>
              <a:t>Health Budget Advocacy: A Guide for Civil Society in Malawi</a:t>
            </a:r>
            <a:r>
              <a:rPr lang="en-US" sz="1000" dirty="0"/>
              <a:t> (Washington, DC: Futures Group, 2015).</a:t>
            </a:r>
          </a:p>
        </p:txBody>
      </p:sp>
      <p:sp>
        <p:nvSpPr>
          <p:cNvPr id="9" name="Rectangle 8"/>
          <p:cNvSpPr/>
          <p:nvPr/>
        </p:nvSpPr>
        <p:spPr bwMode="auto">
          <a:xfrm>
            <a:off x="653143" y="3810000"/>
            <a:ext cx="1905000" cy="1714501"/>
          </a:xfrm>
          <a:prstGeom prst="rect">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cxnSp>
        <p:nvCxnSpPr>
          <p:cNvPr id="10" name="Straight Connector 9"/>
          <p:cNvCxnSpPr>
            <a:endCxn id="11" idx="3"/>
          </p:cNvCxnSpPr>
          <p:nvPr/>
        </p:nvCxnSpPr>
        <p:spPr bwMode="auto">
          <a:xfrm flipH="1" flipV="1">
            <a:off x="2476500" y="4602683"/>
            <a:ext cx="1360714" cy="106890"/>
          </a:xfrm>
          <a:prstGeom prst="line">
            <a:avLst/>
          </a:prstGeom>
          <a:solidFill>
            <a:schemeClr val="accent1"/>
          </a:solidFill>
          <a:ln w="25400" cap="flat" cmpd="sng" algn="ctr">
            <a:solidFill>
              <a:srgbClr val="00467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685800" y="3885962"/>
            <a:ext cx="1790700" cy="1600438"/>
          </a:xfrm>
          <a:prstGeom prst="rect">
            <a:avLst/>
          </a:prstGeom>
          <a:noFill/>
          <a:ln>
            <a:noFill/>
          </a:ln>
        </p:spPr>
        <p:txBody>
          <a:bodyPr wrap="square" rtlCol="0">
            <a:spAutoFit/>
          </a:bodyPr>
          <a:lstStyle/>
          <a:p>
            <a:r>
              <a:rPr lang="es-NI" sz="1400" dirty="0" smtClean="0">
                <a:solidFill>
                  <a:schemeClr val="accent5"/>
                </a:solidFill>
              </a:rPr>
              <a:t>QUE: Conseguir apoyo en el parlamento</a:t>
            </a:r>
          </a:p>
          <a:p>
            <a:r>
              <a:rPr lang="es-NI" sz="1400" dirty="0" smtClean="0">
                <a:solidFill>
                  <a:schemeClr val="accent5"/>
                </a:solidFill>
              </a:rPr>
              <a:t>COMO: Divulgación a los miembros del comité y los medios de comunicación</a:t>
            </a:r>
            <a:endParaRPr lang="es-NI" sz="1400" dirty="0">
              <a:solidFill>
                <a:schemeClr val="accent5"/>
              </a:solidFill>
            </a:endParaRPr>
          </a:p>
        </p:txBody>
      </p:sp>
    </p:spTree>
    <p:extLst>
      <p:ext uri="{BB962C8B-B14F-4D97-AF65-F5344CB8AC3E}">
        <p14:creationId xmlns:p14="http://schemas.microsoft.com/office/powerpoint/2010/main" val="1402642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153400" cy="990600"/>
          </a:xfrm>
        </p:spPr>
        <p:txBody>
          <a:bodyPr/>
          <a:lstStyle/>
          <a:p>
            <a:r>
              <a:rPr lang="es-NI" sz="3000" dirty="0" smtClean="0"/>
              <a:t>El ciclo presupuestario: los puntos de entrada</a:t>
            </a:r>
            <a:endParaRPr lang="es-NI" sz="3000" dirty="0"/>
          </a:p>
        </p:txBody>
      </p:sp>
      <p:graphicFrame>
        <p:nvGraphicFramePr>
          <p:cNvPr id="3" name="Diagram 2"/>
          <p:cNvGraphicFramePr/>
          <p:nvPr>
            <p:extLst>
              <p:ext uri="{D42A27DB-BD31-4B8C-83A1-F6EECF244321}">
                <p14:modId xmlns:p14="http://schemas.microsoft.com/office/powerpoint/2010/main" val="308152721"/>
              </p:ext>
            </p:extLst>
          </p:nvPr>
        </p:nvGraphicFramePr>
        <p:xfrm>
          <a:off x="1749490" y="167639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3124200" y="6085454"/>
            <a:ext cx="5910262" cy="400110"/>
          </a:xfrm>
          <a:prstGeom prst="rect">
            <a:avLst/>
          </a:prstGeom>
          <a:noFill/>
        </p:spPr>
        <p:txBody>
          <a:bodyPr wrap="square" rtlCol="0">
            <a:spAutoFit/>
          </a:bodyPr>
          <a:lstStyle/>
          <a:p>
            <a:r>
              <a:rPr lang="en-US" sz="1000" dirty="0"/>
              <a:t>Adapted From: R. </a:t>
            </a:r>
            <a:r>
              <a:rPr lang="en-US" sz="1000" dirty="0" err="1"/>
              <a:t>Mbuya</a:t>
            </a:r>
            <a:r>
              <a:rPr lang="en-US" sz="1000" dirty="0"/>
              <a:t>-Brown and H. </a:t>
            </a:r>
            <a:r>
              <a:rPr lang="en-US" sz="1000" dirty="0" err="1"/>
              <a:t>Sapuwa</a:t>
            </a:r>
            <a:r>
              <a:rPr lang="en-US" sz="1000" dirty="0"/>
              <a:t>, </a:t>
            </a:r>
            <a:r>
              <a:rPr lang="en-US" sz="1000" i="1" dirty="0"/>
              <a:t>Health Budget Advocacy: A Guide for Civil Society in Malawi</a:t>
            </a:r>
            <a:r>
              <a:rPr lang="en-US" sz="1000" dirty="0"/>
              <a:t> (Washington, DC: Futures Group, 2015).</a:t>
            </a:r>
          </a:p>
        </p:txBody>
      </p:sp>
      <p:sp>
        <p:nvSpPr>
          <p:cNvPr id="9" name="Rectangle 8"/>
          <p:cNvSpPr/>
          <p:nvPr/>
        </p:nvSpPr>
        <p:spPr bwMode="auto">
          <a:xfrm>
            <a:off x="517676" y="1210732"/>
            <a:ext cx="1905000" cy="2574633"/>
          </a:xfrm>
          <a:prstGeom prst="rect">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cxnSp>
        <p:nvCxnSpPr>
          <p:cNvPr id="10" name="Straight Connector 9"/>
          <p:cNvCxnSpPr/>
          <p:nvPr/>
        </p:nvCxnSpPr>
        <p:spPr bwMode="auto">
          <a:xfrm flipH="1" flipV="1">
            <a:off x="2286000" y="2433128"/>
            <a:ext cx="990600" cy="614872"/>
          </a:xfrm>
          <a:prstGeom prst="line">
            <a:avLst/>
          </a:prstGeom>
          <a:solidFill>
            <a:schemeClr val="accent1"/>
          </a:solidFill>
          <a:ln w="25400" cap="flat" cmpd="sng" algn="ctr">
            <a:solidFill>
              <a:srgbClr val="00467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615043" y="1258431"/>
            <a:ext cx="1790700" cy="2246769"/>
          </a:xfrm>
          <a:prstGeom prst="rect">
            <a:avLst/>
          </a:prstGeom>
          <a:noFill/>
          <a:ln>
            <a:noFill/>
          </a:ln>
        </p:spPr>
        <p:txBody>
          <a:bodyPr wrap="square" rtlCol="0">
            <a:spAutoFit/>
          </a:bodyPr>
          <a:lstStyle/>
          <a:p>
            <a:r>
              <a:rPr lang="es-NI" sz="1400" dirty="0" smtClean="0">
                <a:solidFill>
                  <a:schemeClr val="accent5"/>
                </a:solidFill>
              </a:rPr>
              <a:t>QUE: Resaltar los asuntos e incrementar la transparencia</a:t>
            </a:r>
          </a:p>
          <a:p>
            <a:r>
              <a:rPr lang="es-NI" sz="1400" dirty="0" smtClean="0">
                <a:solidFill>
                  <a:schemeClr val="accent5"/>
                </a:solidFill>
              </a:rPr>
              <a:t>COMO: Seguimiento de los gastos frente a las asignaciones y las discrepancias para la divulgación</a:t>
            </a:r>
            <a:endParaRPr lang="es-NI" sz="1400" dirty="0">
              <a:solidFill>
                <a:schemeClr val="accent5"/>
              </a:solidFill>
            </a:endParaRPr>
          </a:p>
        </p:txBody>
      </p:sp>
    </p:spTree>
    <p:extLst>
      <p:ext uri="{BB962C8B-B14F-4D97-AF65-F5344CB8AC3E}">
        <p14:creationId xmlns:p14="http://schemas.microsoft.com/office/powerpoint/2010/main" val="1851031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39062" cy="990600"/>
          </a:xfrm>
        </p:spPr>
        <p:txBody>
          <a:bodyPr/>
          <a:lstStyle/>
          <a:p>
            <a:r>
              <a:rPr lang="es-NI" sz="3200" dirty="0" smtClean="0"/>
              <a:t>El monitoreo de los resultados del presupuesto para la rendición de cuentas</a:t>
            </a:r>
            <a:endParaRPr lang="es-NI" sz="3200" dirty="0"/>
          </a:p>
        </p:txBody>
      </p:sp>
      <p:sp>
        <p:nvSpPr>
          <p:cNvPr id="3" name="Content Placeholder 2"/>
          <p:cNvSpPr>
            <a:spLocks noGrp="1"/>
          </p:cNvSpPr>
          <p:nvPr>
            <p:ph idx="1"/>
          </p:nvPr>
        </p:nvSpPr>
        <p:spPr>
          <a:xfrm>
            <a:off x="914400" y="2209800"/>
            <a:ext cx="7729537" cy="3048000"/>
          </a:xfrm>
        </p:spPr>
        <p:txBody>
          <a:bodyPr/>
          <a:lstStyle/>
          <a:p>
            <a:pPr marL="514350" indent="-514350" eaLnBrk="1" hangingPunct="1">
              <a:lnSpc>
                <a:spcPct val="90000"/>
              </a:lnSpc>
              <a:spcAft>
                <a:spcPct val="30000"/>
              </a:spcAft>
              <a:buFont typeface="+mj-lt"/>
              <a:buAutoNum type="arabicPeriod"/>
              <a:defRPr/>
            </a:pPr>
            <a:r>
              <a:rPr lang="es-NI" sz="2400" dirty="0" smtClean="0"/>
              <a:t>Nivel de gastos: </a:t>
            </a:r>
            <a:r>
              <a:rPr lang="es-NI" sz="2400" dirty="0" smtClean="0"/>
              <a:t>¿es la </a:t>
            </a:r>
            <a:r>
              <a:rPr lang="es-NI" sz="2400" dirty="0" smtClean="0"/>
              <a:t>cantidad gastada </a:t>
            </a:r>
            <a:r>
              <a:rPr lang="es-NI" sz="2400" dirty="0" smtClean="0"/>
              <a:t>adecuada</a:t>
            </a:r>
            <a:r>
              <a:rPr lang="es-NI" sz="2400" dirty="0"/>
              <a:t>? </a:t>
            </a:r>
            <a:r>
              <a:rPr lang="es-NI" sz="2400" dirty="0" smtClean="0"/>
              <a:t>¿Concuerdan los </a:t>
            </a:r>
            <a:r>
              <a:rPr lang="es-NI" sz="2400" dirty="0"/>
              <a:t>gastos con </a:t>
            </a:r>
            <a:r>
              <a:rPr lang="es-NI" sz="2400" dirty="0" smtClean="0"/>
              <a:t>las asignaciones?</a:t>
            </a:r>
          </a:p>
          <a:p>
            <a:pPr marL="514350" indent="-514350" eaLnBrk="1" hangingPunct="1">
              <a:lnSpc>
                <a:spcPct val="90000"/>
              </a:lnSpc>
              <a:spcAft>
                <a:spcPct val="30000"/>
              </a:spcAft>
              <a:buFont typeface="+mj-lt"/>
              <a:buAutoNum type="arabicPeriod"/>
              <a:defRPr/>
            </a:pPr>
            <a:r>
              <a:rPr lang="es-NI" sz="2400" dirty="0" smtClean="0"/>
              <a:t>Composición del gasto: ¿los gastos están alineados con las necesidades y las prioridades?</a:t>
            </a:r>
          </a:p>
          <a:p>
            <a:pPr marL="514350" indent="-514350" eaLnBrk="1" hangingPunct="1">
              <a:lnSpc>
                <a:spcPct val="90000"/>
              </a:lnSpc>
              <a:spcAft>
                <a:spcPct val="30000"/>
              </a:spcAft>
              <a:buFont typeface="+mj-lt"/>
              <a:buAutoNum type="arabicPeriod"/>
              <a:defRPr/>
            </a:pPr>
            <a:r>
              <a:rPr lang="es-NI" sz="2400" dirty="0" smtClean="0"/>
              <a:t>Eficiencia del gasto: ¿los fondos son bien gastados? ¿</a:t>
            </a:r>
            <a:r>
              <a:rPr lang="es-NI" sz="2400" dirty="0"/>
              <a:t>S</a:t>
            </a:r>
            <a:r>
              <a:rPr lang="es-NI" sz="2400" dirty="0" smtClean="0"/>
              <a:t>e minimizaron las perdidas?</a:t>
            </a:r>
          </a:p>
          <a:p>
            <a:pPr marL="0" indent="0" eaLnBrk="1" hangingPunct="1">
              <a:lnSpc>
                <a:spcPct val="90000"/>
              </a:lnSpc>
              <a:spcAft>
                <a:spcPct val="30000"/>
              </a:spcAft>
              <a:buNone/>
              <a:defRPr/>
            </a:pPr>
            <a:endParaRPr lang="es-NI" sz="2400" dirty="0" smtClean="0"/>
          </a:p>
          <a:p>
            <a:endParaRPr lang="es-NI" sz="2400" dirty="0"/>
          </a:p>
        </p:txBody>
      </p:sp>
      <p:sp>
        <p:nvSpPr>
          <p:cNvPr id="4" name="TextBox 3"/>
          <p:cNvSpPr txBox="1"/>
          <p:nvPr/>
        </p:nvSpPr>
        <p:spPr>
          <a:xfrm>
            <a:off x="4572000" y="6047014"/>
            <a:ext cx="4005262" cy="400110"/>
          </a:xfrm>
          <a:prstGeom prst="rect">
            <a:avLst/>
          </a:prstGeom>
          <a:noFill/>
        </p:spPr>
        <p:txBody>
          <a:bodyPr wrap="square" rtlCol="0">
            <a:spAutoFit/>
          </a:bodyPr>
          <a:lstStyle/>
          <a:p>
            <a:r>
              <a:rPr lang="en-US" sz="1000" dirty="0"/>
              <a:t>Adapted From: </a:t>
            </a:r>
            <a:r>
              <a:rPr lang="en-US" sz="1000" dirty="0">
                <a:cs typeface="Arial" charset="0"/>
              </a:rPr>
              <a:t>Save the Children, </a:t>
            </a:r>
            <a:r>
              <a:rPr lang="en-US" sz="1000" i="1" dirty="0">
                <a:cs typeface="Arial" charset="0"/>
              </a:rPr>
              <a:t>Health Sector Budget Advocacy: A Guide for Civil Society </a:t>
            </a:r>
            <a:r>
              <a:rPr lang="en-US" sz="1000" i="1" dirty="0" err="1">
                <a:cs typeface="Arial" charset="0"/>
              </a:rPr>
              <a:t>Organisations</a:t>
            </a:r>
            <a:r>
              <a:rPr lang="en-US" sz="1000" i="1" dirty="0">
                <a:cs typeface="Arial" charset="0"/>
              </a:rPr>
              <a:t>,</a:t>
            </a:r>
            <a:r>
              <a:rPr lang="en-US" sz="1000" dirty="0">
                <a:cs typeface="Arial" charset="0"/>
              </a:rPr>
              <a:t> 2013.</a:t>
            </a:r>
            <a:endParaRPr lang="en-US" sz="1000" dirty="0"/>
          </a:p>
        </p:txBody>
      </p:sp>
    </p:spTree>
    <p:extLst>
      <p:ext uri="{BB962C8B-B14F-4D97-AF65-F5344CB8AC3E}">
        <p14:creationId xmlns:p14="http://schemas.microsoft.com/office/powerpoint/2010/main" val="1878294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err="1" smtClean="0"/>
              <a:t>Aprende</a:t>
            </a:r>
            <a:r>
              <a:rPr lang="en-US" dirty="0" smtClean="0"/>
              <a:t> </a:t>
            </a:r>
            <a:r>
              <a:rPr lang="en-US" dirty="0" err="1" smtClean="0"/>
              <a:t>Más</a:t>
            </a:r>
            <a:endParaRPr lang="en-US" dirty="0"/>
          </a:p>
        </p:txBody>
      </p:sp>
      <p:sp>
        <p:nvSpPr>
          <p:cNvPr id="30723" name="Content Placeholder 2"/>
          <p:cNvSpPr>
            <a:spLocks noGrp="1"/>
          </p:cNvSpPr>
          <p:nvPr>
            <p:ph idx="1"/>
          </p:nvPr>
        </p:nvSpPr>
        <p:spPr>
          <a:xfrm>
            <a:off x="1017312" y="1295400"/>
            <a:ext cx="7729537" cy="4648200"/>
          </a:xfrm>
        </p:spPr>
        <p:txBody>
          <a:bodyPr/>
          <a:lstStyle/>
          <a:p>
            <a:r>
              <a:rPr lang="en-US" sz="1600" dirty="0"/>
              <a:t>P. </a:t>
            </a:r>
            <a:r>
              <a:rPr lang="en-US" sz="1600" dirty="0" err="1"/>
              <a:t>Bujari</a:t>
            </a:r>
            <a:r>
              <a:rPr lang="en-US" sz="1600" dirty="0"/>
              <a:t> and E. McGinn, </a:t>
            </a:r>
            <a:r>
              <a:rPr lang="en-US" sz="1600" i="1" dirty="0"/>
              <a:t>Influencing Government Health Budgets in Tanzania: A Guide for Civil Society</a:t>
            </a:r>
            <a:r>
              <a:rPr lang="en-US" sz="1600" dirty="0"/>
              <a:t> (Washington, DC: Futures Group, 2013), accessed at </a:t>
            </a:r>
            <a:r>
              <a:rPr lang="en-US" sz="1600" dirty="0">
                <a:hlinkClick r:id="rId3"/>
              </a:rPr>
              <a:t>www.healthpolicyinitiative.com/Publications/Documents/1540_1_Budget_Advocacy_Booklet.pdf</a:t>
            </a:r>
            <a:r>
              <a:rPr lang="en-US" sz="1600" dirty="0"/>
              <a:t>.</a:t>
            </a:r>
          </a:p>
          <a:p>
            <a:r>
              <a:rPr lang="en-US" sz="1600" dirty="0"/>
              <a:t>Jeremy </a:t>
            </a:r>
            <a:r>
              <a:rPr lang="en-US" sz="1600" dirty="0" err="1"/>
              <a:t>Kanthor</a:t>
            </a:r>
            <a:r>
              <a:rPr lang="en-US" sz="1600" dirty="0"/>
              <a:t> and Cristina Erickson, </a:t>
            </a:r>
            <a:r>
              <a:rPr lang="en-US" sz="1600" i="1" dirty="0"/>
              <a:t>A Toolkit for Ministries of Health to Work More Effectively With Ministries of Finance </a:t>
            </a:r>
            <a:r>
              <a:rPr lang="en-US" sz="1600" dirty="0"/>
              <a:t>(Bethesda, MD: </a:t>
            </a:r>
            <a:r>
              <a:rPr lang="en-US" sz="1600" dirty="0" err="1"/>
              <a:t>Abt</a:t>
            </a:r>
            <a:r>
              <a:rPr lang="en-US" sz="1600" dirty="0"/>
              <a:t> Associates, 2013). </a:t>
            </a:r>
            <a:endParaRPr lang="en-US" sz="1600" dirty="0">
              <a:cs typeface="Arial" charset="0"/>
            </a:endParaRPr>
          </a:p>
          <a:p>
            <a:r>
              <a:rPr lang="en-US" sz="1600" dirty="0">
                <a:cs typeface="Arial" charset="0"/>
              </a:rPr>
              <a:t>Jillian Larsen, “Uganda: Winning Human Resources for Health,” (December 2015), accessed at </a:t>
            </a:r>
            <a:r>
              <a:rPr lang="en-US" sz="1600" dirty="0">
                <a:cs typeface="Arial" charset="0"/>
                <a:hlinkClick r:id="rId4"/>
              </a:rPr>
              <a:t>www.internationalbudget.org/wp-content/uploads/case-study-full-uganda-human-resources-for-health-2015.pdf</a:t>
            </a:r>
            <a:r>
              <a:rPr lang="en-US" sz="1600" dirty="0">
                <a:cs typeface="Arial" charset="0"/>
              </a:rPr>
              <a:t>.</a:t>
            </a:r>
          </a:p>
          <a:p>
            <a:r>
              <a:rPr lang="en-US" sz="1600" dirty="0"/>
              <a:t>Adapted From: R. </a:t>
            </a:r>
            <a:r>
              <a:rPr lang="en-US" sz="1600" dirty="0" err="1"/>
              <a:t>Mbuya</a:t>
            </a:r>
            <a:r>
              <a:rPr lang="en-US" sz="1600" dirty="0"/>
              <a:t>-Brown and H. </a:t>
            </a:r>
            <a:r>
              <a:rPr lang="en-US" sz="1600" dirty="0" err="1"/>
              <a:t>Sapuwa</a:t>
            </a:r>
            <a:r>
              <a:rPr lang="en-US" sz="1600" dirty="0"/>
              <a:t>, </a:t>
            </a:r>
            <a:r>
              <a:rPr lang="en-US" sz="1600" i="1" dirty="0"/>
              <a:t>Health Budget Advocacy: A Guide for Civil Society in Malawi</a:t>
            </a:r>
            <a:r>
              <a:rPr lang="en-US" sz="1600" dirty="0"/>
              <a:t> (Washington, DC: Futures Group, 2015), accessed at </a:t>
            </a:r>
            <a:r>
              <a:rPr lang="en-US" sz="1600" dirty="0">
                <a:hlinkClick r:id="rId5"/>
              </a:rPr>
              <a:t>www.healthpolicyproject.com/pubs/747_MalawiBudgetAdvocacybooklet.pdf</a:t>
            </a:r>
            <a:r>
              <a:rPr lang="en-US" sz="1600" dirty="0"/>
              <a:t>.</a:t>
            </a:r>
            <a:endParaRPr lang="en-US" sz="1600" dirty="0">
              <a:cs typeface="Arial" charset="0"/>
            </a:endParaRPr>
          </a:p>
          <a:p>
            <a:r>
              <a:rPr lang="en-US" sz="1600" dirty="0">
                <a:cs typeface="Arial" charset="0"/>
              </a:rPr>
              <a:t>Save the Children, </a:t>
            </a:r>
            <a:r>
              <a:rPr lang="en-US" sz="1600" i="1" dirty="0">
                <a:cs typeface="Arial" charset="0"/>
              </a:rPr>
              <a:t>Health Sector Budget Advocacy: A Guide for Civil Society </a:t>
            </a:r>
            <a:r>
              <a:rPr lang="en-US" sz="1600" i="1" dirty="0" err="1">
                <a:cs typeface="Arial" charset="0"/>
              </a:rPr>
              <a:t>Organisations</a:t>
            </a:r>
            <a:r>
              <a:rPr lang="en-US" sz="1600" i="1" dirty="0">
                <a:cs typeface="Arial" charset="0"/>
              </a:rPr>
              <a:t>,</a:t>
            </a:r>
            <a:r>
              <a:rPr lang="en-US" sz="1600" dirty="0">
                <a:cs typeface="Arial" charset="0"/>
              </a:rPr>
              <a:t> 2013, accessed at </a:t>
            </a:r>
            <a:r>
              <a:rPr lang="en-US" sz="1600" dirty="0">
                <a:cs typeface="Arial" charset="0"/>
                <a:hlinkClick r:id="rId6"/>
              </a:rPr>
              <a:t>www.who.int/pmnch/media/news/2012/201205_health_sector_budget_advocacy.pdf</a:t>
            </a:r>
            <a:r>
              <a:rPr lang="en-US" sz="1600" dirty="0">
                <a:cs typeface="Arial" charset="0"/>
              </a:rPr>
              <a:t>.</a:t>
            </a:r>
          </a:p>
        </p:txBody>
      </p:sp>
    </p:spTree>
    <p:extLst>
      <p:ext uri="{BB962C8B-B14F-4D97-AF65-F5344CB8AC3E}">
        <p14:creationId xmlns:p14="http://schemas.microsoft.com/office/powerpoint/2010/main" val="2172787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NI" dirty="0" smtClean="0"/>
              <a:t>Los beneficios de la asignación presupuestaria</a:t>
            </a:r>
            <a:endParaRPr lang="es-NI" dirty="0"/>
          </a:p>
        </p:txBody>
      </p:sp>
      <p:sp>
        <p:nvSpPr>
          <p:cNvPr id="3" name="Content Placeholder 2"/>
          <p:cNvSpPr>
            <a:spLocks noGrp="1"/>
          </p:cNvSpPr>
          <p:nvPr>
            <p:ph idx="1"/>
          </p:nvPr>
        </p:nvSpPr>
        <p:spPr>
          <a:xfrm>
            <a:off x="1033463" y="1905000"/>
            <a:ext cx="7729537" cy="4419600"/>
          </a:xfrm>
        </p:spPr>
        <p:txBody>
          <a:bodyPr/>
          <a:lstStyle/>
          <a:p>
            <a:r>
              <a:rPr lang="es-NI" dirty="0" smtClean="0"/>
              <a:t>Entender en d</a:t>
            </a:r>
            <a:r>
              <a:rPr lang="es-ES" dirty="0" smtClean="0"/>
              <a:t>ó</a:t>
            </a:r>
            <a:r>
              <a:rPr lang="es-NI" dirty="0" smtClean="0"/>
              <a:t>nde reside el poder de la toma de decisiones</a:t>
            </a:r>
          </a:p>
          <a:p>
            <a:r>
              <a:rPr lang="es-NI" dirty="0" smtClean="0"/>
              <a:t>Identificar los mejores momentos y puntos de entrada para influenciar las decisiones presupuestarias</a:t>
            </a:r>
          </a:p>
          <a:p>
            <a:r>
              <a:rPr lang="es-NI" dirty="0" smtClean="0"/>
              <a:t>Monitorear los desembolsos y los gastos y mejorar la rendición de cuentas</a:t>
            </a:r>
          </a:p>
          <a:p>
            <a:endParaRPr lang="es-NI" dirty="0"/>
          </a:p>
        </p:txBody>
      </p:sp>
      <p:sp>
        <p:nvSpPr>
          <p:cNvPr id="4" name="TextBox 3"/>
          <p:cNvSpPr txBox="1"/>
          <p:nvPr/>
        </p:nvSpPr>
        <p:spPr>
          <a:xfrm>
            <a:off x="2667000" y="5867400"/>
            <a:ext cx="5910262" cy="400110"/>
          </a:xfrm>
          <a:prstGeom prst="rect">
            <a:avLst/>
          </a:prstGeom>
          <a:noFill/>
        </p:spPr>
        <p:txBody>
          <a:bodyPr wrap="square" rtlCol="0">
            <a:spAutoFit/>
          </a:bodyPr>
          <a:lstStyle/>
          <a:p>
            <a:r>
              <a:rPr lang="en-US" sz="1000" dirty="0"/>
              <a:t>Adapted From: </a:t>
            </a:r>
            <a:r>
              <a:rPr lang="en-US" sz="1000" dirty="0">
                <a:cs typeface="Arial" charset="0"/>
              </a:rPr>
              <a:t>Save the Children, </a:t>
            </a:r>
            <a:r>
              <a:rPr lang="en-US" sz="1000" i="1" dirty="0">
                <a:cs typeface="Arial" charset="0"/>
              </a:rPr>
              <a:t>Health Sector Budget Advocacy: A Guide for Civil Society </a:t>
            </a:r>
            <a:r>
              <a:rPr lang="en-US" sz="1000" i="1" dirty="0" err="1">
                <a:cs typeface="Arial" charset="0"/>
              </a:rPr>
              <a:t>Organisations</a:t>
            </a:r>
            <a:r>
              <a:rPr lang="en-US" sz="1000" i="1" dirty="0">
                <a:cs typeface="Arial" charset="0"/>
              </a:rPr>
              <a:t>,</a:t>
            </a:r>
            <a:r>
              <a:rPr lang="en-US" sz="1000" dirty="0">
                <a:cs typeface="Arial" charset="0"/>
              </a:rPr>
              <a:t> 2013.</a:t>
            </a:r>
            <a:endParaRPr lang="en-US" sz="1000" dirty="0"/>
          </a:p>
        </p:txBody>
      </p:sp>
    </p:spTree>
    <p:extLst>
      <p:ext uri="{BB962C8B-B14F-4D97-AF65-F5344CB8AC3E}">
        <p14:creationId xmlns:p14="http://schemas.microsoft.com/office/powerpoint/2010/main" val="315420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39062" cy="990600"/>
          </a:xfrm>
        </p:spPr>
        <p:txBody>
          <a:bodyPr/>
          <a:lstStyle/>
          <a:p>
            <a:r>
              <a:rPr lang="es-NI" dirty="0" smtClean="0"/>
              <a:t>Los tipos de análisis presupuestarios</a:t>
            </a:r>
            <a:endParaRPr lang="es-NI" dirty="0"/>
          </a:p>
        </p:txBody>
      </p:sp>
      <p:sp>
        <p:nvSpPr>
          <p:cNvPr id="3" name="Content Placeholder 2"/>
          <p:cNvSpPr>
            <a:spLocks noGrp="1"/>
          </p:cNvSpPr>
          <p:nvPr>
            <p:ph idx="1"/>
          </p:nvPr>
        </p:nvSpPr>
        <p:spPr>
          <a:xfrm>
            <a:off x="914400" y="1524000"/>
            <a:ext cx="7729537" cy="4572000"/>
          </a:xfrm>
        </p:spPr>
        <p:txBody>
          <a:bodyPr/>
          <a:lstStyle/>
          <a:p>
            <a:pPr eaLnBrk="1" hangingPunct="1">
              <a:lnSpc>
                <a:spcPct val="90000"/>
              </a:lnSpc>
              <a:spcAft>
                <a:spcPct val="30000"/>
              </a:spcAft>
              <a:defRPr/>
            </a:pPr>
            <a:r>
              <a:rPr lang="es-NI" dirty="0" smtClean="0"/>
              <a:t>Comparación de las asignaciones de salud con otros sectores</a:t>
            </a:r>
          </a:p>
          <a:p>
            <a:pPr eaLnBrk="1" hangingPunct="1">
              <a:lnSpc>
                <a:spcPct val="90000"/>
              </a:lnSpc>
              <a:spcAft>
                <a:spcPct val="30000"/>
              </a:spcAft>
              <a:buFont typeface="Wingdings" charset="0"/>
              <a:buChar char="n"/>
              <a:defRPr/>
            </a:pPr>
            <a:r>
              <a:rPr lang="es-NI" dirty="0" smtClean="0"/>
              <a:t>Comparación de las asignaciones con los gastos</a:t>
            </a:r>
          </a:p>
          <a:p>
            <a:pPr eaLnBrk="1" hangingPunct="1">
              <a:lnSpc>
                <a:spcPct val="90000"/>
              </a:lnSpc>
              <a:spcAft>
                <a:spcPct val="30000"/>
              </a:spcAft>
              <a:buFont typeface="Wingdings" charset="0"/>
              <a:buChar char="n"/>
              <a:defRPr/>
            </a:pPr>
            <a:r>
              <a:rPr lang="es-NI" dirty="0" smtClean="0"/>
              <a:t>Seguimiento de las asignaciones desde el ámbito nacional al sub-nacional</a:t>
            </a:r>
          </a:p>
          <a:p>
            <a:pPr eaLnBrk="1" hangingPunct="1">
              <a:lnSpc>
                <a:spcPct val="90000"/>
              </a:lnSpc>
              <a:spcAft>
                <a:spcPct val="30000"/>
              </a:spcAft>
              <a:buFont typeface="Wingdings" charset="0"/>
              <a:buChar char="n"/>
              <a:defRPr/>
            </a:pPr>
            <a:r>
              <a:rPr lang="es-NI" dirty="0" smtClean="0"/>
              <a:t>Seguimiento de las tendencias presupuestarias con el paso del tiempo</a:t>
            </a:r>
          </a:p>
          <a:p>
            <a:pPr eaLnBrk="1" hangingPunct="1">
              <a:lnSpc>
                <a:spcPct val="90000"/>
              </a:lnSpc>
              <a:spcAft>
                <a:spcPct val="30000"/>
              </a:spcAft>
              <a:defRPr/>
            </a:pPr>
            <a:endParaRPr lang="es-NI" dirty="0" smtClean="0"/>
          </a:p>
          <a:p>
            <a:endParaRPr lang="es-NI" dirty="0"/>
          </a:p>
        </p:txBody>
      </p:sp>
      <p:sp>
        <p:nvSpPr>
          <p:cNvPr id="4" name="TextBox 3"/>
          <p:cNvSpPr txBox="1"/>
          <p:nvPr/>
        </p:nvSpPr>
        <p:spPr>
          <a:xfrm>
            <a:off x="2667000" y="5867400"/>
            <a:ext cx="5910262" cy="400110"/>
          </a:xfrm>
          <a:prstGeom prst="rect">
            <a:avLst/>
          </a:prstGeom>
          <a:noFill/>
        </p:spPr>
        <p:txBody>
          <a:bodyPr wrap="square" rtlCol="0">
            <a:spAutoFit/>
          </a:bodyPr>
          <a:lstStyle/>
          <a:p>
            <a:r>
              <a:rPr lang="en-US" sz="1000" dirty="0"/>
              <a:t>Adapted From: </a:t>
            </a:r>
            <a:r>
              <a:rPr lang="en-US" sz="1000" dirty="0">
                <a:cs typeface="Arial" charset="0"/>
              </a:rPr>
              <a:t>Save the Children, </a:t>
            </a:r>
            <a:r>
              <a:rPr lang="en-US" sz="1000" i="1" dirty="0">
                <a:cs typeface="Arial" charset="0"/>
              </a:rPr>
              <a:t>Health Sector Budget Advocacy: A Guide for Civil Society </a:t>
            </a:r>
            <a:r>
              <a:rPr lang="en-US" sz="1000" i="1" dirty="0" err="1">
                <a:cs typeface="Arial" charset="0"/>
              </a:rPr>
              <a:t>Organisations</a:t>
            </a:r>
            <a:r>
              <a:rPr lang="en-US" sz="1000" i="1" dirty="0">
                <a:cs typeface="Arial" charset="0"/>
              </a:rPr>
              <a:t>,</a:t>
            </a:r>
            <a:r>
              <a:rPr lang="en-US" sz="1000" dirty="0">
                <a:cs typeface="Arial" charset="0"/>
              </a:rPr>
              <a:t> 2013.</a:t>
            </a:r>
            <a:endParaRPr lang="en-US" sz="1000" dirty="0"/>
          </a:p>
        </p:txBody>
      </p:sp>
    </p:spTree>
    <p:extLst>
      <p:ext uri="{BB962C8B-B14F-4D97-AF65-F5344CB8AC3E}">
        <p14:creationId xmlns:p14="http://schemas.microsoft.com/office/powerpoint/2010/main" val="4125533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600200" y="1524000"/>
            <a:ext cx="1828800" cy="1066800"/>
          </a:xfrm>
          <a:prstGeom prst="rect">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20" name="Rectangle 19"/>
          <p:cNvSpPr/>
          <p:nvPr/>
        </p:nvSpPr>
        <p:spPr bwMode="auto">
          <a:xfrm>
            <a:off x="3657600" y="1525118"/>
            <a:ext cx="1828800" cy="1066800"/>
          </a:xfrm>
          <a:prstGeom prst="rect">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21" name="Rectangle 20"/>
          <p:cNvSpPr/>
          <p:nvPr/>
        </p:nvSpPr>
        <p:spPr bwMode="auto">
          <a:xfrm>
            <a:off x="5715000" y="1516006"/>
            <a:ext cx="1828800" cy="1066800"/>
          </a:xfrm>
          <a:prstGeom prst="rect">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128"/>
              </a:rPr>
              <a:t> </a:t>
            </a:r>
          </a:p>
        </p:txBody>
      </p:sp>
      <p:sp>
        <p:nvSpPr>
          <p:cNvPr id="22" name="Rectangle 21"/>
          <p:cNvSpPr/>
          <p:nvPr/>
        </p:nvSpPr>
        <p:spPr bwMode="auto">
          <a:xfrm>
            <a:off x="2761422" y="3136029"/>
            <a:ext cx="3621156" cy="1066800"/>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128"/>
              </a:rPr>
              <a:t> </a:t>
            </a:r>
          </a:p>
        </p:txBody>
      </p:sp>
      <p:sp>
        <p:nvSpPr>
          <p:cNvPr id="24" name="Rectangle 23"/>
          <p:cNvSpPr/>
          <p:nvPr/>
        </p:nvSpPr>
        <p:spPr bwMode="auto">
          <a:xfrm>
            <a:off x="1615751" y="4743070"/>
            <a:ext cx="1828800" cy="1066800"/>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25" name="Rectangle 24"/>
          <p:cNvSpPr/>
          <p:nvPr/>
        </p:nvSpPr>
        <p:spPr bwMode="auto">
          <a:xfrm>
            <a:off x="3673151" y="4744188"/>
            <a:ext cx="1828800" cy="1066800"/>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
        <p:nvSpPr>
          <p:cNvPr id="26" name="Rectangle 25"/>
          <p:cNvSpPr/>
          <p:nvPr/>
        </p:nvSpPr>
        <p:spPr bwMode="auto">
          <a:xfrm>
            <a:off x="6198638" y="4737302"/>
            <a:ext cx="1896784" cy="489150"/>
          </a:xfrm>
          <a:prstGeom prst="rect">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2" name="Title 1"/>
          <p:cNvSpPr>
            <a:spLocks noGrp="1"/>
          </p:cNvSpPr>
          <p:nvPr>
            <p:ph type="title"/>
          </p:nvPr>
        </p:nvSpPr>
        <p:spPr>
          <a:xfrm>
            <a:off x="838200" y="457200"/>
            <a:ext cx="7739062" cy="990600"/>
          </a:xfrm>
        </p:spPr>
        <p:txBody>
          <a:bodyPr/>
          <a:lstStyle/>
          <a:p>
            <a:r>
              <a:rPr lang="es-NI" dirty="0" smtClean="0"/>
              <a:t>Los flujos de recursos</a:t>
            </a:r>
            <a:endParaRPr lang="es-NI" dirty="0"/>
          </a:p>
        </p:txBody>
      </p:sp>
      <p:sp>
        <p:nvSpPr>
          <p:cNvPr id="4" name="TextBox 3"/>
          <p:cNvSpPr txBox="1"/>
          <p:nvPr/>
        </p:nvSpPr>
        <p:spPr>
          <a:xfrm>
            <a:off x="1719480" y="1714522"/>
            <a:ext cx="1524000" cy="646331"/>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NI" sz="1800" dirty="0" smtClean="0">
                <a:solidFill>
                  <a:schemeClr val="accent5"/>
                </a:solidFill>
              </a:rPr>
              <a:t>Ingresos nacionales</a:t>
            </a:r>
            <a:endParaRPr lang="es-NI" sz="1800" dirty="0">
              <a:solidFill>
                <a:schemeClr val="accent5"/>
              </a:solidFill>
            </a:endParaRPr>
          </a:p>
        </p:txBody>
      </p:sp>
      <p:sp>
        <p:nvSpPr>
          <p:cNvPr id="6" name="TextBox 5"/>
          <p:cNvSpPr txBox="1"/>
          <p:nvPr/>
        </p:nvSpPr>
        <p:spPr>
          <a:xfrm>
            <a:off x="3819331" y="1868280"/>
            <a:ext cx="1524000"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NI" sz="1800" dirty="0" smtClean="0">
                <a:solidFill>
                  <a:schemeClr val="accent5"/>
                </a:solidFill>
              </a:rPr>
              <a:t>Préstamos</a:t>
            </a:r>
            <a:endParaRPr lang="es-NI" sz="1800" dirty="0">
              <a:solidFill>
                <a:schemeClr val="accent5"/>
              </a:solidFill>
            </a:endParaRPr>
          </a:p>
        </p:txBody>
      </p:sp>
      <p:sp>
        <p:nvSpPr>
          <p:cNvPr id="7" name="TextBox 6"/>
          <p:cNvSpPr txBox="1"/>
          <p:nvPr/>
        </p:nvSpPr>
        <p:spPr>
          <a:xfrm>
            <a:off x="5867400" y="1834707"/>
            <a:ext cx="1524000"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NI" sz="1800" dirty="0" smtClean="0">
                <a:solidFill>
                  <a:schemeClr val="accent5"/>
                </a:solidFill>
              </a:rPr>
              <a:t>Donaciones</a:t>
            </a:r>
            <a:endParaRPr lang="es-NI" sz="1800" dirty="0">
              <a:solidFill>
                <a:schemeClr val="accent5"/>
              </a:solidFill>
            </a:endParaRPr>
          </a:p>
        </p:txBody>
      </p:sp>
      <p:sp>
        <p:nvSpPr>
          <p:cNvPr id="8" name="TextBox 7"/>
          <p:cNvSpPr txBox="1"/>
          <p:nvPr/>
        </p:nvSpPr>
        <p:spPr>
          <a:xfrm>
            <a:off x="3203511" y="3508638"/>
            <a:ext cx="2819400"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NI" sz="1800" dirty="0" smtClean="0">
                <a:solidFill>
                  <a:srgbClr val="00467F"/>
                </a:solidFill>
              </a:rPr>
              <a:t>Presupuesto nacional</a:t>
            </a:r>
            <a:endParaRPr lang="es-NI" sz="1800" dirty="0">
              <a:solidFill>
                <a:srgbClr val="00467F"/>
              </a:solidFill>
            </a:endParaRPr>
          </a:p>
        </p:txBody>
      </p:sp>
      <p:sp>
        <p:nvSpPr>
          <p:cNvPr id="9" name="TextBox 8"/>
          <p:cNvSpPr txBox="1"/>
          <p:nvPr/>
        </p:nvSpPr>
        <p:spPr>
          <a:xfrm>
            <a:off x="1501451" y="4954422"/>
            <a:ext cx="2057400"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NI" sz="1800" dirty="0" smtClean="0">
                <a:solidFill>
                  <a:srgbClr val="00467F"/>
                </a:solidFill>
              </a:rPr>
              <a:t>Gastos centrales</a:t>
            </a:r>
            <a:endParaRPr lang="es-NI" sz="1800" dirty="0">
              <a:solidFill>
                <a:srgbClr val="00467F"/>
              </a:solidFill>
            </a:endParaRPr>
          </a:p>
        </p:txBody>
      </p:sp>
      <p:sp>
        <p:nvSpPr>
          <p:cNvPr id="10" name="TextBox 9"/>
          <p:cNvSpPr txBox="1"/>
          <p:nvPr/>
        </p:nvSpPr>
        <p:spPr>
          <a:xfrm>
            <a:off x="3732245" y="4815922"/>
            <a:ext cx="1769706" cy="92333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NI" sz="1800" dirty="0" smtClean="0">
                <a:solidFill>
                  <a:srgbClr val="00467F"/>
                </a:solidFill>
              </a:rPr>
              <a:t>Gastos subnacionales/</a:t>
            </a:r>
          </a:p>
          <a:p>
            <a:pPr algn="ctr"/>
            <a:r>
              <a:rPr lang="es-NI" sz="1800" dirty="0" smtClean="0">
                <a:solidFill>
                  <a:srgbClr val="00467F"/>
                </a:solidFill>
              </a:rPr>
              <a:t>locales</a:t>
            </a:r>
            <a:endParaRPr lang="es-NI" sz="1800" dirty="0">
              <a:solidFill>
                <a:srgbClr val="00467F"/>
              </a:solidFill>
            </a:endParaRPr>
          </a:p>
        </p:txBody>
      </p:sp>
      <p:sp>
        <p:nvSpPr>
          <p:cNvPr id="5" name="Down Arrow 4"/>
          <p:cNvSpPr/>
          <p:nvPr/>
        </p:nvSpPr>
        <p:spPr bwMode="auto">
          <a:xfrm>
            <a:off x="3057331" y="2661786"/>
            <a:ext cx="304800" cy="388203"/>
          </a:xfrm>
          <a:prstGeom prst="downArrow">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14" name="Down Arrow 13"/>
          <p:cNvSpPr/>
          <p:nvPr/>
        </p:nvSpPr>
        <p:spPr bwMode="auto">
          <a:xfrm>
            <a:off x="4428931" y="2666865"/>
            <a:ext cx="304800" cy="388203"/>
          </a:xfrm>
          <a:prstGeom prst="downArrow">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15" name="Down Arrow 14"/>
          <p:cNvSpPr/>
          <p:nvPr/>
        </p:nvSpPr>
        <p:spPr bwMode="auto">
          <a:xfrm>
            <a:off x="5762431" y="2665316"/>
            <a:ext cx="304800" cy="388203"/>
          </a:xfrm>
          <a:prstGeom prst="downArrow">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18" name="Left Arrow 17"/>
          <p:cNvSpPr/>
          <p:nvPr/>
        </p:nvSpPr>
        <p:spPr bwMode="auto">
          <a:xfrm>
            <a:off x="5639578" y="4862358"/>
            <a:ext cx="457200" cy="264646"/>
          </a:xfrm>
          <a:prstGeom prst="leftArrow">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19" name="Left Arrow 18"/>
          <p:cNvSpPr/>
          <p:nvPr/>
        </p:nvSpPr>
        <p:spPr bwMode="auto">
          <a:xfrm>
            <a:off x="5639578" y="5400752"/>
            <a:ext cx="457200" cy="264646"/>
          </a:xfrm>
          <a:prstGeom prst="leftArrow">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28" name="Down Arrow 27"/>
          <p:cNvSpPr/>
          <p:nvPr/>
        </p:nvSpPr>
        <p:spPr bwMode="auto">
          <a:xfrm>
            <a:off x="3057331" y="4273769"/>
            <a:ext cx="304800" cy="388203"/>
          </a:xfrm>
          <a:prstGeom prst="downArrow">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29" name="Down Arrow 28"/>
          <p:cNvSpPr/>
          <p:nvPr/>
        </p:nvSpPr>
        <p:spPr bwMode="auto">
          <a:xfrm>
            <a:off x="4428931" y="4278848"/>
            <a:ext cx="304800" cy="388203"/>
          </a:xfrm>
          <a:prstGeom prst="downArrow">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30" name="Rectangle 29"/>
          <p:cNvSpPr/>
          <p:nvPr/>
        </p:nvSpPr>
        <p:spPr bwMode="auto">
          <a:xfrm>
            <a:off x="6198638" y="5325801"/>
            <a:ext cx="1896784" cy="489150"/>
          </a:xfrm>
          <a:prstGeom prst="rect">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13" name="TextBox 12"/>
          <p:cNvSpPr txBox="1"/>
          <p:nvPr/>
        </p:nvSpPr>
        <p:spPr>
          <a:xfrm>
            <a:off x="6312938" y="5365346"/>
            <a:ext cx="2381642"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NI" sz="1800" dirty="0" smtClean="0">
                <a:solidFill>
                  <a:schemeClr val="accent5"/>
                </a:solidFill>
              </a:rPr>
              <a:t>Donaciones</a:t>
            </a:r>
            <a:endParaRPr lang="es-NI" sz="1800" dirty="0">
              <a:solidFill>
                <a:schemeClr val="accent5"/>
              </a:solidFill>
            </a:endParaRPr>
          </a:p>
        </p:txBody>
      </p:sp>
      <p:sp>
        <p:nvSpPr>
          <p:cNvPr id="31" name="TextBox 30"/>
          <p:cNvSpPr txBox="1"/>
          <p:nvPr/>
        </p:nvSpPr>
        <p:spPr>
          <a:xfrm>
            <a:off x="6312938" y="4795278"/>
            <a:ext cx="2318895"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NI" sz="1800" dirty="0" smtClean="0">
                <a:solidFill>
                  <a:schemeClr val="accent5"/>
                </a:solidFill>
              </a:rPr>
              <a:t>Ingresos locales</a:t>
            </a:r>
            <a:endParaRPr lang="es-NI" sz="1800" dirty="0">
              <a:solidFill>
                <a:schemeClr val="accent5"/>
              </a:solidFill>
            </a:endParaRPr>
          </a:p>
        </p:txBody>
      </p:sp>
    </p:spTree>
    <p:extLst>
      <p:ext uri="{BB962C8B-B14F-4D97-AF65-F5344CB8AC3E}">
        <p14:creationId xmlns:p14="http://schemas.microsoft.com/office/powerpoint/2010/main" val="1426451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39062" cy="990600"/>
          </a:xfrm>
        </p:spPr>
        <p:txBody>
          <a:bodyPr/>
          <a:lstStyle/>
          <a:p>
            <a:r>
              <a:rPr lang="es-NI" dirty="0" smtClean="0"/>
              <a:t>El pluralismo de las instituciones</a:t>
            </a:r>
            <a:endParaRPr lang="es-NI" dirty="0"/>
          </a:p>
        </p:txBody>
      </p:sp>
      <p:sp>
        <p:nvSpPr>
          <p:cNvPr id="3" name="Content Placeholder 2"/>
          <p:cNvSpPr>
            <a:spLocks noGrp="1"/>
          </p:cNvSpPr>
          <p:nvPr>
            <p:ph idx="1"/>
          </p:nvPr>
        </p:nvSpPr>
        <p:spPr>
          <a:xfrm>
            <a:off x="695325" y="1409700"/>
            <a:ext cx="7729537" cy="3733800"/>
          </a:xfrm>
        </p:spPr>
        <p:txBody>
          <a:bodyPr/>
          <a:lstStyle/>
          <a:p>
            <a:pPr eaLnBrk="1" hangingPunct="1">
              <a:lnSpc>
                <a:spcPct val="90000"/>
              </a:lnSpc>
              <a:spcAft>
                <a:spcPct val="30000"/>
              </a:spcAft>
              <a:defRPr/>
            </a:pPr>
            <a:r>
              <a:rPr lang="es-NI" dirty="0" smtClean="0"/>
              <a:t>Las múltiples instituciones que tienen autoridad sobre diferentes decisiones, en diferentes momentos</a:t>
            </a:r>
          </a:p>
          <a:p>
            <a:pPr eaLnBrk="1" hangingPunct="1">
              <a:lnSpc>
                <a:spcPct val="90000"/>
              </a:lnSpc>
              <a:spcAft>
                <a:spcPct val="30000"/>
              </a:spcAft>
              <a:buFont typeface="Wingdings" charset="0"/>
              <a:buChar char="n"/>
              <a:defRPr/>
            </a:pPr>
            <a:r>
              <a:rPr lang="es-NI" dirty="0" smtClean="0"/>
              <a:t>Lo primordial para entender la esfera de influencia de cada institución</a:t>
            </a:r>
          </a:p>
          <a:p>
            <a:pPr eaLnBrk="1" hangingPunct="1">
              <a:lnSpc>
                <a:spcPct val="90000"/>
              </a:lnSpc>
              <a:spcAft>
                <a:spcPct val="30000"/>
              </a:spcAft>
              <a:buFont typeface="Wingdings" charset="0"/>
              <a:buChar char="n"/>
              <a:defRPr/>
            </a:pPr>
            <a:r>
              <a:rPr lang="es-NI" dirty="0" smtClean="0"/>
              <a:t>Cada institución puede ofrecer mecanismos únicos de rendición de cuentas</a:t>
            </a:r>
          </a:p>
          <a:p>
            <a:pPr eaLnBrk="1" hangingPunct="1">
              <a:lnSpc>
                <a:spcPct val="90000"/>
              </a:lnSpc>
              <a:spcAft>
                <a:spcPct val="30000"/>
              </a:spcAft>
              <a:defRPr/>
            </a:pPr>
            <a:endParaRPr lang="es-NI" dirty="0"/>
          </a:p>
        </p:txBody>
      </p:sp>
    </p:spTree>
    <p:extLst>
      <p:ext uri="{BB962C8B-B14F-4D97-AF65-F5344CB8AC3E}">
        <p14:creationId xmlns:p14="http://schemas.microsoft.com/office/powerpoint/2010/main" val="2568191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39062" cy="990600"/>
          </a:xfrm>
        </p:spPr>
        <p:txBody>
          <a:bodyPr/>
          <a:lstStyle/>
          <a:p>
            <a:r>
              <a:rPr lang="es-NI" sz="3200" dirty="0" smtClean="0"/>
              <a:t>La negociación con el Ministerio de Finanzas</a:t>
            </a:r>
            <a:endParaRPr lang="es-NI" sz="3200" dirty="0"/>
          </a:p>
        </p:txBody>
      </p:sp>
      <p:sp>
        <p:nvSpPr>
          <p:cNvPr id="3" name="Content Placeholder 2"/>
          <p:cNvSpPr>
            <a:spLocks noGrp="1"/>
          </p:cNvSpPr>
          <p:nvPr>
            <p:ph idx="1"/>
          </p:nvPr>
        </p:nvSpPr>
        <p:spPr>
          <a:xfrm>
            <a:off x="695325" y="1784902"/>
            <a:ext cx="7729537" cy="3733800"/>
          </a:xfrm>
        </p:spPr>
        <p:txBody>
          <a:bodyPr/>
          <a:lstStyle/>
          <a:p>
            <a:pPr eaLnBrk="1" hangingPunct="1">
              <a:lnSpc>
                <a:spcPct val="90000"/>
              </a:lnSpc>
              <a:spcAft>
                <a:spcPct val="30000"/>
              </a:spcAft>
              <a:defRPr/>
            </a:pPr>
            <a:r>
              <a:rPr lang="es-NI" sz="2800" dirty="0" smtClean="0"/>
              <a:t>El análisis presupuestario basado en el desempeño de programas efectivos de salud</a:t>
            </a:r>
          </a:p>
          <a:p>
            <a:pPr eaLnBrk="1" hangingPunct="1">
              <a:lnSpc>
                <a:spcPct val="90000"/>
              </a:lnSpc>
              <a:spcAft>
                <a:spcPct val="30000"/>
              </a:spcAft>
              <a:buFont typeface="Wingdings" charset="0"/>
              <a:buChar char="n"/>
              <a:defRPr/>
            </a:pPr>
            <a:r>
              <a:rPr lang="es-NI" sz="2800" dirty="0" smtClean="0"/>
              <a:t>Identificar las eficiencias en el sector </a:t>
            </a:r>
            <a:r>
              <a:rPr lang="es-NI" sz="2800" dirty="0"/>
              <a:t>s</a:t>
            </a:r>
            <a:r>
              <a:rPr lang="es-NI" sz="2800" dirty="0" smtClean="0"/>
              <a:t>alud</a:t>
            </a:r>
          </a:p>
          <a:p>
            <a:pPr eaLnBrk="1" hangingPunct="1">
              <a:lnSpc>
                <a:spcPct val="90000"/>
              </a:lnSpc>
              <a:spcAft>
                <a:spcPct val="30000"/>
              </a:spcAft>
              <a:buFont typeface="Wingdings" charset="0"/>
              <a:buChar char="n"/>
              <a:defRPr/>
            </a:pPr>
            <a:r>
              <a:rPr lang="es-NI" sz="2800" dirty="0" smtClean="0"/>
              <a:t>Mejora de la contabilidad, el cumplimiento y el seguimiento de los gastos</a:t>
            </a:r>
          </a:p>
          <a:p>
            <a:pPr eaLnBrk="1" hangingPunct="1">
              <a:lnSpc>
                <a:spcPct val="90000"/>
              </a:lnSpc>
              <a:spcAft>
                <a:spcPct val="30000"/>
              </a:spcAft>
              <a:buFontTx/>
              <a:buChar char="→"/>
              <a:defRPr/>
            </a:pPr>
            <a:r>
              <a:rPr lang="es-NI" sz="2800" dirty="0" smtClean="0"/>
              <a:t>Aumento de la inversión pública en salud</a:t>
            </a:r>
            <a:endParaRPr lang="es-NI" sz="2800" dirty="0"/>
          </a:p>
        </p:txBody>
      </p:sp>
      <p:sp>
        <p:nvSpPr>
          <p:cNvPr id="4" name="TextBox 3"/>
          <p:cNvSpPr txBox="1"/>
          <p:nvPr/>
        </p:nvSpPr>
        <p:spPr>
          <a:xfrm>
            <a:off x="2667000" y="5867400"/>
            <a:ext cx="5910262" cy="400110"/>
          </a:xfrm>
          <a:prstGeom prst="rect">
            <a:avLst/>
          </a:prstGeom>
          <a:noFill/>
        </p:spPr>
        <p:txBody>
          <a:bodyPr wrap="square" rtlCol="0">
            <a:spAutoFit/>
          </a:bodyPr>
          <a:lstStyle/>
          <a:p>
            <a:r>
              <a:rPr lang="en-US" sz="1000" b="1" dirty="0"/>
              <a:t>Source</a:t>
            </a:r>
            <a:r>
              <a:rPr lang="en-US" sz="1000" dirty="0"/>
              <a:t>: Jeremy </a:t>
            </a:r>
            <a:r>
              <a:rPr lang="en-US" sz="1000" dirty="0" err="1"/>
              <a:t>Kanthor</a:t>
            </a:r>
            <a:r>
              <a:rPr lang="en-US" sz="1000" dirty="0"/>
              <a:t> and Cristina Erickson, </a:t>
            </a:r>
            <a:r>
              <a:rPr lang="en-US" sz="1000" i="1" dirty="0"/>
              <a:t>A Toolkit for Ministries of Health to Work More Effectively With Ministries of Finance </a:t>
            </a:r>
            <a:r>
              <a:rPr lang="en-US" sz="1000" dirty="0"/>
              <a:t>(Bethesda, MD: </a:t>
            </a:r>
            <a:r>
              <a:rPr lang="en-US" sz="1000" dirty="0" err="1"/>
              <a:t>Abt</a:t>
            </a:r>
            <a:r>
              <a:rPr lang="en-US" sz="1000" dirty="0"/>
              <a:t> Associates, 2013). </a:t>
            </a:r>
            <a:endParaRPr lang="en-US" sz="1000" dirty="0">
              <a:cs typeface="Arial" charset="0"/>
            </a:endParaRPr>
          </a:p>
        </p:txBody>
      </p:sp>
    </p:spTree>
    <p:extLst>
      <p:ext uri="{BB962C8B-B14F-4D97-AF65-F5344CB8AC3E}">
        <p14:creationId xmlns:p14="http://schemas.microsoft.com/office/powerpoint/2010/main" val="2617082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739062" cy="990600"/>
          </a:xfrm>
        </p:spPr>
        <p:txBody>
          <a:bodyPr/>
          <a:lstStyle/>
          <a:p>
            <a:r>
              <a:rPr lang="es-NI" dirty="0" smtClean="0"/>
              <a:t>El ciclo presupuestario</a:t>
            </a:r>
            <a:endParaRPr lang="es-NI" dirty="0"/>
          </a:p>
        </p:txBody>
      </p:sp>
      <p:graphicFrame>
        <p:nvGraphicFramePr>
          <p:cNvPr id="3" name="Diagram 2"/>
          <p:cNvGraphicFramePr/>
          <p:nvPr>
            <p:extLst>
              <p:ext uri="{D42A27DB-BD31-4B8C-83A1-F6EECF244321}">
                <p14:modId xmlns:p14="http://schemas.microsoft.com/office/powerpoint/2010/main" val="1339533599"/>
              </p:ext>
            </p:extLst>
          </p:nvPr>
        </p:nvGraphicFramePr>
        <p:xfrm>
          <a:off x="1752600" y="16764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8326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5529262" y="1066800"/>
            <a:ext cx="3309938" cy="1219200"/>
          </a:xfrm>
          <a:prstGeom prst="rect">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2" name="Title 1"/>
          <p:cNvSpPr>
            <a:spLocks noGrp="1"/>
          </p:cNvSpPr>
          <p:nvPr>
            <p:ph type="title"/>
          </p:nvPr>
        </p:nvSpPr>
        <p:spPr>
          <a:xfrm>
            <a:off x="609600" y="304800"/>
            <a:ext cx="8153400" cy="990600"/>
          </a:xfrm>
        </p:spPr>
        <p:txBody>
          <a:bodyPr/>
          <a:lstStyle/>
          <a:p>
            <a:r>
              <a:rPr lang="es-NI" sz="3000" dirty="0" smtClean="0"/>
              <a:t>El ciclo presupuestario: los puntos de entrada</a:t>
            </a:r>
            <a:endParaRPr lang="es-NI" sz="3000" dirty="0"/>
          </a:p>
        </p:txBody>
      </p:sp>
      <p:graphicFrame>
        <p:nvGraphicFramePr>
          <p:cNvPr id="3" name="Diagram 2"/>
          <p:cNvGraphicFramePr/>
          <p:nvPr>
            <p:extLst>
              <p:ext uri="{D42A27DB-BD31-4B8C-83A1-F6EECF244321}">
                <p14:modId xmlns:p14="http://schemas.microsoft.com/office/powerpoint/2010/main" val="3973959745"/>
              </p:ext>
            </p:extLst>
          </p:nvPr>
        </p:nvGraphicFramePr>
        <p:xfrm>
          <a:off x="1752600" y="16764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5715000" y="1199346"/>
            <a:ext cx="3200400" cy="1015663"/>
          </a:xfrm>
          <a:prstGeom prst="rect">
            <a:avLst/>
          </a:prstGeom>
          <a:noFill/>
          <a:ln>
            <a:noFill/>
          </a:ln>
        </p:spPr>
        <p:txBody>
          <a:bodyPr wrap="square" rtlCol="0">
            <a:spAutoFit/>
          </a:bodyPr>
          <a:lstStyle/>
          <a:p>
            <a:r>
              <a:rPr lang="es-NI" sz="1200" dirty="0" smtClean="0">
                <a:solidFill>
                  <a:schemeClr val="accent5"/>
                </a:solidFill>
              </a:rPr>
              <a:t>QUÉ: techo de salud, distribución geográfica, nuevas prioridades</a:t>
            </a:r>
          </a:p>
          <a:p>
            <a:r>
              <a:rPr lang="es-NI" sz="1200" dirty="0" smtClean="0">
                <a:solidFill>
                  <a:schemeClr val="accent5"/>
                </a:solidFill>
              </a:rPr>
              <a:t>CÓMO: formar el diálogo a nivel nacional, poner como objetivo al Ministerio de Finanzas</a:t>
            </a:r>
            <a:endParaRPr lang="es-NI" sz="1200" dirty="0">
              <a:solidFill>
                <a:schemeClr val="accent5"/>
              </a:solidFill>
            </a:endParaRPr>
          </a:p>
        </p:txBody>
      </p:sp>
      <p:sp>
        <p:nvSpPr>
          <p:cNvPr id="8" name="TextBox 7"/>
          <p:cNvSpPr txBox="1"/>
          <p:nvPr/>
        </p:nvSpPr>
        <p:spPr>
          <a:xfrm>
            <a:off x="3124200" y="6085454"/>
            <a:ext cx="5910262" cy="400110"/>
          </a:xfrm>
          <a:prstGeom prst="rect">
            <a:avLst/>
          </a:prstGeom>
          <a:noFill/>
        </p:spPr>
        <p:txBody>
          <a:bodyPr wrap="square" rtlCol="0">
            <a:spAutoFit/>
          </a:bodyPr>
          <a:lstStyle/>
          <a:p>
            <a:r>
              <a:rPr lang="en-US" sz="1000" dirty="0"/>
              <a:t>Adapted From: R. </a:t>
            </a:r>
            <a:r>
              <a:rPr lang="en-US" sz="1000" dirty="0" err="1"/>
              <a:t>Mbuya</a:t>
            </a:r>
            <a:r>
              <a:rPr lang="en-US" sz="1000" dirty="0"/>
              <a:t>-Brown and H. </a:t>
            </a:r>
            <a:r>
              <a:rPr lang="en-US" sz="1000" dirty="0" err="1"/>
              <a:t>Sapuwa</a:t>
            </a:r>
            <a:r>
              <a:rPr lang="en-US" sz="1000" dirty="0"/>
              <a:t>, </a:t>
            </a:r>
            <a:r>
              <a:rPr lang="en-US" sz="1000" i="1" dirty="0"/>
              <a:t>Health Budget Advocacy: A Guide for Civil Society in Malawi</a:t>
            </a:r>
            <a:r>
              <a:rPr lang="en-US" sz="1000" dirty="0"/>
              <a:t> (Washington, DC: Futures Group, 2015).</a:t>
            </a:r>
          </a:p>
        </p:txBody>
      </p:sp>
      <p:cxnSp>
        <p:nvCxnSpPr>
          <p:cNvPr id="13" name="Straight Connector 12"/>
          <p:cNvCxnSpPr>
            <a:endCxn id="5" idx="1"/>
          </p:cNvCxnSpPr>
          <p:nvPr/>
        </p:nvCxnSpPr>
        <p:spPr bwMode="auto">
          <a:xfrm flipV="1">
            <a:off x="4800600" y="1676400"/>
            <a:ext cx="728662" cy="228600"/>
          </a:xfrm>
          <a:prstGeom prst="line">
            <a:avLst/>
          </a:prstGeom>
          <a:solidFill>
            <a:schemeClr val="accent1"/>
          </a:solidFill>
          <a:ln w="25400" cap="flat" cmpd="sng" algn="ctr">
            <a:solidFill>
              <a:srgbClr val="00467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23570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153400" cy="990600"/>
          </a:xfrm>
        </p:spPr>
        <p:txBody>
          <a:bodyPr/>
          <a:lstStyle/>
          <a:p>
            <a:r>
              <a:rPr lang="es-NI" sz="3000" dirty="0" smtClean="0"/>
              <a:t>El ciclo presupuestario: los puntos de entrada</a:t>
            </a:r>
            <a:endParaRPr lang="es-NI" sz="3000" dirty="0"/>
          </a:p>
        </p:txBody>
      </p:sp>
      <p:graphicFrame>
        <p:nvGraphicFramePr>
          <p:cNvPr id="3" name="Diagram 2"/>
          <p:cNvGraphicFramePr/>
          <p:nvPr>
            <p:extLst>
              <p:ext uri="{D42A27DB-BD31-4B8C-83A1-F6EECF244321}">
                <p14:modId xmlns:p14="http://schemas.microsoft.com/office/powerpoint/2010/main" val="2213657357"/>
              </p:ext>
            </p:extLst>
          </p:nvPr>
        </p:nvGraphicFramePr>
        <p:xfrm>
          <a:off x="1752600" y="167639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3124200" y="6085454"/>
            <a:ext cx="5910262" cy="400110"/>
          </a:xfrm>
          <a:prstGeom prst="rect">
            <a:avLst/>
          </a:prstGeom>
          <a:noFill/>
        </p:spPr>
        <p:txBody>
          <a:bodyPr wrap="square" rtlCol="0">
            <a:spAutoFit/>
          </a:bodyPr>
          <a:lstStyle/>
          <a:p>
            <a:r>
              <a:rPr lang="en-US" sz="1000" dirty="0"/>
              <a:t>Adapted From: R. </a:t>
            </a:r>
            <a:r>
              <a:rPr lang="en-US" sz="1000" dirty="0" err="1"/>
              <a:t>Mbuya</a:t>
            </a:r>
            <a:r>
              <a:rPr lang="en-US" sz="1000" dirty="0"/>
              <a:t>-Brown and H. </a:t>
            </a:r>
            <a:r>
              <a:rPr lang="en-US" sz="1000" dirty="0" err="1"/>
              <a:t>Sapuwa</a:t>
            </a:r>
            <a:r>
              <a:rPr lang="en-US" sz="1000" dirty="0"/>
              <a:t>, </a:t>
            </a:r>
            <a:r>
              <a:rPr lang="en-US" sz="1000" i="1" dirty="0"/>
              <a:t>Health Budget Advocacy: A Guide for Civil Society in Malawi</a:t>
            </a:r>
            <a:r>
              <a:rPr lang="en-US" sz="1000" dirty="0"/>
              <a:t> (Washington, DC: Futures Group, 2015).</a:t>
            </a:r>
          </a:p>
        </p:txBody>
      </p:sp>
      <p:sp>
        <p:nvSpPr>
          <p:cNvPr id="7" name="Rectangle 6"/>
          <p:cNvSpPr/>
          <p:nvPr/>
        </p:nvSpPr>
        <p:spPr bwMode="auto">
          <a:xfrm>
            <a:off x="7010400" y="2095500"/>
            <a:ext cx="1905000" cy="1295400"/>
          </a:xfrm>
          <a:prstGeom prst="rect">
            <a:avLst/>
          </a:prstGeom>
          <a:solidFill>
            <a:srgbClr val="0046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cxnSp>
        <p:nvCxnSpPr>
          <p:cNvPr id="11" name="Straight Connector 10"/>
          <p:cNvCxnSpPr>
            <a:endCxn id="7" idx="1"/>
          </p:cNvCxnSpPr>
          <p:nvPr/>
        </p:nvCxnSpPr>
        <p:spPr bwMode="auto">
          <a:xfrm flipV="1">
            <a:off x="6248400" y="2743200"/>
            <a:ext cx="762000" cy="228600"/>
          </a:xfrm>
          <a:prstGeom prst="line">
            <a:avLst/>
          </a:prstGeom>
          <a:solidFill>
            <a:schemeClr val="accent1"/>
          </a:solidFill>
          <a:ln w="25400" cap="flat" cmpd="sng" algn="ctr">
            <a:solidFill>
              <a:srgbClr val="00467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Box 3"/>
          <p:cNvSpPr txBox="1"/>
          <p:nvPr/>
        </p:nvSpPr>
        <p:spPr>
          <a:xfrm>
            <a:off x="7092043" y="2262496"/>
            <a:ext cx="1790700" cy="1015663"/>
          </a:xfrm>
          <a:prstGeom prst="rect">
            <a:avLst/>
          </a:prstGeom>
          <a:noFill/>
          <a:ln>
            <a:noFill/>
          </a:ln>
        </p:spPr>
        <p:txBody>
          <a:bodyPr wrap="square" rtlCol="0">
            <a:spAutoFit/>
          </a:bodyPr>
          <a:lstStyle/>
          <a:p>
            <a:r>
              <a:rPr lang="es-NI" sz="1200" dirty="0" smtClean="0">
                <a:solidFill>
                  <a:schemeClr val="accent5"/>
                </a:solidFill>
              </a:rPr>
              <a:t>QUÉ: las asignaciones dentro del presupuesto de salud</a:t>
            </a:r>
          </a:p>
          <a:p>
            <a:r>
              <a:rPr lang="es-NI" sz="1200" dirty="0" smtClean="0">
                <a:solidFill>
                  <a:schemeClr val="accent5"/>
                </a:solidFill>
              </a:rPr>
              <a:t>CÓMO: alcance al Ministerio de Salud</a:t>
            </a:r>
            <a:endParaRPr lang="es-NI" sz="1200" dirty="0">
              <a:solidFill>
                <a:schemeClr val="accent5"/>
              </a:solidFill>
            </a:endParaRPr>
          </a:p>
        </p:txBody>
      </p:sp>
    </p:spTree>
    <p:extLst>
      <p:ext uri="{BB962C8B-B14F-4D97-AF65-F5344CB8AC3E}">
        <p14:creationId xmlns:p14="http://schemas.microsoft.com/office/powerpoint/2010/main" val="1558013695"/>
      </p:ext>
    </p:extLst>
  </p:cSld>
  <p:clrMapOvr>
    <a:masterClrMapping/>
  </p:clrMapOvr>
</p:sld>
</file>

<file path=ppt/theme/theme1.xml><?xml version="1.0" encoding="utf-8"?>
<a:theme xmlns:a="http://schemas.openxmlformats.org/drawingml/2006/main" name="Bold Stripes">
  <a:themeElements>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themeOverride>
</file>

<file path=ppt/theme/themeOverride2.xml><?xml version="1.0" encoding="utf-8"?>
<a:themeOverride xmlns:a="http://schemas.openxmlformats.org/drawingml/2006/main">
  <a:clrScheme name="1_Bold Stripes 5">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368E45"/>
    </a:hlink>
    <a:folHlink>
      <a:srgbClr val="D05124"/>
    </a:folHlink>
  </a:clrScheme>
</a:themeOverride>
</file>

<file path=docProps/app.xml><?xml version="1.0" encoding="utf-8"?>
<Properties xmlns="http://schemas.openxmlformats.org/officeDocument/2006/extended-properties" xmlns:vt="http://schemas.openxmlformats.org/officeDocument/2006/docPropsVTypes">
  <Template/>
  <TotalTime>8767</TotalTime>
  <Words>3451</Words>
  <Application>Microsoft Macintosh PowerPoint</Application>
  <PresentationFormat>On-screen Show (4:3)</PresentationFormat>
  <Paragraphs>169</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MS PGothic</vt:lpstr>
      <vt:lpstr>ＭＳ Ｐゴシック</vt:lpstr>
      <vt:lpstr>Wingdings</vt:lpstr>
      <vt:lpstr>Arial</vt:lpstr>
      <vt:lpstr>Bold Stripes</vt:lpstr>
      <vt:lpstr>PowerPoint Presentation</vt:lpstr>
      <vt:lpstr>Los beneficios de la asignación presupuestaria</vt:lpstr>
      <vt:lpstr>Los tipos de análisis presupuestarios</vt:lpstr>
      <vt:lpstr>Los flujos de recursos</vt:lpstr>
      <vt:lpstr>El pluralismo de las instituciones</vt:lpstr>
      <vt:lpstr>La negociación con el Ministerio de Finanzas</vt:lpstr>
      <vt:lpstr>El ciclo presupuestario</vt:lpstr>
      <vt:lpstr>El ciclo presupuestario: los puntos de entrada</vt:lpstr>
      <vt:lpstr>El ciclo presupuestario: los puntos de entrada</vt:lpstr>
      <vt:lpstr>El ciclo presupuestario: los puntos de entrada</vt:lpstr>
      <vt:lpstr>El ciclo presupuestario: los puntos de entrada</vt:lpstr>
      <vt:lpstr>El ciclo presupuestario: los puntos de entrada</vt:lpstr>
      <vt:lpstr>El monitoreo de los resultados del presupuesto para la rendición de cuentas</vt:lpstr>
      <vt:lpstr>Aprende Más</vt:lpstr>
    </vt:vector>
  </TitlesOfParts>
  <Company>PRB</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PRB</dc:creator>
  <cp:lastModifiedBy>Gabriela Sanchez-Soto</cp:lastModifiedBy>
  <cp:revision>434</cp:revision>
  <cp:lastPrinted>2015-07-31T20:52:27Z</cp:lastPrinted>
  <dcterms:created xsi:type="dcterms:W3CDTF">2011-07-23T19:43:15Z</dcterms:created>
  <dcterms:modified xsi:type="dcterms:W3CDTF">2019-02-04T11:20:12Z</dcterms:modified>
</cp:coreProperties>
</file>