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23" r:id="rId1"/>
  </p:sldMasterIdLst>
  <p:notesMasterIdLst>
    <p:notesMasterId r:id="rId19"/>
  </p:notesMasterIdLst>
  <p:handoutMasterIdLst>
    <p:handoutMasterId r:id="rId20"/>
  </p:handoutMasterIdLst>
  <p:sldIdLst>
    <p:sldId id="354" r:id="rId2"/>
    <p:sldId id="346" r:id="rId3"/>
    <p:sldId id="338" r:id="rId4"/>
    <p:sldId id="347" r:id="rId5"/>
    <p:sldId id="323" r:id="rId6"/>
    <p:sldId id="318" r:id="rId7"/>
    <p:sldId id="348" r:id="rId8"/>
    <p:sldId id="325" r:id="rId9"/>
    <p:sldId id="353" r:id="rId10"/>
    <p:sldId id="321" r:id="rId11"/>
    <p:sldId id="340" r:id="rId12"/>
    <p:sldId id="339" r:id="rId13"/>
    <p:sldId id="341" r:id="rId14"/>
    <p:sldId id="349" r:id="rId15"/>
    <p:sldId id="351" r:id="rId16"/>
    <p:sldId id="345" r:id="rId17"/>
    <p:sldId id="343" r:id="rId18"/>
  </p:sldIdLst>
  <p:sldSz cx="9144000" cy="6858000" type="screen4x3"/>
  <p:notesSz cx="6881813" cy="9296400"/>
  <p:defaultTextStyle>
    <a:defPPr>
      <a:defRPr lang="en-US"/>
    </a:defPPr>
    <a:lvl1pPr algn="l" rtl="0" fontAlgn="base">
      <a:spcBef>
        <a:spcPct val="0"/>
      </a:spcBef>
      <a:spcAft>
        <a:spcPct val="0"/>
      </a:spcAft>
      <a:defRPr sz="2400" kern="1200">
        <a:solidFill>
          <a:schemeClr val="tx1"/>
        </a:solidFill>
        <a:latin typeface="Arial" charset="0"/>
        <a:ea typeface="ＭＳ Ｐゴシック"/>
        <a:cs typeface="ＭＳ Ｐゴシック"/>
      </a:defRPr>
    </a:lvl1pPr>
    <a:lvl2pPr marL="457200" algn="l" rtl="0" fontAlgn="base">
      <a:spcBef>
        <a:spcPct val="0"/>
      </a:spcBef>
      <a:spcAft>
        <a:spcPct val="0"/>
      </a:spcAft>
      <a:defRPr sz="2400" kern="1200">
        <a:solidFill>
          <a:schemeClr val="tx1"/>
        </a:solidFill>
        <a:latin typeface="Arial" charset="0"/>
        <a:ea typeface="ＭＳ Ｐゴシック"/>
        <a:cs typeface="ＭＳ Ｐゴシック"/>
      </a:defRPr>
    </a:lvl2pPr>
    <a:lvl3pPr marL="914400" algn="l" rtl="0" fontAlgn="base">
      <a:spcBef>
        <a:spcPct val="0"/>
      </a:spcBef>
      <a:spcAft>
        <a:spcPct val="0"/>
      </a:spcAft>
      <a:defRPr sz="2400" kern="1200">
        <a:solidFill>
          <a:schemeClr val="tx1"/>
        </a:solidFill>
        <a:latin typeface="Arial" charset="0"/>
        <a:ea typeface="ＭＳ Ｐゴシック"/>
        <a:cs typeface="ＭＳ Ｐゴシック"/>
      </a:defRPr>
    </a:lvl3pPr>
    <a:lvl4pPr marL="1371600" algn="l" rtl="0" fontAlgn="base">
      <a:spcBef>
        <a:spcPct val="0"/>
      </a:spcBef>
      <a:spcAft>
        <a:spcPct val="0"/>
      </a:spcAft>
      <a:defRPr sz="2400" kern="1200">
        <a:solidFill>
          <a:schemeClr val="tx1"/>
        </a:solidFill>
        <a:latin typeface="Arial" charset="0"/>
        <a:ea typeface="ＭＳ Ｐゴシック"/>
        <a:cs typeface="ＭＳ Ｐゴシック"/>
      </a:defRPr>
    </a:lvl4pPr>
    <a:lvl5pPr marL="1828800" algn="l" rtl="0" fontAlgn="base">
      <a:spcBef>
        <a:spcPct val="0"/>
      </a:spcBef>
      <a:spcAft>
        <a:spcPct val="0"/>
      </a:spcAft>
      <a:defRPr sz="2400" kern="1200">
        <a:solidFill>
          <a:schemeClr val="tx1"/>
        </a:solidFill>
        <a:latin typeface="Arial" charset="0"/>
        <a:ea typeface="ＭＳ Ｐゴシック"/>
        <a:cs typeface="ＭＳ Ｐゴシック"/>
      </a:defRPr>
    </a:lvl5pPr>
    <a:lvl6pPr marL="2286000" algn="l" defTabSz="914400" rtl="0" eaLnBrk="1" latinLnBrk="0" hangingPunct="1">
      <a:defRPr sz="2400" kern="1200">
        <a:solidFill>
          <a:schemeClr val="tx1"/>
        </a:solidFill>
        <a:latin typeface="Arial" charset="0"/>
        <a:ea typeface="ＭＳ Ｐゴシック"/>
        <a:cs typeface="ＭＳ Ｐゴシック"/>
      </a:defRPr>
    </a:lvl6pPr>
    <a:lvl7pPr marL="2743200" algn="l" defTabSz="914400" rtl="0" eaLnBrk="1" latinLnBrk="0" hangingPunct="1">
      <a:defRPr sz="2400" kern="1200">
        <a:solidFill>
          <a:schemeClr val="tx1"/>
        </a:solidFill>
        <a:latin typeface="Arial" charset="0"/>
        <a:ea typeface="ＭＳ Ｐゴシック"/>
        <a:cs typeface="ＭＳ Ｐゴシック"/>
      </a:defRPr>
    </a:lvl7pPr>
    <a:lvl8pPr marL="3200400" algn="l" defTabSz="914400" rtl="0" eaLnBrk="1" latinLnBrk="0" hangingPunct="1">
      <a:defRPr sz="2400" kern="1200">
        <a:solidFill>
          <a:schemeClr val="tx1"/>
        </a:solidFill>
        <a:latin typeface="Arial" charset="0"/>
        <a:ea typeface="ＭＳ Ｐゴシック"/>
        <a:cs typeface="ＭＳ Ｐゴシック"/>
      </a:defRPr>
    </a:lvl8pPr>
    <a:lvl9pPr marL="3657600" algn="l" defTabSz="914400" rtl="0" eaLnBrk="1" latinLnBrk="0" hangingPunct="1">
      <a:defRPr sz="2400" kern="1200">
        <a:solidFill>
          <a:schemeClr val="tx1"/>
        </a:solidFill>
        <a:latin typeface="Arial" charset="0"/>
        <a:ea typeface="ＭＳ Ｐゴシック"/>
        <a:cs typeface="ＭＳ Ｐゴシック"/>
      </a:defRPr>
    </a:lvl9pPr>
  </p:defaultTextStyle>
  <p:extLst>
    <p:ext uri="{EFAFB233-063F-42B5-8137-9DF3F51BA10A}">
      <p15:sldGuideLst xmlns:p15="http://schemas.microsoft.com/office/powerpoint/2012/main">
        <p15:guide id="1" orient="horz" pos="1536">
          <p15:clr>
            <a:srgbClr val="A4A3A4"/>
          </p15:clr>
        </p15:guide>
        <p15:guide id="2" pos="576">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chel Yavinsky" initials="RY" lastIdx="2" clrIdx="0">
    <p:extLst/>
  </p:cmAuthor>
  <p:cmAuthor id="2" name="Marissa Yeakey" initials="MY" lastIdx="19" clrIdx="1">
    <p:extLst/>
  </p:cmAuthor>
  <p:cmAuthor id="3" name="Reshma Naik" initials="RN" lastIdx="1" clrIdx="2">
    <p:extLst/>
  </p:cmAuthor>
  <p:cmAuthor id="4" name="Marissa Pine" initials="MP" lastIdx="3" clrIdx="3"/>
  <p:cmAuthor id="5" name="Heidi Worley" initials="HW" lastIdx="3"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EFF9"/>
    <a:srgbClr val="FF0000"/>
    <a:srgbClr val="E96D1F"/>
    <a:srgbClr val="2375BB"/>
    <a:srgbClr val="339966"/>
    <a:srgbClr val="D59F0F"/>
    <a:srgbClr val="A49A00"/>
    <a:srgbClr val="00467F"/>
    <a:srgbClr val="19FE63"/>
    <a:srgbClr val="00FF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781" autoAdjust="0"/>
    <p:restoredTop sz="62636" autoAdjust="0"/>
  </p:normalViewPr>
  <p:slideViewPr>
    <p:cSldViewPr>
      <p:cViewPr varScale="1">
        <p:scale>
          <a:sx n="99" d="100"/>
          <a:sy n="99" d="100"/>
        </p:scale>
        <p:origin x="4224" y="168"/>
      </p:cViewPr>
      <p:guideLst>
        <p:guide orient="horz" pos="1536"/>
        <p:guide pos="576"/>
      </p:guideLst>
    </p:cSldViewPr>
  </p:slideViewPr>
  <p:outlineViewPr>
    <p:cViewPr>
      <p:scale>
        <a:sx n="33" d="100"/>
        <a:sy n="33" d="100"/>
      </p:scale>
      <p:origin x="0" y="222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4" d="100"/>
          <a:sy n="84" d="100"/>
        </p:scale>
        <p:origin x="3150" y="96"/>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commentAuthors" Target="commentAuthors.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FDE3B7-3B47-4533-A9EB-F4C81C8703D3}" type="doc">
      <dgm:prSet loTypeId="urn:microsoft.com/office/officeart/2005/8/layout/pyramid3" loCatId="pyramid" qsTypeId="urn:microsoft.com/office/officeart/2005/8/quickstyle/simple1" qsCatId="simple" csTypeId="urn:microsoft.com/office/officeart/2005/8/colors/accent0_2" csCatId="mainScheme" phldr="1"/>
      <dgm:spPr/>
    </dgm:pt>
    <dgm:pt modelId="{BBC3DD48-CB58-44E8-B665-DD3152A78A9D}">
      <dgm:prSet phldrT="[Text]"/>
      <dgm:spPr>
        <a:solidFill>
          <a:schemeClr val="tx2">
            <a:lumMod val="75000"/>
          </a:schemeClr>
        </a:solidFill>
        <a:ln w="12700"/>
      </dgm:spPr>
      <dgm:t>
        <a:bodyPr/>
        <a:lstStyle/>
        <a:p>
          <a:r>
            <a:rPr lang="es-NI" noProof="0" smtClean="0">
              <a:solidFill>
                <a:schemeClr val="accent1"/>
              </a:solidFill>
            </a:rPr>
            <a:t>Compromiso de políticas</a:t>
          </a:r>
          <a:endParaRPr lang="es-NI" noProof="0">
            <a:solidFill>
              <a:schemeClr val="accent1"/>
            </a:solidFill>
          </a:endParaRPr>
        </a:p>
      </dgm:t>
    </dgm:pt>
    <dgm:pt modelId="{A5613B6C-AEEF-46FC-BEBF-9B5754212176}" type="parTrans" cxnId="{76114F10-CD03-411A-9592-F529C24B9B2B}">
      <dgm:prSet/>
      <dgm:spPr/>
      <dgm:t>
        <a:bodyPr/>
        <a:lstStyle/>
        <a:p>
          <a:endParaRPr lang="es-NI" noProof="0" dirty="0">
            <a:solidFill>
              <a:schemeClr val="tx1"/>
            </a:solidFill>
          </a:endParaRPr>
        </a:p>
      </dgm:t>
    </dgm:pt>
    <dgm:pt modelId="{6AD1992B-94D0-4CC0-8C34-3AF5C2E07E22}" type="sibTrans" cxnId="{76114F10-CD03-411A-9592-F529C24B9B2B}">
      <dgm:prSet/>
      <dgm:spPr/>
      <dgm:t>
        <a:bodyPr/>
        <a:lstStyle/>
        <a:p>
          <a:endParaRPr lang="es-NI" noProof="0" dirty="0">
            <a:solidFill>
              <a:schemeClr val="tx1"/>
            </a:solidFill>
          </a:endParaRPr>
        </a:p>
      </dgm:t>
    </dgm:pt>
    <dgm:pt modelId="{2CC06883-662B-4721-AB24-B16B756EBFBA}">
      <dgm:prSet phldrT="[Text]"/>
      <dgm:spPr>
        <a:solidFill>
          <a:schemeClr val="tx2">
            <a:lumMod val="60000"/>
            <a:lumOff val="40000"/>
          </a:schemeClr>
        </a:solidFill>
        <a:ln w="12700"/>
      </dgm:spPr>
      <dgm:t>
        <a:bodyPr/>
        <a:lstStyle/>
        <a:p>
          <a:r>
            <a:rPr lang="es-NI" noProof="0" smtClean="0"/>
            <a:t>Políticas rectoras</a:t>
          </a:r>
          <a:endParaRPr lang="es-NI" noProof="0"/>
        </a:p>
      </dgm:t>
    </dgm:pt>
    <dgm:pt modelId="{49F8FD19-F6E6-420E-A5EB-4891BE4ACA63}" type="parTrans" cxnId="{ABC6D0E2-C6E3-4838-AB00-D1E0FFF6E6BE}">
      <dgm:prSet/>
      <dgm:spPr/>
      <dgm:t>
        <a:bodyPr/>
        <a:lstStyle/>
        <a:p>
          <a:endParaRPr lang="es-NI" noProof="0" dirty="0">
            <a:solidFill>
              <a:schemeClr val="tx1"/>
            </a:solidFill>
          </a:endParaRPr>
        </a:p>
      </dgm:t>
    </dgm:pt>
    <dgm:pt modelId="{997F1887-3EBF-4715-A739-243A64CB9711}" type="sibTrans" cxnId="{ABC6D0E2-C6E3-4838-AB00-D1E0FFF6E6BE}">
      <dgm:prSet/>
      <dgm:spPr/>
      <dgm:t>
        <a:bodyPr/>
        <a:lstStyle/>
        <a:p>
          <a:endParaRPr lang="es-NI" noProof="0" dirty="0">
            <a:solidFill>
              <a:schemeClr val="tx1"/>
            </a:solidFill>
          </a:endParaRPr>
        </a:p>
      </dgm:t>
    </dgm:pt>
    <dgm:pt modelId="{98AC7C77-B839-4380-8327-068AA16F9D94}">
      <dgm:prSet phldrT="[Text]"/>
      <dgm:spPr>
        <a:solidFill>
          <a:schemeClr val="tx2">
            <a:lumMod val="20000"/>
            <a:lumOff val="80000"/>
          </a:schemeClr>
        </a:solidFill>
        <a:ln w="12700"/>
      </dgm:spPr>
      <dgm:t>
        <a:bodyPr/>
        <a:lstStyle/>
        <a:p>
          <a:r>
            <a:rPr lang="es-NI" noProof="0" smtClean="0"/>
            <a:t>Distribución</a:t>
          </a:r>
          <a:endParaRPr lang="es-NI" noProof="0"/>
        </a:p>
      </dgm:t>
    </dgm:pt>
    <dgm:pt modelId="{CD868A75-B814-47E5-88C1-EA18E89E19C1}" type="parTrans" cxnId="{90D95040-9384-48D6-B938-82EA85AA1520}">
      <dgm:prSet/>
      <dgm:spPr/>
      <dgm:t>
        <a:bodyPr/>
        <a:lstStyle/>
        <a:p>
          <a:endParaRPr lang="es-NI" noProof="0" dirty="0">
            <a:solidFill>
              <a:schemeClr val="tx1"/>
            </a:solidFill>
          </a:endParaRPr>
        </a:p>
      </dgm:t>
    </dgm:pt>
    <dgm:pt modelId="{F585158A-4EBA-4E70-ABC2-7B5705514F4A}" type="sibTrans" cxnId="{90D95040-9384-48D6-B938-82EA85AA1520}">
      <dgm:prSet/>
      <dgm:spPr/>
      <dgm:t>
        <a:bodyPr/>
        <a:lstStyle/>
        <a:p>
          <a:endParaRPr lang="es-NI" noProof="0" dirty="0">
            <a:solidFill>
              <a:schemeClr val="tx1"/>
            </a:solidFill>
          </a:endParaRPr>
        </a:p>
      </dgm:t>
    </dgm:pt>
    <dgm:pt modelId="{C17BDDDF-F872-4ABD-8D1C-8D6F92E5A7C7}">
      <dgm:prSet phldrT="[Text]"/>
      <dgm:spPr>
        <a:solidFill>
          <a:srgbClr val="E7EFF9"/>
        </a:solidFill>
        <a:ln w="12700"/>
      </dgm:spPr>
      <dgm:t>
        <a:bodyPr/>
        <a:lstStyle/>
        <a:p>
          <a:r>
            <a:rPr lang="es-NI" noProof="0" smtClean="0"/>
            <a:t>Ejecución</a:t>
          </a:r>
          <a:endParaRPr lang="es-NI" noProof="0"/>
        </a:p>
      </dgm:t>
    </dgm:pt>
    <dgm:pt modelId="{BCC9352D-D217-42FD-BF7E-8B7AB5B961D6}" type="parTrans" cxnId="{0A16F062-511B-430B-AC94-DE1BC28E02EA}">
      <dgm:prSet/>
      <dgm:spPr/>
      <dgm:t>
        <a:bodyPr/>
        <a:lstStyle/>
        <a:p>
          <a:endParaRPr lang="es-NI" noProof="0" dirty="0">
            <a:solidFill>
              <a:schemeClr val="tx1"/>
            </a:solidFill>
          </a:endParaRPr>
        </a:p>
      </dgm:t>
    </dgm:pt>
    <dgm:pt modelId="{9A89DBD5-5BD1-4D4A-B925-677EB410901D}" type="sibTrans" cxnId="{0A16F062-511B-430B-AC94-DE1BC28E02EA}">
      <dgm:prSet/>
      <dgm:spPr/>
      <dgm:t>
        <a:bodyPr/>
        <a:lstStyle/>
        <a:p>
          <a:endParaRPr lang="es-NI" noProof="0" dirty="0">
            <a:solidFill>
              <a:schemeClr val="tx1"/>
            </a:solidFill>
          </a:endParaRPr>
        </a:p>
      </dgm:t>
    </dgm:pt>
    <dgm:pt modelId="{41660A26-E03F-4398-96AB-CA66E39998F5}">
      <dgm:prSet phldrT="[Text]"/>
      <dgm:spPr>
        <a:noFill/>
        <a:ln w="12700"/>
      </dgm:spPr>
      <dgm:t>
        <a:bodyPr/>
        <a:lstStyle/>
        <a:p>
          <a:r>
            <a:rPr lang="es-NI" noProof="0" smtClean="0"/>
            <a:t>Evaluación</a:t>
          </a:r>
          <a:endParaRPr lang="es-NI" noProof="0"/>
        </a:p>
      </dgm:t>
    </dgm:pt>
    <dgm:pt modelId="{F7F2C6D1-DBAF-41BE-8A55-63654AEB97F7}" type="parTrans" cxnId="{78E51BCC-CBB0-4D56-8586-47C3C761DC74}">
      <dgm:prSet/>
      <dgm:spPr/>
      <dgm:t>
        <a:bodyPr/>
        <a:lstStyle/>
        <a:p>
          <a:endParaRPr lang="es-NI" noProof="0" dirty="0">
            <a:solidFill>
              <a:schemeClr val="tx1"/>
            </a:solidFill>
          </a:endParaRPr>
        </a:p>
      </dgm:t>
    </dgm:pt>
    <dgm:pt modelId="{F7725A93-D5EC-474F-8777-4A9A43A283E7}" type="sibTrans" cxnId="{78E51BCC-CBB0-4D56-8586-47C3C761DC74}">
      <dgm:prSet/>
      <dgm:spPr/>
      <dgm:t>
        <a:bodyPr/>
        <a:lstStyle/>
        <a:p>
          <a:endParaRPr lang="es-NI" noProof="0" dirty="0">
            <a:solidFill>
              <a:schemeClr val="tx1"/>
            </a:solidFill>
          </a:endParaRPr>
        </a:p>
      </dgm:t>
    </dgm:pt>
    <dgm:pt modelId="{42BBA215-3519-437A-9F37-0D24053307FD}">
      <dgm:prSet phldrT="[Text]"/>
      <dgm:spPr>
        <a:solidFill>
          <a:schemeClr val="tx2">
            <a:lumMod val="40000"/>
            <a:lumOff val="60000"/>
          </a:schemeClr>
        </a:solidFill>
        <a:ln w="12700"/>
      </dgm:spPr>
      <dgm:t>
        <a:bodyPr/>
        <a:lstStyle/>
        <a:p>
          <a:r>
            <a:rPr lang="es-NI" noProof="0" smtClean="0"/>
            <a:t>Asignaciones de fondos</a:t>
          </a:r>
          <a:endParaRPr lang="es-NI" noProof="0"/>
        </a:p>
      </dgm:t>
    </dgm:pt>
    <dgm:pt modelId="{2B386FD6-2302-44DA-8829-841E651BB39B}" type="parTrans" cxnId="{32552567-19C4-4195-BD9E-8E5A5A378DDE}">
      <dgm:prSet/>
      <dgm:spPr/>
      <dgm:t>
        <a:bodyPr/>
        <a:lstStyle/>
        <a:p>
          <a:endParaRPr lang="es-NI" noProof="0" dirty="0"/>
        </a:p>
      </dgm:t>
    </dgm:pt>
    <dgm:pt modelId="{E3F9D4A7-DCC2-4B4B-B34E-C4C9E2B42288}" type="sibTrans" cxnId="{32552567-19C4-4195-BD9E-8E5A5A378DDE}">
      <dgm:prSet/>
      <dgm:spPr/>
      <dgm:t>
        <a:bodyPr/>
        <a:lstStyle/>
        <a:p>
          <a:endParaRPr lang="es-NI" noProof="0" dirty="0"/>
        </a:p>
      </dgm:t>
    </dgm:pt>
    <dgm:pt modelId="{0588CC47-B2E1-455C-AF3E-2767B2203E0B}" type="pres">
      <dgm:prSet presAssocID="{87FDE3B7-3B47-4533-A9EB-F4C81C8703D3}" presName="Name0" presStyleCnt="0">
        <dgm:presLayoutVars>
          <dgm:dir/>
          <dgm:animLvl val="lvl"/>
          <dgm:resizeHandles val="exact"/>
        </dgm:presLayoutVars>
      </dgm:prSet>
      <dgm:spPr/>
    </dgm:pt>
    <dgm:pt modelId="{67FD36AC-19E1-4B5B-A4CC-C74DA0F4F519}" type="pres">
      <dgm:prSet presAssocID="{BBC3DD48-CB58-44E8-B665-DD3152A78A9D}" presName="Name8" presStyleCnt="0"/>
      <dgm:spPr/>
    </dgm:pt>
    <dgm:pt modelId="{54B1A370-B0C9-46EF-B7EA-CEFFC06A80A1}" type="pres">
      <dgm:prSet presAssocID="{BBC3DD48-CB58-44E8-B665-DD3152A78A9D}" presName="level" presStyleLbl="node1" presStyleIdx="0" presStyleCnt="6">
        <dgm:presLayoutVars>
          <dgm:chMax val="1"/>
          <dgm:bulletEnabled val="1"/>
        </dgm:presLayoutVars>
      </dgm:prSet>
      <dgm:spPr/>
      <dgm:t>
        <a:bodyPr/>
        <a:lstStyle/>
        <a:p>
          <a:endParaRPr lang="en-US"/>
        </a:p>
      </dgm:t>
    </dgm:pt>
    <dgm:pt modelId="{24A52800-C1CE-4EFF-8A89-04A0BEADA4CF}" type="pres">
      <dgm:prSet presAssocID="{BBC3DD48-CB58-44E8-B665-DD3152A78A9D}" presName="levelTx" presStyleLbl="revTx" presStyleIdx="0" presStyleCnt="0">
        <dgm:presLayoutVars>
          <dgm:chMax val="1"/>
          <dgm:bulletEnabled val="1"/>
        </dgm:presLayoutVars>
      </dgm:prSet>
      <dgm:spPr/>
      <dgm:t>
        <a:bodyPr/>
        <a:lstStyle/>
        <a:p>
          <a:endParaRPr lang="en-US"/>
        </a:p>
      </dgm:t>
    </dgm:pt>
    <dgm:pt modelId="{92C2D1AB-7584-4F18-A1FE-CB455D8FE84C}" type="pres">
      <dgm:prSet presAssocID="{2CC06883-662B-4721-AB24-B16B756EBFBA}" presName="Name8" presStyleCnt="0"/>
      <dgm:spPr/>
    </dgm:pt>
    <dgm:pt modelId="{5E3CC44C-266C-4415-BC71-9F3EF9B95606}" type="pres">
      <dgm:prSet presAssocID="{2CC06883-662B-4721-AB24-B16B756EBFBA}" presName="level" presStyleLbl="node1" presStyleIdx="1" presStyleCnt="6">
        <dgm:presLayoutVars>
          <dgm:chMax val="1"/>
          <dgm:bulletEnabled val="1"/>
        </dgm:presLayoutVars>
      </dgm:prSet>
      <dgm:spPr/>
      <dgm:t>
        <a:bodyPr/>
        <a:lstStyle/>
        <a:p>
          <a:endParaRPr lang="en-US"/>
        </a:p>
      </dgm:t>
    </dgm:pt>
    <dgm:pt modelId="{3655B891-216A-4273-8BB6-7E4248AF1F62}" type="pres">
      <dgm:prSet presAssocID="{2CC06883-662B-4721-AB24-B16B756EBFBA}" presName="levelTx" presStyleLbl="revTx" presStyleIdx="0" presStyleCnt="0">
        <dgm:presLayoutVars>
          <dgm:chMax val="1"/>
          <dgm:bulletEnabled val="1"/>
        </dgm:presLayoutVars>
      </dgm:prSet>
      <dgm:spPr/>
      <dgm:t>
        <a:bodyPr/>
        <a:lstStyle/>
        <a:p>
          <a:endParaRPr lang="en-US"/>
        </a:p>
      </dgm:t>
    </dgm:pt>
    <dgm:pt modelId="{E2E95D1C-D5F7-4110-900A-DA4DE3500633}" type="pres">
      <dgm:prSet presAssocID="{42BBA215-3519-437A-9F37-0D24053307FD}" presName="Name8" presStyleCnt="0"/>
      <dgm:spPr/>
    </dgm:pt>
    <dgm:pt modelId="{71BCE564-EFA2-46D5-B9DF-9EF269665BAA}" type="pres">
      <dgm:prSet presAssocID="{42BBA215-3519-437A-9F37-0D24053307FD}" presName="level" presStyleLbl="node1" presStyleIdx="2" presStyleCnt="6">
        <dgm:presLayoutVars>
          <dgm:chMax val="1"/>
          <dgm:bulletEnabled val="1"/>
        </dgm:presLayoutVars>
      </dgm:prSet>
      <dgm:spPr/>
      <dgm:t>
        <a:bodyPr/>
        <a:lstStyle/>
        <a:p>
          <a:endParaRPr lang="en-US"/>
        </a:p>
      </dgm:t>
    </dgm:pt>
    <dgm:pt modelId="{C09D2521-BBA5-429C-B3E1-76A9DE12CAA0}" type="pres">
      <dgm:prSet presAssocID="{42BBA215-3519-437A-9F37-0D24053307FD}" presName="levelTx" presStyleLbl="revTx" presStyleIdx="0" presStyleCnt="0">
        <dgm:presLayoutVars>
          <dgm:chMax val="1"/>
          <dgm:bulletEnabled val="1"/>
        </dgm:presLayoutVars>
      </dgm:prSet>
      <dgm:spPr/>
      <dgm:t>
        <a:bodyPr/>
        <a:lstStyle/>
        <a:p>
          <a:endParaRPr lang="en-US"/>
        </a:p>
      </dgm:t>
    </dgm:pt>
    <dgm:pt modelId="{46C48A99-C42E-4827-9EBA-22F1A91D84B9}" type="pres">
      <dgm:prSet presAssocID="{98AC7C77-B839-4380-8327-068AA16F9D94}" presName="Name8" presStyleCnt="0"/>
      <dgm:spPr/>
    </dgm:pt>
    <dgm:pt modelId="{F391D45A-8D39-4DAB-958B-EC12A6410175}" type="pres">
      <dgm:prSet presAssocID="{98AC7C77-B839-4380-8327-068AA16F9D94}" presName="level" presStyleLbl="node1" presStyleIdx="3" presStyleCnt="6">
        <dgm:presLayoutVars>
          <dgm:chMax val="1"/>
          <dgm:bulletEnabled val="1"/>
        </dgm:presLayoutVars>
      </dgm:prSet>
      <dgm:spPr/>
      <dgm:t>
        <a:bodyPr/>
        <a:lstStyle/>
        <a:p>
          <a:endParaRPr lang="en-US"/>
        </a:p>
      </dgm:t>
    </dgm:pt>
    <dgm:pt modelId="{B295FF4C-ACD7-4C00-865A-255DD62D5806}" type="pres">
      <dgm:prSet presAssocID="{98AC7C77-B839-4380-8327-068AA16F9D94}" presName="levelTx" presStyleLbl="revTx" presStyleIdx="0" presStyleCnt="0">
        <dgm:presLayoutVars>
          <dgm:chMax val="1"/>
          <dgm:bulletEnabled val="1"/>
        </dgm:presLayoutVars>
      </dgm:prSet>
      <dgm:spPr/>
      <dgm:t>
        <a:bodyPr/>
        <a:lstStyle/>
        <a:p>
          <a:endParaRPr lang="en-US"/>
        </a:p>
      </dgm:t>
    </dgm:pt>
    <dgm:pt modelId="{4C410E98-3240-44C4-9777-47907CBDEE8D}" type="pres">
      <dgm:prSet presAssocID="{C17BDDDF-F872-4ABD-8D1C-8D6F92E5A7C7}" presName="Name8" presStyleCnt="0"/>
      <dgm:spPr/>
    </dgm:pt>
    <dgm:pt modelId="{50D9D5FA-7EE2-4EEA-8D13-DB8125ABF44A}" type="pres">
      <dgm:prSet presAssocID="{C17BDDDF-F872-4ABD-8D1C-8D6F92E5A7C7}" presName="level" presStyleLbl="node1" presStyleIdx="4" presStyleCnt="6">
        <dgm:presLayoutVars>
          <dgm:chMax val="1"/>
          <dgm:bulletEnabled val="1"/>
        </dgm:presLayoutVars>
      </dgm:prSet>
      <dgm:spPr/>
      <dgm:t>
        <a:bodyPr/>
        <a:lstStyle/>
        <a:p>
          <a:endParaRPr lang="en-US"/>
        </a:p>
      </dgm:t>
    </dgm:pt>
    <dgm:pt modelId="{F634F8FD-24E8-4C23-941B-0E4B0F940456}" type="pres">
      <dgm:prSet presAssocID="{C17BDDDF-F872-4ABD-8D1C-8D6F92E5A7C7}" presName="levelTx" presStyleLbl="revTx" presStyleIdx="0" presStyleCnt="0">
        <dgm:presLayoutVars>
          <dgm:chMax val="1"/>
          <dgm:bulletEnabled val="1"/>
        </dgm:presLayoutVars>
      </dgm:prSet>
      <dgm:spPr/>
      <dgm:t>
        <a:bodyPr/>
        <a:lstStyle/>
        <a:p>
          <a:endParaRPr lang="en-US"/>
        </a:p>
      </dgm:t>
    </dgm:pt>
    <dgm:pt modelId="{51CB9F91-DDC7-4D89-B0F0-19F4350A0BFF}" type="pres">
      <dgm:prSet presAssocID="{41660A26-E03F-4398-96AB-CA66E39998F5}" presName="Name8" presStyleCnt="0"/>
      <dgm:spPr/>
    </dgm:pt>
    <dgm:pt modelId="{B3689809-DC77-458F-9A01-1128D4B1CE23}" type="pres">
      <dgm:prSet presAssocID="{41660A26-E03F-4398-96AB-CA66E39998F5}" presName="level" presStyleLbl="node1" presStyleIdx="5" presStyleCnt="6">
        <dgm:presLayoutVars>
          <dgm:chMax val="1"/>
          <dgm:bulletEnabled val="1"/>
        </dgm:presLayoutVars>
      </dgm:prSet>
      <dgm:spPr/>
      <dgm:t>
        <a:bodyPr/>
        <a:lstStyle/>
        <a:p>
          <a:endParaRPr lang="en-US"/>
        </a:p>
      </dgm:t>
    </dgm:pt>
    <dgm:pt modelId="{724CC9D2-A5B3-4500-AC7C-11C665BCD2C6}" type="pres">
      <dgm:prSet presAssocID="{41660A26-E03F-4398-96AB-CA66E39998F5}" presName="levelTx" presStyleLbl="revTx" presStyleIdx="0" presStyleCnt="0">
        <dgm:presLayoutVars>
          <dgm:chMax val="1"/>
          <dgm:bulletEnabled val="1"/>
        </dgm:presLayoutVars>
      </dgm:prSet>
      <dgm:spPr/>
      <dgm:t>
        <a:bodyPr/>
        <a:lstStyle/>
        <a:p>
          <a:endParaRPr lang="en-US"/>
        </a:p>
      </dgm:t>
    </dgm:pt>
  </dgm:ptLst>
  <dgm:cxnLst>
    <dgm:cxn modelId="{AB8FE181-F774-4E28-A5CD-50DC6FF0780D}" type="presOf" srcId="{41660A26-E03F-4398-96AB-CA66E39998F5}" destId="{724CC9D2-A5B3-4500-AC7C-11C665BCD2C6}" srcOrd="1" destOrd="0" presId="urn:microsoft.com/office/officeart/2005/8/layout/pyramid3"/>
    <dgm:cxn modelId="{8DBCB662-0E39-414E-8E52-186862A05DB2}" type="presOf" srcId="{41660A26-E03F-4398-96AB-CA66E39998F5}" destId="{B3689809-DC77-458F-9A01-1128D4B1CE23}" srcOrd="0" destOrd="0" presId="urn:microsoft.com/office/officeart/2005/8/layout/pyramid3"/>
    <dgm:cxn modelId="{8598561D-0320-4E5C-B19F-621CC18F0C66}" type="presOf" srcId="{C17BDDDF-F872-4ABD-8D1C-8D6F92E5A7C7}" destId="{F634F8FD-24E8-4C23-941B-0E4B0F940456}" srcOrd="1" destOrd="0" presId="urn:microsoft.com/office/officeart/2005/8/layout/pyramid3"/>
    <dgm:cxn modelId="{DF0CAE1A-5D5F-419A-AD0F-426CD09C1C38}" type="presOf" srcId="{2CC06883-662B-4721-AB24-B16B756EBFBA}" destId="{3655B891-216A-4273-8BB6-7E4248AF1F62}" srcOrd="1" destOrd="0" presId="urn:microsoft.com/office/officeart/2005/8/layout/pyramid3"/>
    <dgm:cxn modelId="{581D111A-D5EB-4029-B74C-82836DC894CE}" type="presOf" srcId="{42BBA215-3519-437A-9F37-0D24053307FD}" destId="{C09D2521-BBA5-429C-B3E1-76A9DE12CAA0}" srcOrd="1" destOrd="0" presId="urn:microsoft.com/office/officeart/2005/8/layout/pyramid3"/>
    <dgm:cxn modelId="{90D95040-9384-48D6-B938-82EA85AA1520}" srcId="{87FDE3B7-3B47-4533-A9EB-F4C81C8703D3}" destId="{98AC7C77-B839-4380-8327-068AA16F9D94}" srcOrd="3" destOrd="0" parTransId="{CD868A75-B814-47E5-88C1-EA18E89E19C1}" sibTransId="{F585158A-4EBA-4E70-ABC2-7B5705514F4A}"/>
    <dgm:cxn modelId="{86179700-C1C4-4E56-8656-F99003DB0BBC}" type="presOf" srcId="{C17BDDDF-F872-4ABD-8D1C-8D6F92E5A7C7}" destId="{50D9D5FA-7EE2-4EEA-8D13-DB8125ABF44A}" srcOrd="0" destOrd="0" presId="urn:microsoft.com/office/officeart/2005/8/layout/pyramid3"/>
    <dgm:cxn modelId="{ABC6D0E2-C6E3-4838-AB00-D1E0FFF6E6BE}" srcId="{87FDE3B7-3B47-4533-A9EB-F4C81C8703D3}" destId="{2CC06883-662B-4721-AB24-B16B756EBFBA}" srcOrd="1" destOrd="0" parTransId="{49F8FD19-F6E6-420E-A5EB-4891BE4ACA63}" sibTransId="{997F1887-3EBF-4715-A739-243A64CB9711}"/>
    <dgm:cxn modelId="{32552567-19C4-4195-BD9E-8E5A5A378DDE}" srcId="{87FDE3B7-3B47-4533-A9EB-F4C81C8703D3}" destId="{42BBA215-3519-437A-9F37-0D24053307FD}" srcOrd="2" destOrd="0" parTransId="{2B386FD6-2302-44DA-8829-841E651BB39B}" sibTransId="{E3F9D4A7-DCC2-4B4B-B34E-C4C9E2B42288}"/>
    <dgm:cxn modelId="{39A41B7D-95D1-4E71-916A-A76D2A06A933}" type="presOf" srcId="{BBC3DD48-CB58-44E8-B665-DD3152A78A9D}" destId="{54B1A370-B0C9-46EF-B7EA-CEFFC06A80A1}" srcOrd="0" destOrd="0" presId="urn:microsoft.com/office/officeart/2005/8/layout/pyramid3"/>
    <dgm:cxn modelId="{0A16F062-511B-430B-AC94-DE1BC28E02EA}" srcId="{87FDE3B7-3B47-4533-A9EB-F4C81C8703D3}" destId="{C17BDDDF-F872-4ABD-8D1C-8D6F92E5A7C7}" srcOrd="4" destOrd="0" parTransId="{BCC9352D-D217-42FD-BF7E-8B7AB5B961D6}" sibTransId="{9A89DBD5-5BD1-4D4A-B925-677EB410901D}"/>
    <dgm:cxn modelId="{76114F10-CD03-411A-9592-F529C24B9B2B}" srcId="{87FDE3B7-3B47-4533-A9EB-F4C81C8703D3}" destId="{BBC3DD48-CB58-44E8-B665-DD3152A78A9D}" srcOrd="0" destOrd="0" parTransId="{A5613B6C-AEEF-46FC-BEBF-9B5754212176}" sibTransId="{6AD1992B-94D0-4CC0-8C34-3AF5C2E07E22}"/>
    <dgm:cxn modelId="{D5116687-9819-4208-8896-16C633A246FC}" type="presOf" srcId="{42BBA215-3519-437A-9F37-0D24053307FD}" destId="{71BCE564-EFA2-46D5-B9DF-9EF269665BAA}" srcOrd="0" destOrd="0" presId="urn:microsoft.com/office/officeart/2005/8/layout/pyramid3"/>
    <dgm:cxn modelId="{0015782A-45DD-4AF7-8F0A-746EEC4540F4}" type="presOf" srcId="{98AC7C77-B839-4380-8327-068AA16F9D94}" destId="{F391D45A-8D39-4DAB-958B-EC12A6410175}" srcOrd="0" destOrd="0" presId="urn:microsoft.com/office/officeart/2005/8/layout/pyramid3"/>
    <dgm:cxn modelId="{78E51BCC-CBB0-4D56-8586-47C3C761DC74}" srcId="{87FDE3B7-3B47-4533-A9EB-F4C81C8703D3}" destId="{41660A26-E03F-4398-96AB-CA66E39998F5}" srcOrd="5" destOrd="0" parTransId="{F7F2C6D1-DBAF-41BE-8A55-63654AEB97F7}" sibTransId="{F7725A93-D5EC-474F-8777-4A9A43A283E7}"/>
    <dgm:cxn modelId="{FCFEA512-C265-44E0-A6EB-A7D62C21090B}" type="presOf" srcId="{BBC3DD48-CB58-44E8-B665-DD3152A78A9D}" destId="{24A52800-C1CE-4EFF-8A89-04A0BEADA4CF}" srcOrd="1" destOrd="0" presId="urn:microsoft.com/office/officeart/2005/8/layout/pyramid3"/>
    <dgm:cxn modelId="{6DC4BECE-39DF-4530-A6CF-45E19FC37FE5}" type="presOf" srcId="{87FDE3B7-3B47-4533-A9EB-F4C81C8703D3}" destId="{0588CC47-B2E1-455C-AF3E-2767B2203E0B}" srcOrd="0" destOrd="0" presId="urn:microsoft.com/office/officeart/2005/8/layout/pyramid3"/>
    <dgm:cxn modelId="{8612570A-E37B-488C-BC11-BE4808DD4A66}" type="presOf" srcId="{98AC7C77-B839-4380-8327-068AA16F9D94}" destId="{B295FF4C-ACD7-4C00-865A-255DD62D5806}" srcOrd="1" destOrd="0" presId="urn:microsoft.com/office/officeart/2005/8/layout/pyramid3"/>
    <dgm:cxn modelId="{AAE438D6-33CF-47EF-AB1D-4585815D2866}" type="presOf" srcId="{2CC06883-662B-4721-AB24-B16B756EBFBA}" destId="{5E3CC44C-266C-4415-BC71-9F3EF9B95606}" srcOrd="0" destOrd="0" presId="urn:microsoft.com/office/officeart/2005/8/layout/pyramid3"/>
    <dgm:cxn modelId="{C46A33E9-EB94-4D9A-8ACE-4824499A2D36}" type="presParOf" srcId="{0588CC47-B2E1-455C-AF3E-2767B2203E0B}" destId="{67FD36AC-19E1-4B5B-A4CC-C74DA0F4F519}" srcOrd="0" destOrd="0" presId="urn:microsoft.com/office/officeart/2005/8/layout/pyramid3"/>
    <dgm:cxn modelId="{B3E1A1AB-5B2E-46B1-9328-7D5E8D629E9E}" type="presParOf" srcId="{67FD36AC-19E1-4B5B-A4CC-C74DA0F4F519}" destId="{54B1A370-B0C9-46EF-B7EA-CEFFC06A80A1}" srcOrd="0" destOrd="0" presId="urn:microsoft.com/office/officeart/2005/8/layout/pyramid3"/>
    <dgm:cxn modelId="{4BEEDDD9-D348-4DD0-AF22-C42F8E0B6F1F}" type="presParOf" srcId="{67FD36AC-19E1-4B5B-A4CC-C74DA0F4F519}" destId="{24A52800-C1CE-4EFF-8A89-04A0BEADA4CF}" srcOrd="1" destOrd="0" presId="urn:microsoft.com/office/officeart/2005/8/layout/pyramid3"/>
    <dgm:cxn modelId="{AFE7EC10-54A9-4425-9F2D-85D2CFD360A3}" type="presParOf" srcId="{0588CC47-B2E1-455C-AF3E-2767B2203E0B}" destId="{92C2D1AB-7584-4F18-A1FE-CB455D8FE84C}" srcOrd="1" destOrd="0" presId="urn:microsoft.com/office/officeart/2005/8/layout/pyramid3"/>
    <dgm:cxn modelId="{4565E77C-F69A-4993-9352-8A446BE818D8}" type="presParOf" srcId="{92C2D1AB-7584-4F18-A1FE-CB455D8FE84C}" destId="{5E3CC44C-266C-4415-BC71-9F3EF9B95606}" srcOrd="0" destOrd="0" presId="urn:microsoft.com/office/officeart/2005/8/layout/pyramid3"/>
    <dgm:cxn modelId="{AC1BD028-78DB-4D2F-B625-C6B79C5EA122}" type="presParOf" srcId="{92C2D1AB-7584-4F18-A1FE-CB455D8FE84C}" destId="{3655B891-216A-4273-8BB6-7E4248AF1F62}" srcOrd="1" destOrd="0" presId="urn:microsoft.com/office/officeart/2005/8/layout/pyramid3"/>
    <dgm:cxn modelId="{23469901-13D3-4F94-B753-E0A7366B6781}" type="presParOf" srcId="{0588CC47-B2E1-455C-AF3E-2767B2203E0B}" destId="{E2E95D1C-D5F7-4110-900A-DA4DE3500633}" srcOrd="2" destOrd="0" presId="urn:microsoft.com/office/officeart/2005/8/layout/pyramid3"/>
    <dgm:cxn modelId="{1EB42CED-1A0F-47D5-9397-71344CACE7B4}" type="presParOf" srcId="{E2E95D1C-D5F7-4110-900A-DA4DE3500633}" destId="{71BCE564-EFA2-46D5-B9DF-9EF269665BAA}" srcOrd="0" destOrd="0" presId="urn:microsoft.com/office/officeart/2005/8/layout/pyramid3"/>
    <dgm:cxn modelId="{265C42E4-495F-4EE7-A86B-426B55B7DFB0}" type="presParOf" srcId="{E2E95D1C-D5F7-4110-900A-DA4DE3500633}" destId="{C09D2521-BBA5-429C-B3E1-76A9DE12CAA0}" srcOrd="1" destOrd="0" presId="urn:microsoft.com/office/officeart/2005/8/layout/pyramid3"/>
    <dgm:cxn modelId="{2DD8873A-EED7-46DD-8C46-AFA5C5DC1534}" type="presParOf" srcId="{0588CC47-B2E1-455C-AF3E-2767B2203E0B}" destId="{46C48A99-C42E-4827-9EBA-22F1A91D84B9}" srcOrd="3" destOrd="0" presId="urn:microsoft.com/office/officeart/2005/8/layout/pyramid3"/>
    <dgm:cxn modelId="{5C6E73C8-EA3D-4C1E-B124-DFA63C60BB7F}" type="presParOf" srcId="{46C48A99-C42E-4827-9EBA-22F1A91D84B9}" destId="{F391D45A-8D39-4DAB-958B-EC12A6410175}" srcOrd="0" destOrd="0" presId="urn:microsoft.com/office/officeart/2005/8/layout/pyramid3"/>
    <dgm:cxn modelId="{D026D7AD-57DA-4E54-B1A8-C0CC08B19F4C}" type="presParOf" srcId="{46C48A99-C42E-4827-9EBA-22F1A91D84B9}" destId="{B295FF4C-ACD7-4C00-865A-255DD62D5806}" srcOrd="1" destOrd="0" presId="urn:microsoft.com/office/officeart/2005/8/layout/pyramid3"/>
    <dgm:cxn modelId="{60F88AE4-79E2-4AEA-A899-1D1895DA3464}" type="presParOf" srcId="{0588CC47-B2E1-455C-AF3E-2767B2203E0B}" destId="{4C410E98-3240-44C4-9777-47907CBDEE8D}" srcOrd="4" destOrd="0" presId="urn:microsoft.com/office/officeart/2005/8/layout/pyramid3"/>
    <dgm:cxn modelId="{CB68C19D-DDBB-44DA-869A-94728EACAA0C}" type="presParOf" srcId="{4C410E98-3240-44C4-9777-47907CBDEE8D}" destId="{50D9D5FA-7EE2-4EEA-8D13-DB8125ABF44A}" srcOrd="0" destOrd="0" presId="urn:microsoft.com/office/officeart/2005/8/layout/pyramid3"/>
    <dgm:cxn modelId="{8AF470BB-0B50-4382-9F48-B9605DC6E3B1}" type="presParOf" srcId="{4C410E98-3240-44C4-9777-47907CBDEE8D}" destId="{F634F8FD-24E8-4C23-941B-0E4B0F940456}" srcOrd="1" destOrd="0" presId="urn:microsoft.com/office/officeart/2005/8/layout/pyramid3"/>
    <dgm:cxn modelId="{68810ABC-326C-41CC-B351-3FF62E527D30}" type="presParOf" srcId="{0588CC47-B2E1-455C-AF3E-2767B2203E0B}" destId="{51CB9F91-DDC7-4D89-B0F0-19F4350A0BFF}" srcOrd="5" destOrd="0" presId="urn:microsoft.com/office/officeart/2005/8/layout/pyramid3"/>
    <dgm:cxn modelId="{726F6DD4-46F7-4DC1-9FD1-404CFE25B523}" type="presParOf" srcId="{51CB9F91-DDC7-4D89-B0F0-19F4350A0BFF}" destId="{B3689809-DC77-458F-9A01-1128D4B1CE23}" srcOrd="0" destOrd="0" presId="urn:microsoft.com/office/officeart/2005/8/layout/pyramid3"/>
    <dgm:cxn modelId="{BDF3115C-64E7-4D91-971B-8CCDF873F84F}" type="presParOf" srcId="{51CB9F91-DDC7-4D89-B0F0-19F4350A0BFF}" destId="{724CC9D2-A5B3-4500-AC7C-11C665BCD2C6}" srcOrd="1" destOrd="0" presId="urn:microsoft.com/office/officeart/2005/8/layout/pyramid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7FDE3B7-3B47-4533-A9EB-F4C81C8703D3}" type="doc">
      <dgm:prSet loTypeId="urn:microsoft.com/office/officeart/2005/8/layout/pyramid3" loCatId="pyramid" qsTypeId="urn:microsoft.com/office/officeart/2005/8/quickstyle/simple1" qsCatId="simple" csTypeId="urn:microsoft.com/office/officeart/2005/8/colors/accent0_2" csCatId="mainScheme" phldr="1"/>
      <dgm:spPr/>
    </dgm:pt>
    <dgm:pt modelId="{BBC3DD48-CB58-44E8-B665-DD3152A78A9D}">
      <dgm:prSet phldrT="[Text]"/>
      <dgm:spPr>
        <a:solidFill>
          <a:schemeClr val="tx2">
            <a:lumMod val="75000"/>
          </a:schemeClr>
        </a:solidFill>
        <a:ln w="12700"/>
      </dgm:spPr>
      <dgm:t>
        <a:bodyPr/>
        <a:lstStyle/>
        <a:p>
          <a:r>
            <a:rPr lang="es-NI" noProof="0" smtClean="0">
              <a:solidFill>
                <a:schemeClr val="accent1"/>
              </a:solidFill>
            </a:rPr>
            <a:t>Compromiso de políticas</a:t>
          </a:r>
          <a:endParaRPr lang="es-NI" noProof="0">
            <a:solidFill>
              <a:schemeClr val="accent1"/>
            </a:solidFill>
          </a:endParaRPr>
        </a:p>
      </dgm:t>
    </dgm:pt>
    <dgm:pt modelId="{A5613B6C-AEEF-46FC-BEBF-9B5754212176}" type="parTrans" cxnId="{76114F10-CD03-411A-9592-F529C24B9B2B}">
      <dgm:prSet/>
      <dgm:spPr/>
      <dgm:t>
        <a:bodyPr/>
        <a:lstStyle/>
        <a:p>
          <a:endParaRPr lang="es-NI" noProof="0" dirty="0">
            <a:solidFill>
              <a:schemeClr val="tx1"/>
            </a:solidFill>
          </a:endParaRPr>
        </a:p>
      </dgm:t>
    </dgm:pt>
    <dgm:pt modelId="{6AD1992B-94D0-4CC0-8C34-3AF5C2E07E22}" type="sibTrans" cxnId="{76114F10-CD03-411A-9592-F529C24B9B2B}">
      <dgm:prSet/>
      <dgm:spPr/>
      <dgm:t>
        <a:bodyPr/>
        <a:lstStyle/>
        <a:p>
          <a:endParaRPr lang="es-NI" noProof="0" dirty="0">
            <a:solidFill>
              <a:schemeClr val="tx1"/>
            </a:solidFill>
          </a:endParaRPr>
        </a:p>
      </dgm:t>
    </dgm:pt>
    <dgm:pt modelId="{2CC06883-662B-4721-AB24-B16B756EBFBA}">
      <dgm:prSet phldrT="[Text]"/>
      <dgm:spPr>
        <a:solidFill>
          <a:schemeClr val="tx2">
            <a:lumMod val="60000"/>
            <a:lumOff val="40000"/>
          </a:schemeClr>
        </a:solidFill>
        <a:ln w="12700"/>
      </dgm:spPr>
      <dgm:t>
        <a:bodyPr/>
        <a:lstStyle/>
        <a:p>
          <a:r>
            <a:rPr lang="es-NI" noProof="0" smtClean="0"/>
            <a:t>Políticas rectoras</a:t>
          </a:r>
          <a:endParaRPr lang="es-NI" noProof="0"/>
        </a:p>
      </dgm:t>
    </dgm:pt>
    <dgm:pt modelId="{49F8FD19-F6E6-420E-A5EB-4891BE4ACA63}" type="parTrans" cxnId="{ABC6D0E2-C6E3-4838-AB00-D1E0FFF6E6BE}">
      <dgm:prSet/>
      <dgm:spPr/>
      <dgm:t>
        <a:bodyPr/>
        <a:lstStyle/>
        <a:p>
          <a:endParaRPr lang="es-NI" noProof="0" dirty="0">
            <a:solidFill>
              <a:schemeClr val="tx1"/>
            </a:solidFill>
          </a:endParaRPr>
        </a:p>
      </dgm:t>
    </dgm:pt>
    <dgm:pt modelId="{997F1887-3EBF-4715-A739-243A64CB9711}" type="sibTrans" cxnId="{ABC6D0E2-C6E3-4838-AB00-D1E0FFF6E6BE}">
      <dgm:prSet/>
      <dgm:spPr/>
      <dgm:t>
        <a:bodyPr/>
        <a:lstStyle/>
        <a:p>
          <a:endParaRPr lang="es-NI" noProof="0" dirty="0">
            <a:solidFill>
              <a:schemeClr val="tx1"/>
            </a:solidFill>
          </a:endParaRPr>
        </a:p>
      </dgm:t>
    </dgm:pt>
    <dgm:pt modelId="{98AC7C77-B839-4380-8327-068AA16F9D94}">
      <dgm:prSet phldrT="[Text]"/>
      <dgm:spPr>
        <a:solidFill>
          <a:schemeClr val="tx2">
            <a:lumMod val="20000"/>
            <a:lumOff val="80000"/>
          </a:schemeClr>
        </a:solidFill>
        <a:ln w="12700"/>
      </dgm:spPr>
      <dgm:t>
        <a:bodyPr/>
        <a:lstStyle/>
        <a:p>
          <a:r>
            <a:rPr lang="es-NI" noProof="0" smtClean="0"/>
            <a:t>Distribución</a:t>
          </a:r>
          <a:endParaRPr lang="es-NI" noProof="0"/>
        </a:p>
      </dgm:t>
    </dgm:pt>
    <dgm:pt modelId="{CD868A75-B814-47E5-88C1-EA18E89E19C1}" type="parTrans" cxnId="{90D95040-9384-48D6-B938-82EA85AA1520}">
      <dgm:prSet/>
      <dgm:spPr/>
      <dgm:t>
        <a:bodyPr/>
        <a:lstStyle/>
        <a:p>
          <a:endParaRPr lang="es-NI" noProof="0" dirty="0">
            <a:solidFill>
              <a:schemeClr val="tx1"/>
            </a:solidFill>
          </a:endParaRPr>
        </a:p>
      </dgm:t>
    </dgm:pt>
    <dgm:pt modelId="{F585158A-4EBA-4E70-ABC2-7B5705514F4A}" type="sibTrans" cxnId="{90D95040-9384-48D6-B938-82EA85AA1520}">
      <dgm:prSet/>
      <dgm:spPr/>
      <dgm:t>
        <a:bodyPr/>
        <a:lstStyle/>
        <a:p>
          <a:endParaRPr lang="es-NI" noProof="0" dirty="0">
            <a:solidFill>
              <a:schemeClr val="tx1"/>
            </a:solidFill>
          </a:endParaRPr>
        </a:p>
      </dgm:t>
    </dgm:pt>
    <dgm:pt modelId="{C17BDDDF-F872-4ABD-8D1C-8D6F92E5A7C7}">
      <dgm:prSet phldrT="[Text]"/>
      <dgm:spPr>
        <a:solidFill>
          <a:srgbClr val="E7EFF9"/>
        </a:solidFill>
        <a:ln w="12700"/>
      </dgm:spPr>
      <dgm:t>
        <a:bodyPr/>
        <a:lstStyle/>
        <a:p>
          <a:r>
            <a:rPr lang="es-NI" noProof="0" smtClean="0"/>
            <a:t>Ejecución</a:t>
          </a:r>
          <a:endParaRPr lang="es-NI" noProof="0"/>
        </a:p>
      </dgm:t>
    </dgm:pt>
    <dgm:pt modelId="{BCC9352D-D217-42FD-BF7E-8B7AB5B961D6}" type="parTrans" cxnId="{0A16F062-511B-430B-AC94-DE1BC28E02EA}">
      <dgm:prSet/>
      <dgm:spPr/>
      <dgm:t>
        <a:bodyPr/>
        <a:lstStyle/>
        <a:p>
          <a:endParaRPr lang="es-NI" noProof="0" dirty="0">
            <a:solidFill>
              <a:schemeClr val="tx1"/>
            </a:solidFill>
          </a:endParaRPr>
        </a:p>
      </dgm:t>
    </dgm:pt>
    <dgm:pt modelId="{9A89DBD5-5BD1-4D4A-B925-677EB410901D}" type="sibTrans" cxnId="{0A16F062-511B-430B-AC94-DE1BC28E02EA}">
      <dgm:prSet/>
      <dgm:spPr/>
      <dgm:t>
        <a:bodyPr/>
        <a:lstStyle/>
        <a:p>
          <a:endParaRPr lang="es-NI" noProof="0" dirty="0">
            <a:solidFill>
              <a:schemeClr val="tx1"/>
            </a:solidFill>
          </a:endParaRPr>
        </a:p>
      </dgm:t>
    </dgm:pt>
    <dgm:pt modelId="{41660A26-E03F-4398-96AB-CA66E39998F5}">
      <dgm:prSet phldrT="[Text]"/>
      <dgm:spPr>
        <a:noFill/>
        <a:ln w="12700"/>
      </dgm:spPr>
      <dgm:t>
        <a:bodyPr/>
        <a:lstStyle/>
        <a:p>
          <a:r>
            <a:rPr lang="es-NI" noProof="0" smtClean="0"/>
            <a:t>Evaluación</a:t>
          </a:r>
          <a:endParaRPr lang="es-NI" noProof="0"/>
        </a:p>
      </dgm:t>
    </dgm:pt>
    <dgm:pt modelId="{F7F2C6D1-DBAF-41BE-8A55-63654AEB97F7}" type="parTrans" cxnId="{78E51BCC-CBB0-4D56-8586-47C3C761DC74}">
      <dgm:prSet/>
      <dgm:spPr/>
      <dgm:t>
        <a:bodyPr/>
        <a:lstStyle/>
        <a:p>
          <a:endParaRPr lang="es-NI" noProof="0" dirty="0">
            <a:solidFill>
              <a:schemeClr val="tx1"/>
            </a:solidFill>
          </a:endParaRPr>
        </a:p>
      </dgm:t>
    </dgm:pt>
    <dgm:pt modelId="{F7725A93-D5EC-474F-8777-4A9A43A283E7}" type="sibTrans" cxnId="{78E51BCC-CBB0-4D56-8586-47C3C761DC74}">
      <dgm:prSet/>
      <dgm:spPr/>
      <dgm:t>
        <a:bodyPr/>
        <a:lstStyle/>
        <a:p>
          <a:endParaRPr lang="es-NI" noProof="0" dirty="0">
            <a:solidFill>
              <a:schemeClr val="tx1"/>
            </a:solidFill>
          </a:endParaRPr>
        </a:p>
      </dgm:t>
    </dgm:pt>
    <dgm:pt modelId="{42BBA215-3519-437A-9F37-0D24053307FD}">
      <dgm:prSet phldrT="[Text]"/>
      <dgm:spPr>
        <a:solidFill>
          <a:schemeClr val="tx2">
            <a:lumMod val="40000"/>
            <a:lumOff val="60000"/>
          </a:schemeClr>
        </a:solidFill>
        <a:ln w="12700"/>
      </dgm:spPr>
      <dgm:t>
        <a:bodyPr/>
        <a:lstStyle/>
        <a:p>
          <a:r>
            <a:rPr lang="es-NI" noProof="0" smtClean="0"/>
            <a:t>Asignaciones de fondos</a:t>
          </a:r>
          <a:endParaRPr lang="es-NI" noProof="0"/>
        </a:p>
      </dgm:t>
    </dgm:pt>
    <dgm:pt modelId="{2B386FD6-2302-44DA-8829-841E651BB39B}" type="parTrans" cxnId="{32552567-19C4-4195-BD9E-8E5A5A378DDE}">
      <dgm:prSet/>
      <dgm:spPr/>
      <dgm:t>
        <a:bodyPr/>
        <a:lstStyle/>
        <a:p>
          <a:endParaRPr lang="es-NI" noProof="0" dirty="0"/>
        </a:p>
      </dgm:t>
    </dgm:pt>
    <dgm:pt modelId="{E3F9D4A7-DCC2-4B4B-B34E-C4C9E2B42288}" type="sibTrans" cxnId="{32552567-19C4-4195-BD9E-8E5A5A378DDE}">
      <dgm:prSet/>
      <dgm:spPr/>
      <dgm:t>
        <a:bodyPr/>
        <a:lstStyle/>
        <a:p>
          <a:endParaRPr lang="es-NI" noProof="0" dirty="0"/>
        </a:p>
      </dgm:t>
    </dgm:pt>
    <dgm:pt modelId="{0588CC47-B2E1-455C-AF3E-2767B2203E0B}" type="pres">
      <dgm:prSet presAssocID="{87FDE3B7-3B47-4533-A9EB-F4C81C8703D3}" presName="Name0" presStyleCnt="0">
        <dgm:presLayoutVars>
          <dgm:dir/>
          <dgm:animLvl val="lvl"/>
          <dgm:resizeHandles val="exact"/>
        </dgm:presLayoutVars>
      </dgm:prSet>
      <dgm:spPr/>
    </dgm:pt>
    <dgm:pt modelId="{67FD36AC-19E1-4B5B-A4CC-C74DA0F4F519}" type="pres">
      <dgm:prSet presAssocID="{BBC3DD48-CB58-44E8-B665-DD3152A78A9D}" presName="Name8" presStyleCnt="0"/>
      <dgm:spPr/>
    </dgm:pt>
    <dgm:pt modelId="{54B1A370-B0C9-46EF-B7EA-CEFFC06A80A1}" type="pres">
      <dgm:prSet presAssocID="{BBC3DD48-CB58-44E8-B665-DD3152A78A9D}" presName="level" presStyleLbl="node1" presStyleIdx="0" presStyleCnt="6">
        <dgm:presLayoutVars>
          <dgm:chMax val="1"/>
          <dgm:bulletEnabled val="1"/>
        </dgm:presLayoutVars>
      </dgm:prSet>
      <dgm:spPr/>
      <dgm:t>
        <a:bodyPr/>
        <a:lstStyle/>
        <a:p>
          <a:endParaRPr lang="en-US"/>
        </a:p>
      </dgm:t>
    </dgm:pt>
    <dgm:pt modelId="{24A52800-C1CE-4EFF-8A89-04A0BEADA4CF}" type="pres">
      <dgm:prSet presAssocID="{BBC3DD48-CB58-44E8-B665-DD3152A78A9D}" presName="levelTx" presStyleLbl="revTx" presStyleIdx="0" presStyleCnt="0">
        <dgm:presLayoutVars>
          <dgm:chMax val="1"/>
          <dgm:bulletEnabled val="1"/>
        </dgm:presLayoutVars>
      </dgm:prSet>
      <dgm:spPr/>
      <dgm:t>
        <a:bodyPr/>
        <a:lstStyle/>
        <a:p>
          <a:endParaRPr lang="en-US"/>
        </a:p>
      </dgm:t>
    </dgm:pt>
    <dgm:pt modelId="{92C2D1AB-7584-4F18-A1FE-CB455D8FE84C}" type="pres">
      <dgm:prSet presAssocID="{2CC06883-662B-4721-AB24-B16B756EBFBA}" presName="Name8" presStyleCnt="0"/>
      <dgm:spPr/>
    </dgm:pt>
    <dgm:pt modelId="{5E3CC44C-266C-4415-BC71-9F3EF9B95606}" type="pres">
      <dgm:prSet presAssocID="{2CC06883-662B-4721-AB24-B16B756EBFBA}" presName="level" presStyleLbl="node1" presStyleIdx="1" presStyleCnt="6">
        <dgm:presLayoutVars>
          <dgm:chMax val="1"/>
          <dgm:bulletEnabled val="1"/>
        </dgm:presLayoutVars>
      </dgm:prSet>
      <dgm:spPr/>
      <dgm:t>
        <a:bodyPr/>
        <a:lstStyle/>
        <a:p>
          <a:endParaRPr lang="en-US"/>
        </a:p>
      </dgm:t>
    </dgm:pt>
    <dgm:pt modelId="{3655B891-216A-4273-8BB6-7E4248AF1F62}" type="pres">
      <dgm:prSet presAssocID="{2CC06883-662B-4721-AB24-B16B756EBFBA}" presName="levelTx" presStyleLbl="revTx" presStyleIdx="0" presStyleCnt="0">
        <dgm:presLayoutVars>
          <dgm:chMax val="1"/>
          <dgm:bulletEnabled val="1"/>
        </dgm:presLayoutVars>
      </dgm:prSet>
      <dgm:spPr/>
      <dgm:t>
        <a:bodyPr/>
        <a:lstStyle/>
        <a:p>
          <a:endParaRPr lang="en-US"/>
        </a:p>
      </dgm:t>
    </dgm:pt>
    <dgm:pt modelId="{E2E95D1C-D5F7-4110-900A-DA4DE3500633}" type="pres">
      <dgm:prSet presAssocID="{42BBA215-3519-437A-9F37-0D24053307FD}" presName="Name8" presStyleCnt="0"/>
      <dgm:spPr/>
    </dgm:pt>
    <dgm:pt modelId="{71BCE564-EFA2-46D5-B9DF-9EF269665BAA}" type="pres">
      <dgm:prSet presAssocID="{42BBA215-3519-437A-9F37-0D24053307FD}" presName="level" presStyleLbl="node1" presStyleIdx="2" presStyleCnt="6">
        <dgm:presLayoutVars>
          <dgm:chMax val="1"/>
          <dgm:bulletEnabled val="1"/>
        </dgm:presLayoutVars>
      </dgm:prSet>
      <dgm:spPr/>
      <dgm:t>
        <a:bodyPr/>
        <a:lstStyle/>
        <a:p>
          <a:endParaRPr lang="en-US"/>
        </a:p>
      </dgm:t>
    </dgm:pt>
    <dgm:pt modelId="{C09D2521-BBA5-429C-B3E1-76A9DE12CAA0}" type="pres">
      <dgm:prSet presAssocID="{42BBA215-3519-437A-9F37-0D24053307FD}" presName="levelTx" presStyleLbl="revTx" presStyleIdx="0" presStyleCnt="0">
        <dgm:presLayoutVars>
          <dgm:chMax val="1"/>
          <dgm:bulletEnabled val="1"/>
        </dgm:presLayoutVars>
      </dgm:prSet>
      <dgm:spPr/>
      <dgm:t>
        <a:bodyPr/>
        <a:lstStyle/>
        <a:p>
          <a:endParaRPr lang="en-US"/>
        </a:p>
      </dgm:t>
    </dgm:pt>
    <dgm:pt modelId="{46C48A99-C42E-4827-9EBA-22F1A91D84B9}" type="pres">
      <dgm:prSet presAssocID="{98AC7C77-B839-4380-8327-068AA16F9D94}" presName="Name8" presStyleCnt="0"/>
      <dgm:spPr/>
    </dgm:pt>
    <dgm:pt modelId="{F391D45A-8D39-4DAB-958B-EC12A6410175}" type="pres">
      <dgm:prSet presAssocID="{98AC7C77-B839-4380-8327-068AA16F9D94}" presName="level" presStyleLbl="node1" presStyleIdx="3" presStyleCnt="6">
        <dgm:presLayoutVars>
          <dgm:chMax val="1"/>
          <dgm:bulletEnabled val="1"/>
        </dgm:presLayoutVars>
      </dgm:prSet>
      <dgm:spPr/>
      <dgm:t>
        <a:bodyPr/>
        <a:lstStyle/>
        <a:p>
          <a:endParaRPr lang="en-US"/>
        </a:p>
      </dgm:t>
    </dgm:pt>
    <dgm:pt modelId="{B295FF4C-ACD7-4C00-865A-255DD62D5806}" type="pres">
      <dgm:prSet presAssocID="{98AC7C77-B839-4380-8327-068AA16F9D94}" presName="levelTx" presStyleLbl="revTx" presStyleIdx="0" presStyleCnt="0">
        <dgm:presLayoutVars>
          <dgm:chMax val="1"/>
          <dgm:bulletEnabled val="1"/>
        </dgm:presLayoutVars>
      </dgm:prSet>
      <dgm:spPr/>
      <dgm:t>
        <a:bodyPr/>
        <a:lstStyle/>
        <a:p>
          <a:endParaRPr lang="en-US"/>
        </a:p>
      </dgm:t>
    </dgm:pt>
    <dgm:pt modelId="{4C410E98-3240-44C4-9777-47907CBDEE8D}" type="pres">
      <dgm:prSet presAssocID="{C17BDDDF-F872-4ABD-8D1C-8D6F92E5A7C7}" presName="Name8" presStyleCnt="0"/>
      <dgm:spPr/>
    </dgm:pt>
    <dgm:pt modelId="{50D9D5FA-7EE2-4EEA-8D13-DB8125ABF44A}" type="pres">
      <dgm:prSet presAssocID="{C17BDDDF-F872-4ABD-8D1C-8D6F92E5A7C7}" presName="level" presStyleLbl="node1" presStyleIdx="4" presStyleCnt="6">
        <dgm:presLayoutVars>
          <dgm:chMax val="1"/>
          <dgm:bulletEnabled val="1"/>
        </dgm:presLayoutVars>
      </dgm:prSet>
      <dgm:spPr/>
      <dgm:t>
        <a:bodyPr/>
        <a:lstStyle/>
        <a:p>
          <a:endParaRPr lang="en-US"/>
        </a:p>
      </dgm:t>
    </dgm:pt>
    <dgm:pt modelId="{F634F8FD-24E8-4C23-941B-0E4B0F940456}" type="pres">
      <dgm:prSet presAssocID="{C17BDDDF-F872-4ABD-8D1C-8D6F92E5A7C7}" presName="levelTx" presStyleLbl="revTx" presStyleIdx="0" presStyleCnt="0">
        <dgm:presLayoutVars>
          <dgm:chMax val="1"/>
          <dgm:bulletEnabled val="1"/>
        </dgm:presLayoutVars>
      </dgm:prSet>
      <dgm:spPr/>
      <dgm:t>
        <a:bodyPr/>
        <a:lstStyle/>
        <a:p>
          <a:endParaRPr lang="en-US"/>
        </a:p>
      </dgm:t>
    </dgm:pt>
    <dgm:pt modelId="{51CB9F91-DDC7-4D89-B0F0-19F4350A0BFF}" type="pres">
      <dgm:prSet presAssocID="{41660A26-E03F-4398-96AB-CA66E39998F5}" presName="Name8" presStyleCnt="0"/>
      <dgm:spPr/>
    </dgm:pt>
    <dgm:pt modelId="{B3689809-DC77-458F-9A01-1128D4B1CE23}" type="pres">
      <dgm:prSet presAssocID="{41660A26-E03F-4398-96AB-CA66E39998F5}" presName="level" presStyleLbl="node1" presStyleIdx="5" presStyleCnt="6">
        <dgm:presLayoutVars>
          <dgm:chMax val="1"/>
          <dgm:bulletEnabled val="1"/>
        </dgm:presLayoutVars>
      </dgm:prSet>
      <dgm:spPr/>
      <dgm:t>
        <a:bodyPr/>
        <a:lstStyle/>
        <a:p>
          <a:endParaRPr lang="en-US"/>
        </a:p>
      </dgm:t>
    </dgm:pt>
    <dgm:pt modelId="{724CC9D2-A5B3-4500-AC7C-11C665BCD2C6}" type="pres">
      <dgm:prSet presAssocID="{41660A26-E03F-4398-96AB-CA66E39998F5}" presName="levelTx" presStyleLbl="revTx" presStyleIdx="0" presStyleCnt="0">
        <dgm:presLayoutVars>
          <dgm:chMax val="1"/>
          <dgm:bulletEnabled val="1"/>
        </dgm:presLayoutVars>
      </dgm:prSet>
      <dgm:spPr/>
      <dgm:t>
        <a:bodyPr/>
        <a:lstStyle/>
        <a:p>
          <a:endParaRPr lang="en-US"/>
        </a:p>
      </dgm:t>
    </dgm:pt>
  </dgm:ptLst>
  <dgm:cxnLst>
    <dgm:cxn modelId="{06BEB958-A6FE-4936-9381-A75F7EC9D178}" type="presOf" srcId="{41660A26-E03F-4398-96AB-CA66E39998F5}" destId="{724CC9D2-A5B3-4500-AC7C-11C665BCD2C6}" srcOrd="1" destOrd="0" presId="urn:microsoft.com/office/officeart/2005/8/layout/pyramid3"/>
    <dgm:cxn modelId="{90D95040-9384-48D6-B938-82EA85AA1520}" srcId="{87FDE3B7-3B47-4533-A9EB-F4C81C8703D3}" destId="{98AC7C77-B839-4380-8327-068AA16F9D94}" srcOrd="3" destOrd="0" parTransId="{CD868A75-B814-47E5-88C1-EA18E89E19C1}" sibTransId="{F585158A-4EBA-4E70-ABC2-7B5705514F4A}"/>
    <dgm:cxn modelId="{A06BDF91-DC07-456B-AE88-7693E4707D4B}" type="presOf" srcId="{98AC7C77-B839-4380-8327-068AA16F9D94}" destId="{F391D45A-8D39-4DAB-958B-EC12A6410175}" srcOrd="0" destOrd="0" presId="urn:microsoft.com/office/officeart/2005/8/layout/pyramid3"/>
    <dgm:cxn modelId="{ABC6D0E2-C6E3-4838-AB00-D1E0FFF6E6BE}" srcId="{87FDE3B7-3B47-4533-A9EB-F4C81C8703D3}" destId="{2CC06883-662B-4721-AB24-B16B756EBFBA}" srcOrd="1" destOrd="0" parTransId="{49F8FD19-F6E6-420E-A5EB-4891BE4ACA63}" sibTransId="{997F1887-3EBF-4715-A739-243A64CB9711}"/>
    <dgm:cxn modelId="{6C9112A0-949B-4745-BCE7-EF5176C6E098}" type="presOf" srcId="{42BBA215-3519-437A-9F37-0D24053307FD}" destId="{71BCE564-EFA2-46D5-B9DF-9EF269665BAA}" srcOrd="0" destOrd="0" presId="urn:microsoft.com/office/officeart/2005/8/layout/pyramid3"/>
    <dgm:cxn modelId="{32552567-19C4-4195-BD9E-8E5A5A378DDE}" srcId="{87FDE3B7-3B47-4533-A9EB-F4C81C8703D3}" destId="{42BBA215-3519-437A-9F37-0D24053307FD}" srcOrd="2" destOrd="0" parTransId="{2B386FD6-2302-44DA-8829-841E651BB39B}" sibTransId="{E3F9D4A7-DCC2-4B4B-B34E-C4C9E2B42288}"/>
    <dgm:cxn modelId="{0A16F062-511B-430B-AC94-DE1BC28E02EA}" srcId="{87FDE3B7-3B47-4533-A9EB-F4C81C8703D3}" destId="{C17BDDDF-F872-4ABD-8D1C-8D6F92E5A7C7}" srcOrd="4" destOrd="0" parTransId="{BCC9352D-D217-42FD-BF7E-8B7AB5B961D6}" sibTransId="{9A89DBD5-5BD1-4D4A-B925-677EB410901D}"/>
    <dgm:cxn modelId="{76114F10-CD03-411A-9592-F529C24B9B2B}" srcId="{87FDE3B7-3B47-4533-A9EB-F4C81C8703D3}" destId="{BBC3DD48-CB58-44E8-B665-DD3152A78A9D}" srcOrd="0" destOrd="0" parTransId="{A5613B6C-AEEF-46FC-BEBF-9B5754212176}" sibTransId="{6AD1992B-94D0-4CC0-8C34-3AF5C2E07E22}"/>
    <dgm:cxn modelId="{D8DB2FBE-9D1B-4FB8-84D2-1A159E93C0B5}" type="presOf" srcId="{2CC06883-662B-4721-AB24-B16B756EBFBA}" destId="{3655B891-216A-4273-8BB6-7E4248AF1F62}" srcOrd="1" destOrd="0" presId="urn:microsoft.com/office/officeart/2005/8/layout/pyramid3"/>
    <dgm:cxn modelId="{B3AC2A9F-3E56-48B7-A958-499D1ABD1325}" type="presOf" srcId="{C17BDDDF-F872-4ABD-8D1C-8D6F92E5A7C7}" destId="{50D9D5FA-7EE2-4EEA-8D13-DB8125ABF44A}" srcOrd="0" destOrd="0" presId="urn:microsoft.com/office/officeart/2005/8/layout/pyramid3"/>
    <dgm:cxn modelId="{78E51BCC-CBB0-4D56-8586-47C3C761DC74}" srcId="{87FDE3B7-3B47-4533-A9EB-F4C81C8703D3}" destId="{41660A26-E03F-4398-96AB-CA66E39998F5}" srcOrd="5" destOrd="0" parTransId="{F7F2C6D1-DBAF-41BE-8A55-63654AEB97F7}" sibTransId="{F7725A93-D5EC-474F-8777-4A9A43A283E7}"/>
    <dgm:cxn modelId="{20C4193A-1CE7-4554-819F-EBB323A3C4FC}" type="presOf" srcId="{41660A26-E03F-4398-96AB-CA66E39998F5}" destId="{B3689809-DC77-458F-9A01-1128D4B1CE23}" srcOrd="0" destOrd="0" presId="urn:microsoft.com/office/officeart/2005/8/layout/pyramid3"/>
    <dgm:cxn modelId="{8A3C625E-7429-4FF2-98E5-5D76D340B761}" type="presOf" srcId="{C17BDDDF-F872-4ABD-8D1C-8D6F92E5A7C7}" destId="{F634F8FD-24E8-4C23-941B-0E4B0F940456}" srcOrd="1" destOrd="0" presId="urn:microsoft.com/office/officeart/2005/8/layout/pyramid3"/>
    <dgm:cxn modelId="{ED2153EA-396E-46DC-815B-CBBB6F9DFCEB}" type="presOf" srcId="{BBC3DD48-CB58-44E8-B665-DD3152A78A9D}" destId="{24A52800-C1CE-4EFF-8A89-04A0BEADA4CF}" srcOrd="1" destOrd="0" presId="urn:microsoft.com/office/officeart/2005/8/layout/pyramid3"/>
    <dgm:cxn modelId="{3015A70D-8DC1-47E3-88DF-2E7D1E26A634}" type="presOf" srcId="{98AC7C77-B839-4380-8327-068AA16F9D94}" destId="{B295FF4C-ACD7-4C00-865A-255DD62D5806}" srcOrd="1" destOrd="0" presId="urn:microsoft.com/office/officeart/2005/8/layout/pyramid3"/>
    <dgm:cxn modelId="{1FA355DF-4E53-41BC-AF7C-ACF94797AE99}" type="presOf" srcId="{87FDE3B7-3B47-4533-A9EB-F4C81C8703D3}" destId="{0588CC47-B2E1-455C-AF3E-2767B2203E0B}" srcOrd="0" destOrd="0" presId="urn:microsoft.com/office/officeart/2005/8/layout/pyramid3"/>
    <dgm:cxn modelId="{052BF22F-15C6-48AE-BB6F-27106A832EA8}" type="presOf" srcId="{2CC06883-662B-4721-AB24-B16B756EBFBA}" destId="{5E3CC44C-266C-4415-BC71-9F3EF9B95606}" srcOrd="0" destOrd="0" presId="urn:microsoft.com/office/officeart/2005/8/layout/pyramid3"/>
    <dgm:cxn modelId="{B35ECED9-0368-40DC-928F-9461E5DA9873}" type="presOf" srcId="{BBC3DD48-CB58-44E8-B665-DD3152A78A9D}" destId="{54B1A370-B0C9-46EF-B7EA-CEFFC06A80A1}" srcOrd="0" destOrd="0" presId="urn:microsoft.com/office/officeart/2005/8/layout/pyramid3"/>
    <dgm:cxn modelId="{CA458BC6-41A1-4735-A862-5964B09C85E9}" type="presOf" srcId="{42BBA215-3519-437A-9F37-0D24053307FD}" destId="{C09D2521-BBA5-429C-B3E1-76A9DE12CAA0}" srcOrd="1" destOrd="0" presId="urn:microsoft.com/office/officeart/2005/8/layout/pyramid3"/>
    <dgm:cxn modelId="{FD797744-ADC0-4057-BF2E-84DF7741AB44}" type="presParOf" srcId="{0588CC47-B2E1-455C-AF3E-2767B2203E0B}" destId="{67FD36AC-19E1-4B5B-A4CC-C74DA0F4F519}" srcOrd="0" destOrd="0" presId="urn:microsoft.com/office/officeart/2005/8/layout/pyramid3"/>
    <dgm:cxn modelId="{001AABF1-0446-4979-B674-6B9C7E11769D}" type="presParOf" srcId="{67FD36AC-19E1-4B5B-A4CC-C74DA0F4F519}" destId="{54B1A370-B0C9-46EF-B7EA-CEFFC06A80A1}" srcOrd="0" destOrd="0" presId="urn:microsoft.com/office/officeart/2005/8/layout/pyramid3"/>
    <dgm:cxn modelId="{9058AB7C-0302-407D-8F64-E8B0BBB2D80F}" type="presParOf" srcId="{67FD36AC-19E1-4B5B-A4CC-C74DA0F4F519}" destId="{24A52800-C1CE-4EFF-8A89-04A0BEADA4CF}" srcOrd="1" destOrd="0" presId="urn:microsoft.com/office/officeart/2005/8/layout/pyramid3"/>
    <dgm:cxn modelId="{012E9B65-64FC-40AD-938D-DA7439BE1AE9}" type="presParOf" srcId="{0588CC47-B2E1-455C-AF3E-2767B2203E0B}" destId="{92C2D1AB-7584-4F18-A1FE-CB455D8FE84C}" srcOrd="1" destOrd="0" presId="urn:microsoft.com/office/officeart/2005/8/layout/pyramid3"/>
    <dgm:cxn modelId="{46CE4543-D500-4EAF-8F4B-AF4E992F90BE}" type="presParOf" srcId="{92C2D1AB-7584-4F18-A1FE-CB455D8FE84C}" destId="{5E3CC44C-266C-4415-BC71-9F3EF9B95606}" srcOrd="0" destOrd="0" presId="urn:microsoft.com/office/officeart/2005/8/layout/pyramid3"/>
    <dgm:cxn modelId="{D6B2F345-4303-4752-B35E-1D38140A5A96}" type="presParOf" srcId="{92C2D1AB-7584-4F18-A1FE-CB455D8FE84C}" destId="{3655B891-216A-4273-8BB6-7E4248AF1F62}" srcOrd="1" destOrd="0" presId="urn:microsoft.com/office/officeart/2005/8/layout/pyramid3"/>
    <dgm:cxn modelId="{88F65EB3-DA85-4241-A4D7-A8BA00DFBB69}" type="presParOf" srcId="{0588CC47-B2E1-455C-AF3E-2767B2203E0B}" destId="{E2E95D1C-D5F7-4110-900A-DA4DE3500633}" srcOrd="2" destOrd="0" presId="urn:microsoft.com/office/officeart/2005/8/layout/pyramid3"/>
    <dgm:cxn modelId="{A20A9B55-201E-499A-92B7-92B50610F659}" type="presParOf" srcId="{E2E95D1C-D5F7-4110-900A-DA4DE3500633}" destId="{71BCE564-EFA2-46D5-B9DF-9EF269665BAA}" srcOrd="0" destOrd="0" presId="urn:microsoft.com/office/officeart/2005/8/layout/pyramid3"/>
    <dgm:cxn modelId="{84C2C915-0451-48E9-85CE-58CCE5C54D90}" type="presParOf" srcId="{E2E95D1C-D5F7-4110-900A-DA4DE3500633}" destId="{C09D2521-BBA5-429C-B3E1-76A9DE12CAA0}" srcOrd="1" destOrd="0" presId="urn:microsoft.com/office/officeart/2005/8/layout/pyramid3"/>
    <dgm:cxn modelId="{EFF50F55-7A6F-4BB7-A649-DA30AF640120}" type="presParOf" srcId="{0588CC47-B2E1-455C-AF3E-2767B2203E0B}" destId="{46C48A99-C42E-4827-9EBA-22F1A91D84B9}" srcOrd="3" destOrd="0" presId="urn:microsoft.com/office/officeart/2005/8/layout/pyramid3"/>
    <dgm:cxn modelId="{4B1E99E2-AD55-41D4-907C-4EB8C943C195}" type="presParOf" srcId="{46C48A99-C42E-4827-9EBA-22F1A91D84B9}" destId="{F391D45A-8D39-4DAB-958B-EC12A6410175}" srcOrd="0" destOrd="0" presId="urn:microsoft.com/office/officeart/2005/8/layout/pyramid3"/>
    <dgm:cxn modelId="{8FA7D83C-1A68-4A39-8CC0-6912C90DAA56}" type="presParOf" srcId="{46C48A99-C42E-4827-9EBA-22F1A91D84B9}" destId="{B295FF4C-ACD7-4C00-865A-255DD62D5806}" srcOrd="1" destOrd="0" presId="urn:microsoft.com/office/officeart/2005/8/layout/pyramid3"/>
    <dgm:cxn modelId="{5BCD29E3-D366-49AA-874B-8DC2C4F34911}" type="presParOf" srcId="{0588CC47-B2E1-455C-AF3E-2767B2203E0B}" destId="{4C410E98-3240-44C4-9777-47907CBDEE8D}" srcOrd="4" destOrd="0" presId="urn:microsoft.com/office/officeart/2005/8/layout/pyramid3"/>
    <dgm:cxn modelId="{C2F7D7E9-4BA4-468C-BFAA-9286E7B8EACD}" type="presParOf" srcId="{4C410E98-3240-44C4-9777-47907CBDEE8D}" destId="{50D9D5FA-7EE2-4EEA-8D13-DB8125ABF44A}" srcOrd="0" destOrd="0" presId="urn:microsoft.com/office/officeart/2005/8/layout/pyramid3"/>
    <dgm:cxn modelId="{84A5CA38-94A0-4522-A42C-D8EEAC8E0653}" type="presParOf" srcId="{4C410E98-3240-44C4-9777-47907CBDEE8D}" destId="{F634F8FD-24E8-4C23-941B-0E4B0F940456}" srcOrd="1" destOrd="0" presId="urn:microsoft.com/office/officeart/2005/8/layout/pyramid3"/>
    <dgm:cxn modelId="{A2E548FD-01E6-4009-95AD-BC588D2485B6}" type="presParOf" srcId="{0588CC47-B2E1-455C-AF3E-2767B2203E0B}" destId="{51CB9F91-DDC7-4D89-B0F0-19F4350A0BFF}" srcOrd="5" destOrd="0" presId="urn:microsoft.com/office/officeart/2005/8/layout/pyramid3"/>
    <dgm:cxn modelId="{70CF9BAF-BECD-411F-A7C3-ABD69CE1D365}" type="presParOf" srcId="{51CB9F91-DDC7-4D89-B0F0-19F4350A0BFF}" destId="{B3689809-DC77-458F-9A01-1128D4B1CE23}" srcOrd="0" destOrd="0" presId="urn:microsoft.com/office/officeart/2005/8/layout/pyramid3"/>
    <dgm:cxn modelId="{80539668-4333-4AB4-8901-93B2124154C0}" type="presParOf" srcId="{51CB9F91-DDC7-4D89-B0F0-19F4350A0BFF}" destId="{724CC9D2-A5B3-4500-AC7C-11C665BCD2C6}" srcOrd="1" destOrd="0" presId="urn:microsoft.com/office/officeart/2005/8/layout/pyramid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B1A370-B0C9-46EF-B7EA-CEFFC06A80A1}">
      <dsp:nvSpPr>
        <dsp:cNvPr id="0" name=""/>
        <dsp:cNvSpPr/>
      </dsp:nvSpPr>
      <dsp:spPr>
        <a:xfrm rot="10800000">
          <a:off x="0" y="0"/>
          <a:ext cx="6400800" cy="787399"/>
        </a:xfrm>
        <a:prstGeom prst="trapezoid">
          <a:avLst>
            <a:gd name="adj" fmla="val 67742"/>
          </a:avLst>
        </a:prstGeom>
        <a:solidFill>
          <a:schemeClr val="tx2">
            <a:lumMod val="7500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NI" sz="1600" kern="1200" noProof="0" smtClean="0">
              <a:solidFill>
                <a:schemeClr val="accent1"/>
              </a:solidFill>
            </a:rPr>
            <a:t>Compromiso de políticas</a:t>
          </a:r>
          <a:endParaRPr lang="es-NI" sz="1600" kern="1200" noProof="0">
            <a:solidFill>
              <a:schemeClr val="accent1"/>
            </a:solidFill>
          </a:endParaRPr>
        </a:p>
      </dsp:txBody>
      <dsp:txXfrm rot="-10800000">
        <a:off x="1120139" y="0"/>
        <a:ext cx="4160520" cy="787399"/>
      </dsp:txXfrm>
    </dsp:sp>
    <dsp:sp modelId="{5E3CC44C-266C-4415-BC71-9F3EF9B95606}">
      <dsp:nvSpPr>
        <dsp:cNvPr id="0" name=""/>
        <dsp:cNvSpPr/>
      </dsp:nvSpPr>
      <dsp:spPr>
        <a:xfrm rot="10800000">
          <a:off x="533400" y="787400"/>
          <a:ext cx="5334000" cy="787399"/>
        </a:xfrm>
        <a:prstGeom prst="trapezoid">
          <a:avLst>
            <a:gd name="adj" fmla="val 67742"/>
          </a:avLst>
        </a:prstGeom>
        <a:solidFill>
          <a:schemeClr val="tx2">
            <a:lumMod val="60000"/>
            <a:lumOff val="4000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NI" sz="1600" kern="1200" noProof="0" smtClean="0"/>
            <a:t>Políticas rectoras</a:t>
          </a:r>
          <a:endParaRPr lang="es-NI" sz="1600" kern="1200" noProof="0"/>
        </a:p>
      </dsp:txBody>
      <dsp:txXfrm rot="-10800000">
        <a:off x="1466849" y="787400"/>
        <a:ext cx="3467100" cy="787399"/>
      </dsp:txXfrm>
    </dsp:sp>
    <dsp:sp modelId="{71BCE564-EFA2-46D5-B9DF-9EF269665BAA}">
      <dsp:nvSpPr>
        <dsp:cNvPr id="0" name=""/>
        <dsp:cNvSpPr/>
      </dsp:nvSpPr>
      <dsp:spPr>
        <a:xfrm rot="10800000">
          <a:off x="1066800" y="1574799"/>
          <a:ext cx="4267200" cy="787399"/>
        </a:xfrm>
        <a:prstGeom prst="trapezoid">
          <a:avLst>
            <a:gd name="adj" fmla="val 67742"/>
          </a:avLst>
        </a:prstGeom>
        <a:solidFill>
          <a:schemeClr val="tx2">
            <a:lumMod val="40000"/>
            <a:lumOff val="6000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NI" sz="1600" kern="1200" noProof="0" smtClean="0"/>
            <a:t>Asignaciones de fondos</a:t>
          </a:r>
          <a:endParaRPr lang="es-NI" sz="1600" kern="1200" noProof="0"/>
        </a:p>
      </dsp:txBody>
      <dsp:txXfrm rot="-10800000">
        <a:off x="1813560" y="1574799"/>
        <a:ext cx="2773680" cy="787399"/>
      </dsp:txXfrm>
    </dsp:sp>
    <dsp:sp modelId="{F391D45A-8D39-4DAB-958B-EC12A6410175}">
      <dsp:nvSpPr>
        <dsp:cNvPr id="0" name=""/>
        <dsp:cNvSpPr/>
      </dsp:nvSpPr>
      <dsp:spPr>
        <a:xfrm rot="10800000">
          <a:off x="1600200" y="2362200"/>
          <a:ext cx="3200400" cy="787399"/>
        </a:xfrm>
        <a:prstGeom prst="trapezoid">
          <a:avLst>
            <a:gd name="adj" fmla="val 67742"/>
          </a:avLst>
        </a:prstGeom>
        <a:solidFill>
          <a:schemeClr val="tx2">
            <a:lumMod val="20000"/>
            <a:lumOff val="8000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NI" sz="1600" kern="1200" noProof="0" smtClean="0"/>
            <a:t>Distribución</a:t>
          </a:r>
          <a:endParaRPr lang="es-NI" sz="1600" kern="1200" noProof="0"/>
        </a:p>
      </dsp:txBody>
      <dsp:txXfrm rot="-10800000">
        <a:off x="2160269" y="2362200"/>
        <a:ext cx="2080260" cy="787399"/>
      </dsp:txXfrm>
    </dsp:sp>
    <dsp:sp modelId="{50D9D5FA-7EE2-4EEA-8D13-DB8125ABF44A}">
      <dsp:nvSpPr>
        <dsp:cNvPr id="0" name=""/>
        <dsp:cNvSpPr/>
      </dsp:nvSpPr>
      <dsp:spPr>
        <a:xfrm rot="10800000">
          <a:off x="2133600" y="3149599"/>
          <a:ext cx="2133600" cy="787399"/>
        </a:xfrm>
        <a:prstGeom prst="trapezoid">
          <a:avLst>
            <a:gd name="adj" fmla="val 67742"/>
          </a:avLst>
        </a:prstGeom>
        <a:solidFill>
          <a:srgbClr val="E7EFF9"/>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NI" sz="1600" kern="1200" noProof="0" smtClean="0"/>
            <a:t>Ejecución</a:t>
          </a:r>
          <a:endParaRPr lang="es-NI" sz="1600" kern="1200" noProof="0"/>
        </a:p>
      </dsp:txBody>
      <dsp:txXfrm rot="-10800000">
        <a:off x="2506980" y="3149599"/>
        <a:ext cx="1386840" cy="787399"/>
      </dsp:txXfrm>
    </dsp:sp>
    <dsp:sp modelId="{B3689809-DC77-458F-9A01-1128D4B1CE23}">
      <dsp:nvSpPr>
        <dsp:cNvPr id="0" name=""/>
        <dsp:cNvSpPr/>
      </dsp:nvSpPr>
      <dsp:spPr>
        <a:xfrm rot="10800000">
          <a:off x="2667000" y="3937000"/>
          <a:ext cx="1066800" cy="787399"/>
        </a:xfrm>
        <a:prstGeom prst="trapezoid">
          <a:avLst>
            <a:gd name="adj" fmla="val 67742"/>
          </a:avLst>
        </a:prstGeom>
        <a:no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NI" sz="1600" kern="1200" noProof="0" smtClean="0"/>
            <a:t>Evaluación</a:t>
          </a:r>
          <a:endParaRPr lang="es-NI" sz="1600" kern="1200" noProof="0"/>
        </a:p>
      </dsp:txBody>
      <dsp:txXfrm rot="-10800000">
        <a:off x="2667000" y="3937000"/>
        <a:ext cx="1066800" cy="7873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B1A370-B0C9-46EF-B7EA-CEFFC06A80A1}">
      <dsp:nvSpPr>
        <dsp:cNvPr id="0" name=""/>
        <dsp:cNvSpPr/>
      </dsp:nvSpPr>
      <dsp:spPr>
        <a:xfrm rot="10800000">
          <a:off x="0" y="0"/>
          <a:ext cx="6400800" cy="787399"/>
        </a:xfrm>
        <a:prstGeom prst="trapezoid">
          <a:avLst>
            <a:gd name="adj" fmla="val 67742"/>
          </a:avLst>
        </a:prstGeom>
        <a:solidFill>
          <a:schemeClr val="tx2">
            <a:lumMod val="7500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NI" sz="1600" kern="1200" noProof="0" smtClean="0">
              <a:solidFill>
                <a:schemeClr val="accent1"/>
              </a:solidFill>
            </a:rPr>
            <a:t>Compromiso de políticas</a:t>
          </a:r>
          <a:endParaRPr lang="es-NI" sz="1600" kern="1200" noProof="0">
            <a:solidFill>
              <a:schemeClr val="accent1"/>
            </a:solidFill>
          </a:endParaRPr>
        </a:p>
      </dsp:txBody>
      <dsp:txXfrm rot="-10800000">
        <a:off x="1120139" y="0"/>
        <a:ext cx="4160520" cy="787399"/>
      </dsp:txXfrm>
    </dsp:sp>
    <dsp:sp modelId="{5E3CC44C-266C-4415-BC71-9F3EF9B95606}">
      <dsp:nvSpPr>
        <dsp:cNvPr id="0" name=""/>
        <dsp:cNvSpPr/>
      </dsp:nvSpPr>
      <dsp:spPr>
        <a:xfrm rot="10800000">
          <a:off x="533400" y="787400"/>
          <a:ext cx="5334000" cy="787399"/>
        </a:xfrm>
        <a:prstGeom prst="trapezoid">
          <a:avLst>
            <a:gd name="adj" fmla="val 67742"/>
          </a:avLst>
        </a:prstGeom>
        <a:solidFill>
          <a:schemeClr val="tx2">
            <a:lumMod val="60000"/>
            <a:lumOff val="4000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NI" sz="1600" kern="1200" noProof="0" smtClean="0"/>
            <a:t>Políticas rectoras</a:t>
          </a:r>
          <a:endParaRPr lang="es-NI" sz="1600" kern="1200" noProof="0"/>
        </a:p>
      </dsp:txBody>
      <dsp:txXfrm rot="-10800000">
        <a:off x="1466849" y="787400"/>
        <a:ext cx="3467100" cy="787399"/>
      </dsp:txXfrm>
    </dsp:sp>
    <dsp:sp modelId="{71BCE564-EFA2-46D5-B9DF-9EF269665BAA}">
      <dsp:nvSpPr>
        <dsp:cNvPr id="0" name=""/>
        <dsp:cNvSpPr/>
      </dsp:nvSpPr>
      <dsp:spPr>
        <a:xfrm rot="10800000">
          <a:off x="1066800" y="1574799"/>
          <a:ext cx="4267200" cy="787399"/>
        </a:xfrm>
        <a:prstGeom prst="trapezoid">
          <a:avLst>
            <a:gd name="adj" fmla="val 67742"/>
          </a:avLst>
        </a:prstGeom>
        <a:solidFill>
          <a:schemeClr val="tx2">
            <a:lumMod val="40000"/>
            <a:lumOff val="6000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NI" sz="1600" kern="1200" noProof="0" smtClean="0"/>
            <a:t>Asignaciones de fondos</a:t>
          </a:r>
          <a:endParaRPr lang="es-NI" sz="1600" kern="1200" noProof="0"/>
        </a:p>
      </dsp:txBody>
      <dsp:txXfrm rot="-10800000">
        <a:off x="1813560" y="1574799"/>
        <a:ext cx="2773680" cy="787399"/>
      </dsp:txXfrm>
    </dsp:sp>
    <dsp:sp modelId="{F391D45A-8D39-4DAB-958B-EC12A6410175}">
      <dsp:nvSpPr>
        <dsp:cNvPr id="0" name=""/>
        <dsp:cNvSpPr/>
      </dsp:nvSpPr>
      <dsp:spPr>
        <a:xfrm rot="10800000">
          <a:off x="1600200" y="2362200"/>
          <a:ext cx="3200400" cy="787399"/>
        </a:xfrm>
        <a:prstGeom prst="trapezoid">
          <a:avLst>
            <a:gd name="adj" fmla="val 67742"/>
          </a:avLst>
        </a:prstGeom>
        <a:solidFill>
          <a:schemeClr val="tx2">
            <a:lumMod val="20000"/>
            <a:lumOff val="8000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NI" sz="1600" kern="1200" noProof="0" smtClean="0"/>
            <a:t>Distribución</a:t>
          </a:r>
          <a:endParaRPr lang="es-NI" sz="1600" kern="1200" noProof="0"/>
        </a:p>
      </dsp:txBody>
      <dsp:txXfrm rot="-10800000">
        <a:off x="2160269" y="2362200"/>
        <a:ext cx="2080260" cy="787399"/>
      </dsp:txXfrm>
    </dsp:sp>
    <dsp:sp modelId="{50D9D5FA-7EE2-4EEA-8D13-DB8125ABF44A}">
      <dsp:nvSpPr>
        <dsp:cNvPr id="0" name=""/>
        <dsp:cNvSpPr/>
      </dsp:nvSpPr>
      <dsp:spPr>
        <a:xfrm rot="10800000">
          <a:off x="2133600" y="3149599"/>
          <a:ext cx="2133600" cy="787399"/>
        </a:xfrm>
        <a:prstGeom prst="trapezoid">
          <a:avLst>
            <a:gd name="adj" fmla="val 67742"/>
          </a:avLst>
        </a:prstGeom>
        <a:solidFill>
          <a:srgbClr val="E7EFF9"/>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NI" sz="1600" kern="1200" noProof="0" smtClean="0"/>
            <a:t>Ejecución</a:t>
          </a:r>
          <a:endParaRPr lang="es-NI" sz="1600" kern="1200" noProof="0"/>
        </a:p>
      </dsp:txBody>
      <dsp:txXfrm rot="-10800000">
        <a:off x="2506980" y="3149599"/>
        <a:ext cx="1386840" cy="787399"/>
      </dsp:txXfrm>
    </dsp:sp>
    <dsp:sp modelId="{B3689809-DC77-458F-9A01-1128D4B1CE23}">
      <dsp:nvSpPr>
        <dsp:cNvPr id="0" name=""/>
        <dsp:cNvSpPr/>
      </dsp:nvSpPr>
      <dsp:spPr>
        <a:xfrm rot="10800000">
          <a:off x="2667000" y="3937000"/>
          <a:ext cx="1066800" cy="787399"/>
        </a:xfrm>
        <a:prstGeom prst="trapezoid">
          <a:avLst>
            <a:gd name="adj" fmla="val 67742"/>
          </a:avLst>
        </a:prstGeom>
        <a:no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NI" sz="1600" kern="1200" noProof="0" smtClean="0"/>
            <a:t>Evaluación</a:t>
          </a:r>
          <a:endParaRPr lang="es-NI" sz="1600" kern="1200" noProof="0"/>
        </a:p>
      </dsp:txBody>
      <dsp:txXfrm rot="-10800000">
        <a:off x="2667000" y="3937000"/>
        <a:ext cx="1066800" cy="787399"/>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2" y="0"/>
            <a:ext cx="2982913" cy="465138"/>
          </a:xfrm>
          <a:prstGeom prst="rect">
            <a:avLst/>
          </a:prstGeom>
          <a:noFill/>
          <a:ln>
            <a:noFill/>
          </a:ln>
          <a:extLst/>
        </p:spPr>
        <p:txBody>
          <a:bodyPr vert="horz" wrap="square" lIns="92446" tIns="46223" rIns="92446" bIns="46223" numCol="1" anchor="t" anchorCtr="0" compatLnSpc="1">
            <a:prstTxWarp prst="textNoShape">
              <a:avLst/>
            </a:prstTxWarp>
          </a:bodyPr>
          <a:lstStyle>
            <a:lvl1pPr defTabSz="923925" eaLnBrk="0" hangingPunct="0">
              <a:defRPr sz="1200">
                <a:ea typeface="ＭＳ Ｐゴシック" charset="-128"/>
                <a:cs typeface="+mn-cs"/>
              </a:defRPr>
            </a:lvl1pPr>
          </a:lstStyle>
          <a:p>
            <a:pPr>
              <a:defRPr/>
            </a:pPr>
            <a:endParaRPr lang="en-US" dirty="0"/>
          </a:p>
        </p:txBody>
      </p:sp>
      <p:sp>
        <p:nvSpPr>
          <p:cNvPr id="1027" name="Rectangle 3"/>
          <p:cNvSpPr>
            <a:spLocks noGrp="1" noChangeArrowheads="1"/>
          </p:cNvSpPr>
          <p:nvPr>
            <p:ph type="dt" sz="quarter" idx="1"/>
          </p:nvPr>
        </p:nvSpPr>
        <p:spPr bwMode="auto">
          <a:xfrm>
            <a:off x="3900490" y="0"/>
            <a:ext cx="2981325" cy="465138"/>
          </a:xfrm>
          <a:prstGeom prst="rect">
            <a:avLst/>
          </a:prstGeom>
          <a:noFill/>
          <a:ln>
            <a:noFill/>
          </a:ln>
          <a:extLst/>
        </p:spPr>
        <p:txBody>
          <a:bodyPr vert="horz" wrap="square" lIns="92446" tIns="46223" rIns="92446" bIns="46223" numCol="1" anchor="t" anchorCtr="0" compatLnSpc="1">
            <a:prstTxWarp prst="textNoShape">
              <a:avLst/>
            </a:prstTxWarp>
          </a:bodyPr>
          <a:lstStyle>
            <a:lvl1pPr algn="r" defTabSz="923925" eaLnBrk="0" hangingPunct="0">
              <a:defRPr sz="1200">
                <a:ea typeface="ＭＳ Ｐゴシック" charset="-128"/>
                <a:cs typeface="+mn-cs"/>
              </a:defRPr>
            </a:lvl1pPr>
          </a:lstStyle>
          <a:p>
            <a:pPr>
              <a:defRPr/>
            </a:pPr>
            <a:endParaRPr lang="en-US" dirty="0"/>
          </a:p>
        </p:txBody>
      </p:sp>
      <p:sp>
        <p:nvSpPr>
          <p:cNvPr id="1028" name="Rectangle 4"/>
          <p:cNvSpPr>
            <a:spLocks noGrp="1" noChangeArrowheads="1"/>
          </p:cNvSpPr>
          <p:nvPr>
            <p:ph type="ftr" sz="quarter" idx="2"/>
          </p:nvPr>
        </p:nvSpPr>
        <p:spPr bwMode="auto">
          <a:xfrm>
            <a:off x="2" y="8831267"/>
            <a:ext cx="2982913" cy="465137"/>
          </a:xfrm>
          <a:prstGeom prst="rect">
            <a:avLst/>
          </a:prstGeom>
          <a:noFill/>
          <a:ln>
            <a:noFill/>
          </a:ln>
          <a:extLst/>
        </p:spPr>
        <p:txBody>
          <a:bodyPr vert="horz" wrap="square" lIns="92446" tIns="46223" rIns="92446" bIns="46223" numCol="1" anchor="b" anchorCtr="0" compatLnSpc="1">
            <a:prstTxWarp prst="textNoShape">
              <a:avLst/>
            </a:prstTxWarp>
          </a:bodyPr>
          <a:lstStyle>
            <a:lvl1pPr defTabSz="923925" eaLnBrk="0" hangingPunct="0">
              <a:defRPr sz="1200">
                <a:ea typeface="ＭＳ Ｐゴシック" charset="-128"/>
                <a:cs typeface="+mn-cs"/>
              </a:defRPr>
            </a:lvl1pPr>
          </a:lstStyle>
          <a:p>
            <a:pPr>
              <a:defRPr/>
            </a:pPr>
            <a:endParaRPr lang="en-US" dirty="0"/>
          </a:p>
        </p:txBody>
      </p:sp>
      <p:sp>
        <p:nvSpPr>
          <p:cNvPr id="1029" name="Rectangle 5"/>
          <p:cNvSpPr>
            <a:spLocks noGrp="1" noChangeArrowheads="1"/>
          </p:cNvSpPr>
          <p:nvPr>
            <p:ph type="sldNum" sz="quarter" idx="3"/>
          </p:nvPr>
        </p:nvSpPr>
        <p:spPr bwMode="auto">
          <a:xfrm>
            <a:off x="3900490" y="8831267"/>
            <a:ext cx="2981325" cy="465137"/>
          </a:xfrm>
          <a:prstGeom prst="rect">
            <a:avLst/>
          </a:prstGeom>
          <a:noFill/>
          <a:ln>
            <a:noFill/>
          </a:ln>
          <a:extLst/>
        </p:spPr>
        <p:txBody>
          <a:bodyPr vert="horz" wrap="square" lIns="92446" tIns="46223" rIns="92446" bIns="46223" numCol="1" anchor="b" anchorCtr="0" compatLnSpc="1">
            <a:prstTxWarp prst="textNoShape">
              <a:avLst/>
            </a:prstTxWarp>
          </a:bodyPr>
          <a:lstStyle>
            <a:lvl1pPr algn="r" defTabSz="923925" eaLnBrk="0" hangingPunct="0">
              <a:defRPr sz="1200">
                <a:ea typeface="ＭＳ Ｐゴシック" charset="-128"/>
                <a:cs typeface="+mn-cs"/>
              </a:defRPr>
            </a:lvl1pPr>
          </a:lstStyle>
          <a:p>
            <a:pPr>
              <a:defRPr/>
            </a:pPr>
            <a:fld id="{86B331E5-0968-4AEF-92A4-80ACF7B5DF42}" type="slidenum">
              <a:rPr lang="en-US"/>
              <a:pPr>
                <a:defRPr/>
              </a:pPr>
              <a:t>‹#›</a:t>
            </a:fld>
            <a:endParaRPr lang="en-US" dirty="0"/>
          </a:p>
        </p:txBody>
      </p:sp>
    </p:spTree>
    <p:extLst>
      <p:ext uri="{BB962C8B-B14F-4D97-AF65-F5344CB8AC3E}">
        <p14:creationId xmlns:p14="http://schemas.microsoft.com/office/powerpoint/2010/main" val="38297907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2" y="0"/>
            <a:ext cx="2982913" cy="465138"/>
          </a:xfrm>
          <a:prstGeom prst="rect">
            <a:avLst/>
          </a:prstGeom>
          <a:noFill/>
          <a:ln>
            <a:noFill/>
          </a:ln>
          <a:extLst/>
        </p:spPr>
        <p:txBody>
          <a:bodyPr vert="horz" wrap="square" lIns="92446" tIns="46223" rIns="92446" bIns="46223" numCol="1" anchor="t" anchorCtr="0" compatLnSpc="1">
            <a:prstTxWarp prst="textNoShape">
              <a:avLst/>
            </a:prstTxWarp>
          </a:bodyPr>
          <a:lstStyle>
            <a:lvl1pPr defTabSz="923925" eaLnBrk="0" hangingPunct="0">
              <a:defRPr sz="1200">
                <a:ea typeface="ＭＳ Ｐゴシック" charset="-128"/>
                <a:cs typeface="+mn-cs"/>
              </a:defRPr>
            </a:lvl1pPr>
          </a:lstStyle>
          <a:p>
            <a:pPr>
              <a:defRPr/>
            </a:pPr>
            <a:endParaRPr lang="en-US" dirty="0"/>
          </a:p>
        </p:txBody>
      </p:sp>
      <p:sp>
        <p:nvSpPr>
          <p:cNvPr id="79875" name="Rectangle 3"/>
          <p:cNvSpPr>
            <a:spLocks noGrp="1" noChangeArrowheads="1"/>
          </p:cNvSpPr>
          <p:nvPr>
            <p:ph type="dt" idx="1"/>
          </p:nvPr>
        </p:nvSpPr>
        <p:spPr bwMode="auto">
          <a:xfrm>
            <a:off x="3900490" y="0"/>
            <a:ext cx="2981325" cy="465138"/>
          </a:xfrm>
          <a:prstGeom prst="rect">
            <a:avLst/>
          </a:prstGeom>
          <a:noFill/>
          <a:ln>
            <a:noFill/>
          </a:ln>
          <a:extLst/>
        </p:spPr>
        <p:txBody>
          <a:bodyPr vert="horz" wrap="square" lIns="92446" tIns="46223" rIns="92446" bIns="46223" numCol="1" anchor="t" anchorCtr="0" compatLnSpc="1">
            <a:prstTxWarp prst="textNoShape">
              <a:avLst/>
            </a:prstTxWarp>
          </a:bodyPr>
          <a:lstStyle>
            <a:lvl1pPr algn="r" defTabSz="923925" eaLnBrk="0" hangingPunct="0">
              <a:defRPr sz="1200">
                <a:ea typeface="ＭＳ Ｐゴシック" charset="-128"/>
                <a:cs typeface="+mn-cs"/>
              </a:defRPr>
            </a:lvl1pPr>
          </a:lstStyle>
          <a:p>
            <a:pPr>
              <a:defRPr/>
            </a:pPr>
            <a:endParaRPr lang="en-US" dirty="0"/>
          </a:p>
        </p:txBody>
      </p:sp>
      <p:sp>
        <p:nvSpPr>
          <p:cNvPr id="17412" name="Rectangle 4"/>
          <p:cNvSpPr>
            <a:spLocks noGrp="1" noRot="1" noChangeAspect="1" noChangeArrowheads="1" noTextEdit="1"/>
          </p:cNvSpPr>
          <p:nvPr>
            <p:ph type="sldImg" idx="2"/>
          </p:nvPr>
        </p:nvSpPr>
        <p:spPr bwMode="auto">
          <a:xfrm>
            <a:off x="1117600" y="696913"/>
            <a:ext cx="4648200" cy="3486150"/>
          </a:xfrm>
          <a:prstGeom prst="rect">
            <a:avLst/>
          </a:prstGeom>
          <a:noFill/>
          <a:ln w="9525">
            <a:solidFill>
              <a:srgbClr val="000000"/>
            </a:solidFill>
            <a:miter lim="800000"/>
            <a:headEnd/>
            <a:tailEnd/>
          </a:ln>
        </p:spPr>
      </p:sp>
      <p:sp>
        <p:nvSpPr>
          <p:cNvPr id="79877" name="Rectangle 5"/>
          <p:cNvSpPr>
            <a:spLocks noGrp="1" noChangeArrowheads="1"/>
          </p:cNvSpPr>
          <p:nvPr>
            <p:ph type="body" sz="quarter" idx="3"/>
          </p:nvPr>
        </p:nvSpPr>
        <p:spPr bwMode="auto">
          <a:xfrm>
            <a:off x="917577" y="4416429"/>
            <a:ext cx="5046663" cy="4183063"/>
          </a:xfrm>
          <a:prstGeom prst="rect">
            <a:avLst/>
          </a:prstGeom>
          <a:noFill/>
          <a:ln>
            <a:noFill/>
          </a:ln>
          <a:extLst/>
        </p:spPr>
        <p:txBody>
          <a:bodyPr vert="horz" wrap="square" lIns="92446" tIns="46223" rIns="92446" bIns="4622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9878" name="Rectangle 6"/>
          <p:cNvSpPr>
            <a:spLocks noGrp="1" noChangeArrowheads="1"/>
          </p:cNvSpPr>
          <p:nvPr>
            <p:ph type="ftr" sz="quarter" idx="4"/>
          </p:nvPr>
        </p:nvSpPr>
        <p:spPr bwMode="auto">
          <a:xfrm>
            <a:off x="2" y="8831267"/>
            <a:ext cx="2982913" cy="465137"/>
          </a:xfrm>
          <a:prstGeom prst="rect">
            <a:avLst/>
          </a:prstGeom>
          <a:noFill/>
          <a:ln>
            <a:noFill/>
          </a:ln>
          <a:extLst/>
        </p:spPr>
        <p:txBody>
          <a:bodyPr vert="horz" wrap="square" lIns="92446" tIns="46223" rIns="92446" bIns="46223" numCol="1" anchor="b" anchorCtr="0" compatLnSpc="1">
            <a:prstTxWarp prst="textNoShape">
              <a:avLst/>
            </a:prstTxWarp>
          </a:bodyPr>
          <a:lstStyle>
            <a:lvl1pPr defTabSz="923925" eaLnBrk="0" hangingPunct="0">
              <a:defRPr sz="1200">
                <a:ea typeface="ＭＳ Ｐゴシック" charset="-128"/>
                <a:cs typeface="+mn-cs"/>
              </a:defRPr>
            </a:lvl1pPr>
          </a:lstStyle>
          <a:p>
            <a:pPr>
              <a:defRPr/>
            </a:pPr>
            <a:endParaRPr lang="en-US" dirty="0"/>
          </a:p>
        </p:txBody>
      </p:sp>
      <p:sp>
        <p:nvSpPr>
          <p:cNvPr id="79879" name="Rectangle 7"/>
          <p:cNvSpPr>
            <a:spLocks noGrp="1" noChangeArrowheads="1"/>
          </p:cNvSpPr>
          <p:nvPr>
            <p:ph type="sldNum" sz="quarter" idx="5"/>
          </p:nvPr>
        </p:nvSpPr>
        <p:spPr bwMode="auto">
          <a:xfrm>
            <a:off x="3900490" y="8831267"/>
            <a:ext cx="2981325" cy="465137"/>
          </a:xfrm>
          <a:prstGeom prst="rect">
            <a:avLst/>
          </a:prstGeom>
          <a:noFill/>
          <a:ln>
            <a:noFill/>
          </a:ln>
          <a:extLst/>
        </p:spPr>
        <p:txBody>
          <a:bodyPr vert="horz" wrap="square" lIns="92446" tIns="46223" rIns="92446" bIns="46223" numCol="1" anchor="b" anchorCtr="0" compatLnSpc="1">
            <a:prstTxWarp prst="textNoShape">
              <a:avLst/>
            </a:prstTxWarp>
          </a:bodyPr>
          <a:lstStyle>
            <a:lvl1pPr algn="r" defTabSz="923925" eaLnBrk="0" hangingPunct="0">
              <a:defRPr sz="1200">
                <a:ea typeface="ＭＳ Ｐゴシック" charset="-128"/>
                <a:cs typeface="+mn-cs"/>
              </a:defRPr>
            </a:lvl1pPr>
          </a:lstStyle>
          <a:p>
            <a:pPr>
              <a:defRPr/>
            </a:pPr>
            <a:fld id="{96FBA243-26B8-481D-8325-B438EAAEE84C}" type="slidenum">
              <a:rPr lang="en-US"/>
              <a:pPr>
                <a:defRPr/>
              </a:pPr>
              <a:t>‹#›</a:t>
            </a:fld>
            <a:endParaRPr lang="en-US" dirty="0"/>
          </a:p>
        </p:txBody>
      </p:sp>
    </p:spTree>
    <p:extLst>
      <p:ext uri="{BB962C8B-B14F-4D97-AF65-F5344CB8AC3E}">
        <p14:creationId xmlns:p14="http://schemas.microsoft.com/office/powerpoint/2010/main" val="16438072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61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51122" indent="-288893">
              <a:defRPr sz="2400">
                <a:solidFill>
                  <a:schemeClr val="tx1"/>
                </a:solidFill>
                <a:latin typeface="Arial" panose="020B0604020202020204" pitchFamily="34" charset="0"/>
                <a:ea typeface="ＭＳ Ｐゴシック" panose="020B0600070205080204" pitchFamily="34" charset="-128"/>
              </a:defRPr>
            </a:lvl2pPr>
            <a:lvl3pPr marL="1155573" indent="-231115">
              <a:defRPr sz="2400">
                <a:solidFill>
                  <a:schemeClr val="tx1"/>
                </a:solidFill>
                <a:latin typeface="Arial" panose="020B0604020202020204" pitchFamily="34" charset="0"/>
                <a:ea typeface="ＭＳ Ｐゴシック" panose="020B0600070205080204" pitchFamily="34" charset="-128"/>
              </a:defRPr>
            </a:lvl3pPr>
            <a:lvl4pPr marL="1617802" indent="-231115">
              <a:defRPr sz="2400">
                <a:solidFill>
                  <a:schemeClr val="tx1"/>
                </a:solidFill>
                <a:latin typeface="Arial" panose="020B0604020202020204" pitchFamily="34" charset="0"/>
                <a:ea typeface="ＭＳ Ｐゴシック" panose="020B0600070205080204" pitchFamily="34" charset="-128"/>
              </a:defRPr>
            </a:lvl4pPr>
            <a:lvl5pPr marL="2080031" indent="-231115">
              <a:defRPr sz="2400">
                <a:solidFill>
                  <a:schemeClr val="tx1"/>
                </a:solidFill>
                <a:latin typeface="Arial" panose="020B0604020202020204" pitchFamily="34" charset="0"/>
                <a:ea typeface="ＭＳ Ｐゴシック" panose="020B0600070205080204" pitchFamily="34" charset="-128"/>
              </a:defRPr>
            </a:lvl5pPr>
            <a:lvl6pPr marL="2542261"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04490"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66719"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28948"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F7348B18-4CB9-4909-8205-4EA506D8FF05}" type="slidenum">
              <a:rPr lang="en-US" altLang="en-US" sz="1200"/>
              <a:pPr/>
              <a:t>1</a:t>
            </a:fld>
            <a:endParaRPr lang="en-US" altLang="en-US" sz="1200" dirty="0"/>
          </a:p>
        </p:txBody>
      </p:sp>
    </p:spTree>
    <p:extLst>
      <p:ext uri="{BB962C8B-B14F-4D97-AF65-F5344CB8AC3E}">
        <p14:creationId xmlns:p14="http://schemas.microsoft.com/office/powerpoint/2010/main" val="1163196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s-NI" b="0" i="0" u="none" baseline="0" noProof="0" smtClean="0"/>
              <a:t>¿Cómo hacer para que los formuladores de políticas rindan cuentas para cumplir sus compromisos? </a:t>
            </a:r>
            <a:r>
              <a:rPr lang="es-NI" b="1" i="0" u="none" baseline="0" noProof="0" smtClean="0"/>
              <a:t>Dar lugar a las respuestas. </a:t>
            </a:r>
          </a:p>
          <a:p>
            <a:endParaRPr lang="es-NI" i="0" baseline="0" noProof="0" smtClean="0"/>
          </a:p>
          <a:p>
            <a:r>
              <a:rPr lang="es-NI" i="0" baseline="0" noProof="0" smtClean="0"/>
              <a:t>Una manera es a través de la investigación de rendición de cuentas, que es un proceso investigativo para determinar cuáles son las acciones y los resultados derivados de un compromiso de políticas</a:t>
            </a:r>
            <a:r>
              <a:rPr lang="es-NI" i="0" u="none" baseline="0" noProof="0" smtClean="0"/>
              <a:t>.</a:t>
            </a:r>
          </a:p>
          <a:p>
            <a:endParaRPr lang="es-NI" i="0" u="none" baseline="0" noProof="0" smtClean="0"/>
          </a:p>
          <a:p>
            <a:r>
              <a:rPr lang="es-NI" i="0" u="none" baseline="0" noProof="0" smtClean="0"/>
              <a:t>Las rendiciones de cuentas en los sistemas de salud pueden tomar tres formas: financiera, rendimiento y política/democrática.</a:t>
            </a:r>
            <a:r>
              <a:rPr lang="en-US" i="0" u="none" baseline="0" dirty="0" smtClean="0"/>
              <a:t> </a:t>
            </a:r>
            <a:endParaRPr lang="en-US" i="0" u="none" baseline="0" dirty="0"/>
          </a:p>
          <a:p>
            <a:endParaRPr lang="en-US" i="0" u="none" baseline="0" dirty="0"/>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10</a:t>
            </a:fld>
            <a:endParaRPr lang="en-US" dirty="0"/>
          </a:p>
        </p:txBody>
      </p:sp>
    </p:spTree>
    <p:extLst>
      <p:ext uri="{BB962C8B-B14F-4D97-AF65-F5344CB8AC3E}">
        <p14:creationId xmlns:p14="http://schemas.microsoft.com/office/powerpoint/2010/main" val="8755745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s-NI" i="0" u="none" baseline="0" noProof="0" smtClean="0"/>
              <a:t>Las asignaciones presupuestarias de los fondos para un cambio de políticas no siempre dan como resultado una oportuna entrega presupuestaria ni un uso adecuado de los fondos. Estoy seguro/a de que todos estamos familiarizados con ejemplos de fondos faltantes o gastos corruptos.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s-NI" i="0" u="none" baseline="0" noProof="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s-NI" i="0" u="none" baseline="0" noProof="0" smtClean="0"/>
              <a:t>La investigación de rendición de cuentas financiera explora: los costos, la contabilidad y la elaboración de presupuestos, el personal y las distribuciones específicas de suministros asociadas con una política o programa. Este enfoque rastrea el flujo de dinero o recursos desde las asignaciones presupuestarias a través de los gastos hasta llegar a la provisión de servicios. Si existe cualquier bloqueo o fuga en el proceso de asignación financiera, si los recursos son distribuidos de forma desproporcional a ciertas regiones o grupos demográficos más que a otros o si hay corrupción en el sistema, los hallazgos del rastreo de presupuestos podrían determinar en realidad cuánta cantidad del presupuesto está alcanzando al beneficiario previsto. </a:t>
            </a:r>
            <a:endParaRPr lang="es-NI" baseline="0" noProof="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s-NI" baseline="0" noProof="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s-NI" baseline="0" noProof="0" smtClean="0"/>
              <a:t>Al recopilar esta evidencia, ustedes podrán valorar el uso de los fondos para una política y proponer cuáles desembolsos adicionales podrían ser necesarios para asegurar que un cambio de políticas tenga el impacto esperado.</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11</a:t>
            </a:fld>
            <a:endParaRPr lang="en-US" dirty="0"/>
          </a:p>
        </p:txBody>
      </p:sp>
    </p:spTree>
    <p:extLst>
      <p:ext uri="{BB962C8B-B14F-4D97-AF65-F5344CB8AC3E}">
        <p14:creationId xmlns:p14="http://schemas.microsoft.com/office/powerpoint/2010/main" val="16084874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i="0" u="none" baseline="0" noProof="0" smtClean="0"/>
              <a:t>La investigación de rendición de cuentas de rendimiento intenta evaluar el estado de la iniciativa de políticas en el terreno. Este enfoque es similar a los métodos de monitoreo y evaluación que se utilizan en la mayoría de los sistemas de salud. Un investigador puede constatar el impacto de la política, la calidad del cuidado, el cumplimiento de los derechos del paciente y el comportamiento del proveedor de servicio. La evidencia de la investigación de rendición de cuentas de rendimiento puede poner de manifiesto el estado de una política en el terreno e identificar cualquier incumplimiento del cambio de políticas previsto.</a:t>
            </a:r>
            <a:endParaRPr lang="es-NI" noProof="0"/>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12</a:t>
            </a:fld>
            <a:endParaRPr lang="en-US" dirty="0"/>
          </a:p>
        </p:txBody>
      </p:sp>
    </p:spTree>
    <p:extLst>
      <p:ext uri="{BB962C8B-B14F-4D97-AF65-F5344CB8AC3E}">
        <p14:creationId xmlns:p14="http://schemas.microsoft.com/office/powerpoint/2010/main" val="2011546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s-NI" i="0" u="none" baseline="0" noProof="0" smtClean="0"/>
              <a:t>La investigación de rendición de cuentas políticas/democráticas tiene que ver con la equidad y la imparcialidad en el sistema, la transparencia y la capacidad de respuesta a los ciudadanos. Un investigador puede medir la población alcanzada por una iniciativa de políticas para determinar si la política fue comunicada lo suficiente a los ciudadanos, el nivel de satisfacción con los servicios provistos y la manera en cómo los ciudadanos perciben la transparencia de los servicios públicos provistos. Los responsables políticos rinden cuentas a sus ciudadanos. Y es así, que vale la pena evaluar cómo los ciudadanos ven un cambio de política.  </a:t>
            </a:r>
            <a:endParaRPr lang="en-US" dirty="0"/>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13</a:t>
            </a:fld>
            <a:endParaRPr lang="en-US" dirty="0"/>
          </a:p>
        </p:txBody>
      </p:sp>
    </p:spTree>
    <p:extLst>
      <p:ext uri="{BB962C8B-B14F-4D97-AF65-F5344CB8AC3E}">
        <p14:creationId xmlns:p14="http://schemas.microsoft.com/office/powerpoint/2010/main" val="38722676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noProof="0" smtClean="0"/>
              <a:t>La investigación de rendición de cuentas puede producir</a:t>
            </a:r>
            <a:r>
              <a:rPr lang="es-NI" baseline="0" noProof="0" smtClean="0"/>
              <a:t> la evidencia para mostrar el grado hasta el cuál un cambio de políticas ha alcanzado la audiencia prevista. Recordar las últimas tres fases para traducir las políticas a acciones concretas: distribución de los fondos y un plan operativo de políticas, ejecución real y evaluación.</a:t>
            </a:r>
          </a:p>
          <a:p>
            <a:endParaRPr lang="es-NI" baseline="0" noProof="0" smtClean="0"/>
          </a:p>
          <a:p>
            <a:r>
              <a:rPr lang="es-NI" baseline="0" noProof="0" smtClean="0"/>
              <a:t>La evidencia a partir de la investigación de rendición de cuentas puede ser utilizada para pedirle a un responsable político o a un órgano de gobierno que rinda cuentas por las acciones del sector público o por la falta de esas mismas acciones que se han derivado de un compromiso de políticas. Cada una de estas fases son fundamentales para asegurar que un compromiso de políticas no sólo sirva como una declaración escrita, sino que resulte en acciones claras que impacten el resultado previsto.</a:t>
            </a:r>
            <a:endParaRPr lang="es-NI" noProof="0"/>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14</a:t>
            </a:fld>
            <a:endParaRPr lang="en-US" dirty="0"/>
          </a:p>
        </p:txBody>
      </p:sp>
    </p:spTree>
    <p:extLst>
      <p:ext uri="{BB962C8B-B14F-4D97-AF65-F5344CB8AC3E}">
        <p14:creationId xmlns:p14="http://schemas.microsoft.com/office/powerpoint/2010/main" val="20356536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s-NI" sz="1800" noProof="0" smtClean="0"/>
              <a:t>La malversación de fondos de la salud en México – este</a:t>
            </a:r>
            <a:r>
              <a:rPr lang="es-NI" sz="1800" baseline="0" noProof="0" smtClean="0"/>
              <a:t> es</a:t>
            </a:r>
            <a:r>
              <a:rPr lang="es-NI" sz="1800" noProof="0" smtClean="0"/>
              <a:t> un caso clásico de rastreo de presupuesto para los gastos de salud. En 2002, la Cámara</a:t>
            </a:r>
            <a:r>
              <a:rPr lang="es-NI" sz="1800" baseline="0" noProof="0" smtClean="0"/>
              <a:t> Mexicana de Diputados</a:t>
            </a:r>
            <a:r>
              <a:rPr lang="es-NI" sz="1800" noProof="0" smtClean="0"/>
              <a:t> aprobó un</a:t>
            </a:r>
            <a:r>
              <a:rPr lang="es-NI" sz="1800" smtClean="0"/>
              <a:t> incremento de 600 millones de pesos a los fondos de la salud para las mujeres. Después de este anuncio, el Presidente</a:t>
            </a:r>
            <a:r>
              <a:rPr lang="es-NI" sz="1800" baseline="0" smtClean="0"/>
              <a:t> del comité </a:t>
            </a:r>
            <a:r>
              <a:rPr lang="es-NI" sz="1800" smtClean="0"/>
              <a:t>de presupuesto solicitó al Ministerio</a:t>
            </a:r>
            <a:r>
              <a:rPr lang="es-NI" sz="1800" baseline="0" smtClean="0"/>
              <a:t> de Salud</a:t>
            </a:r>
            <a:r>
              <a:rPr lang="es-NI" sz="1800" smtClean="0"/>
              <a:t> apartar de los fondos 30 millones de pesos para ocho centros no gubernamentales para brindar asistencia a las mujeres. Las inquietudes de parte de los legisladores involucrados en la aprobación original, alentaron a</a:t>
            </a:r>
            <a:r>
              <a:rPr lang="es-NI" sz="1800" baseline="0" smtClean="0"/>
              <a:t> FUNDAR, que es una red de las </a:t>
            </a:r>
            <a:r>
              <a:rPr lang="es-NI" sz="1800" baseline="0" err="1" smtClean="0"/>
              <a:t>OSC’s</a:t>
            </a:r>
            <a:r>
              <a:rPr lang="es-NI" sz="1800" baseline="0" smtClean="0"/>
              <a:t> que monitorea las políticas y los gastos públicos, a llevar a cabo un análisis de rastreo de presupuesto para determinar de forma precisa cómo se gastaron los 30 millones de pesos apartados. Sus hallazgos mostraron que PROVIDA, una organización de derecha dedicada a la promoción de la vida y ejecutora de programas en contra de las políticas de VIH/SIDA del gobierno, había recibido 30 millones en financiamiento y el 90 porciento de esos fondos fueron mal utilizados de forma flagrante. Como resultado de estos hallazgos, el interventor interno del gobierno realizó una auditoría, la cual obtuvo hallazgos similares. </a:t>
            </a:r>
            <a:r>
              <a:rPr lang="es-NI" sz="1400" smtClean="0"/>
              <a:t>PROVIDA fue obligada a devolver todos los fondos y se le prohibió recibir financiamiento público durante 15 años.</a:t>
            </a: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15</a:t>
            </a:fld>
            <a:endParaRPr lang="en-US" dirty="0"/>
          </a:p>
        </p:txBody>
      </p:sp>
    </p:spTree>
    <p:extLst>
      <p:ext uri="{BB962C8B-B14F-4D97-AF65-F5344CB8AC3E}">
        <p14:creationId xmlns:p14="http://schemas.microsoft.com/office/powerpoint/2010/main" val="10928460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noProof="0" smtClean="0"/>
              <a:t>Ya sea que estén</a:t>
            </a:r>
            <a:r>
              <a:rPr lang="es-NI" baseline="0" noProof="0" smtClean="0"/>
              <a:t> revisando la evidencia o realizando su propia investigación, ustedes tendrán una mayor contribución que dar en el proceso de negociaciones. Ustedes podrían tener la capacidad de aprovecharse de la evidencia existente para informar. [Leer la diapositiva]</a:t>
            </a:r>
          </a:p>
          <a:p>
            <a:endParaRPr lang="es-NI" baseline="0" noProof="0" smtClean="0"/>
          </a:p>
          <a:p>
            <a:r>
              <a:rPr lang="es-NI" baseline="0" noProof="0" smtClean="0"/>
              <a:t>O ustedes pueden ser llamados a realizar la investigación y producir la evidencia que puede brindar información al proceso de las negociaciones, como es el caso de DIBC en Uganda en donde el cambio completo de políticas requirió los hallazgos de investigación además de los datos alentadores del estudio piloto.</a:t>
            </a:r>
          </a:p>
          <a:p>
            <a:endParaRPr lang="es-NI" baseline="0" noProof="0" smtClean="0"/>
          </a:p>
          <a:p>
            <a:r>
              <a:rPr lang="es-NI" baseline="0" noProof="0" smtClean="0"/>
              <a:t>¿Algunos de ustedes ha tenido experiencias de compartir datos en un proceso de negociaciones? ¿O de proveer datos para apoyar un cambio propuesto de políticas? </a:t>
            </a:r>
            <a:r>
              <a:rPr lang="es-NI" b="1" i="0" baseline="0" noProof="0" smtClean="0"/>
              <a:t>Generar respuestas y discutir</a:t>
            </a:r>
            <a:r>
              <a:rPr lang="en-US" b="1" i="0" baseline="0" dirty="0" smtClean="0"/>
              <a:t>. </a:t>
            </a:r>
            <a:endParaRPr lang="en-US" b="1" i="0" baseline="0" dirty="0"/>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16</a:t>
            </a:fld>
            <a:endParaRPr lang="en-US" dirty="0"/>
          </a:p>
        </p:txBody>
      </p:sp>
    </p:spTree>
    <p:extLst>
      <p:ext uri="{BB962C8B-B14F-4D97-AF65-F5344CB8AC3E}">
        <p14:creationId xmlns:p14="http://schemas.microsoft.com/office/powerpoint/2010/main" val="641288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17</a:t>
            </a:fld>
            <a:endParaRPr lang="en-US" dirty="0"/>
          </a:p>
        </p:txBody>
      </p:sp>
    </p:spTree>
    <p:extLst>
      <p:ext uri="{BB962C8B-B14F-4D97-AF65-F5344CB8AC3E}">
        <p14:creationId xmlns:p14="http://schemas.microsoft.com/office/powerpoint/2010/main" val="2261892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sz="1200" kern="1200" baseline="0" noProof="0" smtClean="0">
                <a:solidFill>
                  <a:schemeClr val="tx1"/>
                </a:solidFill>
                <a:effectLst/>
                <a:latin typeface="Arial" charset="0"/>
                <a:ea typeface="ＭＳ Ｐゴシック" charset="-128"/>
              </a:rPr>
              <a:t>Hasta este momento de la capacitación hemos hablado acerca de cómo ustedes, como investigadores, pueden informar el proceso de políticas al comunicar de forma efectiva sus hallazgos de investigación para impactar tres elementos del cambio de políticas: el aprendizaje y la centralización de la atención de políticas al igual que el fortalecimiento de las políticas comunitarias. Sin embargo, una vez que ustedes hayan abierto la ventana de oportunidades, todavía no se ha completado el proceso de políticas. Después de hacer un compromiso de políticas, viene mucho más trabajo al traducir las políticas a medidas concretas. En el último módulo revisamos el porqué las negociaciones importan en el proceso de políticas y ahora exploraremos cómo añadir los mensajes con base en las investigaciones en el proceso de las negociaciones.</a:t>
            </a:r>
            <a:r>
              <a:rPr lang="en-US" sz="1200" kern="1200" baseline="0" dirty="0" smtClean="0">
                <a:solidFill>
                  <a:schemeClr val="tx1"/>
                </a:solidFill>
                <a:effectLst/>
                <a:latin typeface="Arial" charset="0"/>
                <a:ea typeface="ＭＳ Ｐゴシック" charset="-128"/>
              </a:rPr>
              <a:t> </a:t>
            </a:r>
            <a:endParaRPr lang="en-US" sz="1200" kern="1200" baseline="0" dirty="0">
              <a:solidFill>
                <a:schemeClr val="tx1"/>
              </a:solidFill>
              <a:effectLst/>
              <a:latin typeface="Arial" charset="0"/>
              <a:ea typeface="ＭＳ Ｐゴシック" charset="-128"/>
            </a:endParaRPr>
          </a:p>
          <a:p>
            <a:endParaRPr lang="en-US" sz="1200" kern="1200" baseline="0" dirty="0">
              <a:solidFill>
                <a:schemeClr val="tx1"/>
              </a:solidFill>
              <a:effectLst/>
              <a:latin typeface="Arial" charset="0"/>
              <a:ea typeface="ＭＳ Ｐゴシック" charset="-128"/>
            </a:endParaRPr>
          </a:p>
          <a:p>
            <a:endParaRPr lang="en-US" baseline="0" dirty="0"/>
          </a:p>
          <a:p>
            <a:endParaRPr lang="en-US" baseline="0" dirty="0"/>
          </a:p>
          <a:p>
            <a:endParaRPr lang="en-US" baseline="0" dirty="0"/>
          </a:p>
          <a:p>
            <a:endParaRPr lang="en-US" baseline="0" dirty="0"/>
          </a:p>
          <a:p>
            <a:r>
              <a:rPr lang="en-US" baseline="0" dirty="0"/>
              <a:t>  </a:t>
            </a:r>
            <a:endParaRPr lang="en-US" dirty="0"/>
          </a:p>
          <a:p>
            <a:endParaRPr lang="en-US" sz="1200" kern="1200" baseline="0" dirty="0">
              <a:solidFill>
                <a:schemeClr val="tx1"/>
              </a:solidFill>
              <a:effectLst/>
              <a:latin typeface="Arial" charset="0"/>
              <a:ea typeface="ＭＳ Ｐゴシック" charset="-128"/>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2</a:t>
            </a:fld>
            <a:endParaRPr lang="en-US" dirty="0"/>
          </a:p>
        </p:txBody>
      </p:sp>
    </p:spTree>
    <p:extLst>
      <p:ext uri="{BB962C8B-B14F-4D97-AF65-F5344CB8AC3E}">
        <p14:creationId xmlns:p14="http://schemas.microsoft.com/office/powerpoint/2010/main" val="3655562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baseline="0" noProof="0" smtClean="0"/>
              <a:t>La negociación es el proceso en que las múltiples partes participan para lograr el consenso sobre una decisión de políticas o las intervenciones de políticas. Es un proceso con vaivenes que deja muchas oportunidades para que las partes añadan sus posiciones y, quizás, influencien el resultado. Los hallazgos de investigación y la evidencia pueden seguir desempeñando una función importante para darle forma al resultado. La investigación de aplicación y de rendición de cuentas son dos enfoques de investigación que pueden tener una relevancia particular cuando se trata de la negociación.</a:t>
            </a:r>
            <a:endParaRPr lang="es-NI" baseline="0" noProof="0"/>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3</a:t>
            </a:fld>
            <a:endParaRPr lang="en-US" dirty="0"/>
          </a:p>
        </p:txBody>
      </p:sp>
    </p:spTree>
    <p:extLst>
      <p:ext uri="{BB962C8B-B14F-4D97-AF65-F5344CB8AC3E}">
        <p14:creationId xmlns:p14="http://schemas.microsoft.com/office/powerpoint/2010/main" val="3322835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noProof="0" smtClean="0"/>
              <a:t>Esta pirámide muestra las fases que conlleva el traducir una política a medida concreta. Después de haber tenido acceso a la ventana de oportunidades y de haber </a:t>
            </a:r>
            <a:r>
              <a:rPr lang="es-NI" baseline="0" noProof="0" smtClean="0"/>
              <a:t>hecho un compromiso de políticas, ha llegado la hora de poner en funcionamiento a las políticas. Esto demanda lo siguiente: 1) crear políticas rectoras para informar de cómo se van a ejecutar las políticas; 2) tomar la decisión para crear un presupuesto que respalde la ejecución; 3) distribuir los fondos y los planes operativos a los actores relevantes; 4) ejecutar el plan y 5) evaluar el proceso y los resultados valorados del cambio de políticas. </a:t>
            </a:r>
          </a:p>
          <a:p>
            <a:endParaRPr lang="es-NI" baseline="0" noProof="0" smtClean="0"/>
          </a:p>
          <a:p>
            <a:r>
              <a:rPr lang="es-NI" noProof="0" smtClean="0"/>
              <a:t>Las conclusiones de la investigación de aplicación tienden a informar sobre</a:t>
            </a:r>
            <a:r>
              <a:rPr lang="es-NI" baseline="0" noProof="0" smtClean="0"/>
              <a:t> estas fases iniciales del proceso: la creación de las políticas rectoras y el establecimiento de un presupuesto mientras que la investigación de rendición de cuentas tiende a informar sobre las fases siguientes: la distribución de los fondos y los planes operativos, la ejecución real de las políticas y la evaluación del programa. No obstante, es importante tener en mente que estos dos enfoques de investigación pueden ser útiles en cada fase para traducir las políticas a medidas concretas al igual que para brindar información de las fases iniciales del proceso de políticas.</a:t>
            </a:r>
            <a:endParaRPr lang="es-NI" noProof="0"/>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4</a:t>
            </a:fld>
            <a:endParaRPr lang="en-US" dirty="0"/>
          </a:p>
        </p:txBody>
      </p:sp>
    </p:spTree>
    <p:extLst>
      <p:ext uri="{BB962C8B-B14F-4D97-AF65-F5344CB8AC3E}">
        <p14:creationId xmlns:p14="http://schemas.microsoft.com/office/powerpoint/2010/main" val="3010782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b="1" baseline="0" noProof="0" smtClean="0"/>
              <a:t>Leer la diapositiva. </a:t>
            </a:r>
          </a:p>
          <a:p>
            <a:endParaRPr lang="es-NI" baseline="0" noProof="0" smtClean="0"/>
          </a:p>
          <a:p>
            <a:r>
              <a:rPr lang="es-NI" baseline="0" noProof="0" smtClean="0"/>
              <a:t>La investigación de aplicación puede abordar todas las partes de la ejecución: lo que afecta la ejecución, el proceso real de ejecución y los resultados de la ejecución. Aunque la investigación de salud pública tradicional se centra en los resultados de una intervención, la investigación de aplicación busca determinar cuáles fueron las estrategias que salieron bien o mal en la realización de una iniciativa particular. Los estudios de investigación de aplicación exploran cómo aplicar mejor una intervención en el mundo real y ayuda a traducir las conclusiones con base en la evidencia en medidas concretas. Creemos que estos tipos de conclusiones particulares representan mucho valor al momento que los investigadores estén negociando con los responsables políticos ya que ellos pueden apoyar a los formuladores de políticas y a los funcionarios del programa de forma directa para diseñar una política o un programa creado en las prácticas que han probado ser efectivas.</a:t>
            </a:r>
            <a:r>
              <a:rPr lang="en-US" baseline="0" dirty="0" smtClean="0"/>
              <a:t>  </a:t>
            </a:r>
            <a:endParaRPr lang="en-US" baseline="0" dirty="0"/>
          </a:p>
          <a:p>
            <a:endParaRPr lang="en-US" baseline="0" dirty="0"/>
          </a:p>
          <a:p>
            <a:endParaRPr lang="en-US" baseline="0" dirty="0"/>
          </a:p>
          <a:p>
            <a:endParaRPr lang="en-US" baseline="0" dirty="0"/>
          </a:p>
          <a:p>
            <a:endParaRPr lang="en-US" u="none" baseline="0" dirty="0"/>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5</a:t>
            </a:fld>
            <a:endParaRPr lang="en-US" dirty="0"/>
          </a:p>
        </p:txBody>
      </p:sp>
    </p:spTree>
    <p:extLst>
      <p:ext uri="{BB962C8B-B14F-4D97-AF65-F5344CB8AC3E}">
        <p14:creationId xmlns:p14="http://schemas.microsoft.com/office/powerpoint/2010/main" val="1524620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s-NI" noProof="0" smtClean="0"/>
              <a:t>La investigación de aplicación abarca un amplio</a:t>
            </a:r>
            <a:r>
              <a:rPr lang="es-NI" baseline="0" noProof="0" smtClean="0"/>
              <a:t> rango de consultas. La meta de la investigación de aplicación es de traducir de forma efectiva la evidencia en una medida concreta, eso es para determinar el porqué “lo que funciona” en la evidencia, funcionó en la realidad. De este modo, un estudio podría explorar los temas de investigación tales como: sostenibilidad, ampliación, réplica, fidelidad, divulgación, aceptabilidad, integración del programa, Equitabilidad y eficiencia en la vida real.</a:t>
            </a:r>
          </a:p>
          <a:p>
            <a:endParaRPr lang="es-NI" baseline="0" noProof="0" smtClean="0"/>
          </a:p>
          <a:p>
            <a:r>
              <a:rPr lang="es-NI" b="1" i="1" u="none" baseline="0" noProof="0" smtClean="0"/>
              <a:t>¿Cuáles son algunas de las preguntas de investigación que pueda considerar para explorar estos temas relacionados con tu investigación?</a:t>
            </a:r>
          </a:p>
          <a:p>
            <a:endParaRPr lang="es-NI" i="1" u="none" baseline="0" noProof="0" smtClean="0"/>
          </a:p>
          <a:p>
            <a:r>
              <a:rPr lang="es-NI" i="0" u="none" baseline="0" noProof="0" smtClean="0"/>
              <a:t>Ejemplos: </a:t>
            </a:r>
          </a:p>
          <a:p>
            <a:r>
              <a:rPr lang="es-NI" baseline="0" noProof="0" smtClean="0"/>
              <a:t>--¿Por qué la intervención de la educación sexual completa perdió efectividad con el paso del tiempo?</a:t>
            </a:r>
          </a:p>
          <a:p>
            <a:r>
              <a:rPr lang="es-NI" baseline="0" noProof="0" smtClean="0"/>
              <a:t>--¿Cuáles son los factores socioculturales que llevan a que un tratamiento TPI contra la malaria tenga una mayor efectividad en una región más que en otra?</a:t>
            </a:r>
          </a:p>
          <a:p>
            <a:endParaRPr lang="en-US" baseline="0" dirty="0"/>
          </a:p>
          <a:p>
            <a:endParaRPr lang="en-US" baseline="0" dirty="0"/>
          </a:p>
          <a:p>
            <a:endParaRPr lang="en-US" i="1" u="sng" baseline="0" dirty="0"/>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6</a:t>
            </a:fld>
            <a:endParaRPr lang="en-US" dirty="0"/>
          </a:p>
        </p:txBody>
      </p:sp>
    </p:spTree>
    <p:extLst>
      <p:ext uri="{BB962C8B-B14F-4D97-AF65-F5344CB8AC3E}">
        <p14:creationId xmlns:p14="http://schemas.microsoft.com/office/powerpoint/2010/main" val="1564500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noProof="0" smtClean="0"/>
              <a:t>Ustedes pueden usar o producir la evidencia a partir de la investigación de aplicación para informar al</a:t>
            </a:r>
            <a:r>
              <a:rPr lang="es-NI" baseline="0" noProof="0" smtClean="0"/>
              <a:t> proceso de negociaciones. En las negociaciones, los actores involucrados irán alternándose con respecto a sus decisiones de cómo poner en práctica un compromiso de políticas. Recuerden el paso tres de los cinco principios para hacer una Negociación Efectiva en las Políticas de Salud: Desarrollar las múltiples opciones. Acá, ustedes podrían involucrarse al utilizar sus mensajes con base en la investigación para reafirmar las opciones que se le han propuesto a los responsables políticos.</a:t>
            </a:r>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7</a:t>
            </a:fld>
            <a:endParaRPr lang="en-US" dirty="0"/>
          </a:p>
        </p:txBody>
      </p:sp>
    </p:spTree>
    <p:extLst>
      <p:ext uri="{BB962C8B-B14F-4D97-AF65-F5344CB8AC3E}">
        <p14:creationId xmlns:p14="http://schemas.microsoft.com/office/powerpoint/2010/main" val="921601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sz="2000" noProof="0" smtClean="0"/>
              <a:t>Un ejemplo de cómo la investigación de aplicación influenció la negociación surge del caso de la distribución</a:t>
            </a:r>
            <a:r>
              <a:rPr lang="es-NI" sz="2000" baseline="0" noProof="0" smtClean="0"/>
              <a:t> con base comunitaria de contraceptivos inyectables en Uganda. Un estudio piloto realizado por </a:t>
            </a:r>
            <a:r>
              <a:rPr lang="es-NI" sz="2000" noProof="0" smtClean="0"/>
              <a:t>FHI 360 y </a:t>
            </a:r>
            <a:r>
              <a:rPr lang="es-NI" sz="2000" noProof="0" err="1" smtClean="0"/>
              <a:t>Save</a:t>
            </a:r>
            <a:r>
              <a:rPr lang="es-NI" sz="2000" noProof="0" smtClean="0"/>
              <a:t> </a:t>
            </a:r>
            <a:r>
              <a:rPr lang="es-NI" sz="2000" noProof="0" err="1" smtClean="0"/>
              <a:t>the</a:t>
            </a:r>
            <a:r>
              <a:rPr lang="es-NI" sz="2000" noProof="0" smtClean="0"/>
              <a:t> </a:t>
            </a:r>
            <a:r>
              <a:rPr lang="es-NI" sz="2000" noProof="0" err="1" smtClean="0"/>
              <a:t>Children</a:t>
            </a:r>
            <a:r>
              <a:rPr lang="es-NI" sz="2000" noProof="0" smtClean="0"/>
              <a:t> mostró al inicio que</a:t>
            </a:r>
            <a:r>
              <a:rPr lang="es-NI" sz="2000" baseline="0" noProof="0" smtClean="0"/>
              <a:t> los TCS podían, de manera efectiva y segura, prestar los servicios de inyectables, pero esto sólo se pudo llevar a cabo en unos cuantos distritos que fueron seleccionados. Estos hallazgos sugerían que la DIBC era una opción factible para ofertar el servicio de PF en Uganda. Las muestras de un interés creciente por parte del MINSA condujeron a la realización de un estudio de seguimiento en otros distritos para valorar la factibilidad y la sostenibilidad de DIBC a escala en el sector público</a:t>
            </a:r>
            <a:r>
              <a:rPr lang="es-NI" sz="2000" noProof="0" smtClean="0"/>
              <a:t>. Los hallazgos del estudio junto</a:t>
            </a:r>
            <a:r>
              <a:rPr lang="es-NI" sz="2000" baseline="0" noProof="0" smtClean="0"/>
              <a:t> con la continua promoción a nivel de distrito y local llevaron a un cambio de políticas en el 2011. El MINSA firmó una adenda de políticas a la guía Nacional de Salud Reproductiva lo que permite que los TCS presten los servicios de inyectables</a:t>
            </a:r>
            <a:r>
              <a:rPr lang="es-NI" sz="2000" noProof="0" smtClean="0"/>
              <a:t>. </a:t>
            </a:r>
          </a:p>
          <a:p>
            <a:endParaRPr lang="es-NI" sz="2000" noProof="0" smtClean="0"/>
          </a:p>
          <a:p>
            <a:r>
              <a:rPr lang="es-NI" sz="2000" noProof="0" smtClean="0"/>
              <a:t>Los hallazgos iniciales de investigación </a:t>
            </a:r>
            <a:r>
              <a:rPr lang="es-NI" sz="2000" baseline="0" noProof="0" smtClean="0"/>
              <a:t>fueron convincentes para el MINSA, pero la evidencia adicional proporcionada por el estudio de ampliación, era necesaria para negociar el cambio completo de políticas.</a:t>
            </a:r>
            <a:r>
              <a:rPr lang="en-US" sz="2000" baseline="0" dirty="0" smtClean="0"/>
              <a:t> </a:t>
            </a:r>
            <a:endParaRPr lang="en-US" sz="2000" dirty="0"/>
          </a:p>
          <a:p>
            <a:endParaRPr lang="en-US" sz="1200" i="1" dirty="0"/>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8</a:t>
            </a:fld>
            <a:endParaRPr lang="en-US" dirty="0"/>
          </a:p>
        </p:txBody>
      </p:sp>
    </p:spTree>
    <p:extLst>
      <p:ext uri="{BB962C8B-B14F-4D97-AF65-F5344CB8AC3E}">
        <p14:creationId xmlns:p14="http://schemas.microsoft.com/office/powerpoint/2010/main" val="40384595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noProof="0" smtClean="0"/>
              <a:t>Regresando a esta pirámide, ahora vamos</a:t>
            </a:r>
            <a:r>
              <a:rPr lang="es-NI" baseline="0" noProof="0" smtClean="0"/>
              <a:t> a discutir la investigación de rendición de cuentas, la cual tiene la tendencia a informar las últimas fases para llevar la política a la acción. En términos generales, la investigación de rendición de cuentas considera cómo los compromisos de políticas se han traducido en medidas concretas. Los compromisos de políticas podrían ser tan formales como las políticas escritas, pero también podrían ser más informales, es decir darle seguimiento a las declaraciones públicas o a las promesas que hacen los líderes. Este enfoque de investigación tiende a alimentar a las últimas tres fases de las políticas a la acción: la distribución de las políticas, la ejecución real de las políticas y la evaluación del cambio de políticas</a:t>
            </a:r>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6FBA243-26B8-481D-8325-B438EAAEE84C}"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62156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 Id="rId3" Type="http://schemas.openxmlformats.org/officeDocument/2006/relationships/image" Target="../media/image2.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 Id="rId3"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4" name="Picture 84" descr="titlepagebg_solidblue"/>
          <p:cNvPicPr>
            <a:picLocks noChangeAspect="1" noChangeArrowheads="1"/>
          </p:cNvPicPr>
          <p:nvPr userDrawn="1"/>
        </p:nvPicPr>
        <p:blipFill>
          <a:blip r:embed="rId3"/>
          <a:srcRect/>
          <a:stretch>
            <a:fillRect/>
          </a:stretch>
        </p:blipFill>
        <p:spPr bwMode="auto">
          <a:xfrm>
            <a:off x="0" y="0"/>
            <a:ext cx="9148763" cy="6888163"/>
          </a:xfrm>
          <a:prstGeom prst="rect">
            <a:avLst/>
          </a:prstGeom>
          <a:noFill/>
          <a:ln w="9525">
            <a:noFill/>
            <a:miter lim="800000"/>
            <a:headEnd/>
            <a:tailEnd/>
          </a:ln>
        </p:spPr>
      </p:pic>
      <p:sp>
        <p:nvSpPr>
          <p:cNvPr id="77909" name="Rectangle 85"/>
          <p:cNvSpPr>
            <a:spLocks noGrp="1" noChangeArrowheads="1"/>
          </p:cNvSpPr>
          <p:nvPr>
            <p:ph type="ctrTitle" sz="quarter"/>
          </p:nvPr>
        </p:nvSpPr>
        <p:spPr>
          <a:xfrm>
            <a:off x="838200" y="2098675"/>
            <a:ext cx="6248400" cy="1447800"/>
          </a:xfrm>
        </p:spPr>
        <p:txBody>
          <a:bodyPr anchor="b"/>
          <a:lstStyle>
            <a:lvl1pPr>
              <a:defRPr/>
            </a:lvl1pPr>
          </a:lstStyle>
          <a:p>
            <a:pPr lvl="0"/>
            <a:r>
              <a:rPr lang="en-US" noProof="0"/>
              <a:t>Click to edit Master title style</a:t>
            </a:r>
          </a:p>
        </p:txBody>
      </p:sp>
      <p:sp>
        <p:nvSpPr>
          <p:cNvPr id="77910" name="Rectangle 86"/>
          <p:cNvSpPr>
            <a:spLocks noGrp="1" noChangeArrowheads="1"/>
          </p:cNvSpPr>
          <p:nvPr>
            <p:ph type="subTitle" sz="quarter" idx="1"/>
          </p:nvPr>
        </p:nvSpPr>
        <p:spPr>
          <a:xfrm>
            <a:off x="838200" y="3775075"/>
            <a:ext cx="6248400" cy="1101725"/>
          </a:xfrm>
        </p:spPr>
        <p:txBody>
          <a:bodyPr/>
          <a:lstStyle>
            <a:lvl1pPr marL="0" indent="0">
              <a:buFont typeface="Wingdings" pitchFamily="2" charset="2"/>
              <a:buNone/>
              <a:defRPr>
                <a:solidFill>
                  <a:srgbClr val="000000"/>
                </a:solidFill>
              </a:defRPr>
            </a:lvl1pPr>
          </a:lstStyle>
          <a:p>
            <a:pPr lvl="0"/>
            <a:r>
              <a:rPr lang="en-US" noProof="0"/>
              <a:t>Click to edit Master subtitle style</a:t>
            </a:r>
          </a:p>
        </p:txBody>
      </p:sp>
      <p:sp>
        <p:nvSpPr>
          <p:cNvPr id="5" name="Rectangle 87"/>
          <p:cNvSpPr>
            <a:spLocks noGrp="1" noChangeArrowheads="1"/>
          </p:cNvSpPr>
          <p:nvPr>
            <p:ph type="ftr" sz="quarter" idx="10"/>
          </p:nvPr>
        </p:nvSpPr>
        <p:spPr bwMode="auto">
          <a:xfrm>
            <a:off x="2362200" y="6400800"/>
            <a:ext cx="6324600" cy="457200"/>
          </a:xfrm>
          <a:prstGeom prst="rect">
            <a:avLst/>
          </a:prstGeom>
          <a:extLst/>
        </p:spPr>
        <p:txBody>
          <a:bodyPr vert="horz" wrap="square" lIns="91440" tIns="45720" rIns="91440" bIns="45720" numCol="1" anchor="t" anchorCtr="0" compatLnSpc="1">
            <a:prstTxWarp prst="textNoShape">
              <a:avLst/>
            </a:prstTxWarp>
          </a:bodyPr>
          <a:lstStyle>
            <a:lvl1pPr eaLnBrk="0" hangingPunct="0">
              <a:defRPr sz="1200" b="1">
                <a:ea typeface="ＭＳ Ｐゴシック" charset="-128"/>
                <a:cs typeface="+mn-cs"/>
              </a:defRPr>
            </a:lvl1pPr>
          </a:lstStyle>
          <a:p>
            <a:pPr>
              <a:defRPr/>
            </a:pPr>
            <a:r>
              <a:rPr lang="en-US" dirty="0"/>
              <a:t>POPULATION REFERENCE BUREAU | www.prb.org</a:t>
            </a:r>
          </a:p>
        </p:txBody>
      </p:sp>
    </p:spTree>
  </p:cSld>
  <p:clrMapOvr>
    <a:overrideClrMapping bg1="dk2" tx1="lt1" bg2="dk1"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9425" y="533400"/>
            <a:ext cx="1933575"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23938" y="533400"/>
            <a:ext cx="5653087"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Text Placeholder 2"/>
          <p:cNvSpPr>
            <a:spLocks noGrp="1"/>
          </p:cNvSpPr>
          <p:nvPr>
            <p:ph type="body" sz="half" idx="1"/>
          </p:nvPr>
        </p:nvSpPr>
        <p:spPr>
          <a:xfrm>
            <a:off x="1033463" y="1676400"/>
            <a:ext cx="3787775"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4973638" y="1676400"/>
            <a:ext cx="3789362" cy="4648200"/>
          </a:xfrm>
        </p:spPr>
        <p:txBody>
          <a:bodyPr/>
          <a:lstStyle/>
          <a:p>
            <a:pPr lvl="0"/>
            <a:endParaRPr lang="en-US" noProof="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Text Placeholder 2"/>
          <p:cNvSpPr>
            <a:spLocks noGrp="1"/>
          </p:cNvSpPr>
          <p:nvPr>
            <p:ph type="body" sz="half" idx="1"/>
          </p:nvPr>
        </p:nvSpPr>
        <p:spPr>
          <a:xfrm>
            <a:off x="1033463" y="1676400"/>
            <a:ext cx="3787775"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chemeClr val="tx1"/>
        </a:solidFill>
        <a:effectLst/>
      </p:bgPr>
    </p:bg>
    <p:spTree>
      <p:nvGrpSpPr>
        <p:cNvPr id="1" name=""/>
        <p:cNvGrpSpPr/>
        <p:nvPr/>
      </p:nvGrpSpPr>
      <p:grpSpPr>
        <a:xfrm>
          <a:off x="0" y="0"/>
          <a:ext cx="0" cy="0"/>
          <a:chOff x="0" y="0"/>
          <a:chExt cx="0" cy="0"/>
        </a:xfrm>
      </p:grpSpPr>
      <p:sp>
        <p:nvSpPr>
          <p:cNvPr id="7" name="Rectangle 85"/>
          <p:cNvSpPr>
            <a:spLocks noGrp="1" noChangeArrowheads="1"/>
          </p:cNvSpPr>
          <p:nvPr>
            <p:ph type="ctrTitle" sz="quarter"/>
          </p:nvPr>
        </p:nvSpPr>
        <p:spPr>
          <a:xfrm>
            <a:off x="838200" y="685800"/>
            <a:ext cx="6248400" cy="1447800"/>
          </a:xfrm>
        </p:spPr>
        <p:txBody>
          <a:bodyPr anchor="b"/>
          <a:lstStyle>
            <a:lvl1pPr>
              <a:defRPr>
                <a:solidFill>
                  <a:schemeClr val="tx1"/>
                </a:solidFill>
              </a:defRPr>
            </a:lvl1pPr>
          </a:lstStyle>
          <a:p>
            <a:r>
              <a:rPr lang="en-US" dirty="0"/>
              <a:t>Click to edit Master title style</a:t>
            </a:r>
          </a:p>
        </p:txBody>
      </p:sp>
      <p:sp>
        <p:nvSpPr>
          <p:cNvPr id="8" name="Rectangle 86"/>
          <p:cNvSpPr>
            <a:spLocks noGrp="1" noChangeArrowheads="1"/>
          </p:cNvSpPr>
          <p:nvPr>
            <p:ph type="subTitle" sz="quarter" idx="1"/>
          </p:nvPr>
        </p:nvSpPr>
        <p:spPr>
          <a:xfrm>
            <a:off x="838200" y="2174875"/>
            <a:ext cx="6248400" cy="1101725"/>
          </a:xfrm>
        </p:spPr>
        <p:txBody>
          <a:bodyPr/>
          <a:lstStyle>
            <a:lvl1pPr marL="0" indent="0">
              <a:buFont typeface="Wingdings" charset="2"/>
              <a:buNone/>
              <a:defRPr>
                <a:solidFill>
                  <a:schemeClr val="tx2"/>
                </a:solidFill>
              </a:defRPr>
            </a:lvl1pPr>
          </a:lstStyle>
          <a:p>
            <a:r>
              <a:rPr lang="en-US" dirty="0"/>
              <a:t>Click to edit Master subtitle style</a:t>
            </a: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14961469"/>
      </p:ext>
    </p:extLst>
  </p:cSld>
  <p:clrMapOvr>
    <a:overrideClrMapping bg1="dk2" tx1="lt1" bg2="dk1"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3463" y="1676400"/>
            <a:ext cx="37877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1023938" y="533400"/>
            <a:ext cx="7739062" cy="99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1033463" y="1676400"/>
            <a:ext cx="7729537"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Line 84"/>
          <p:cNvSpPr>
            <a:spLocks noChangeShapeType="1"/>
          </p:cNvSpPr>
          <p:nvPr userDrawn="1"/>
        </p:nvSpPr>
        <p:spPr bwMode="auto">
          <a:xfrm>
            <a:off x="152400" y="533400"/>
            <a:ext cx="0" cy="6324600"/>
          </a:xfrm>
          <a:prstGeom prst="line">
            <a:avLst/>
          </a:prstGeom>
          <a:noFill/>
          <a:ln w="317500">
            <a:solidFill>
              <a:schemeClr val="tx2"/>
            </a:solidFill>
            <a:round/>
            <a:headEnd/>
            <a:tailEnd/>
          </a:ln>
          <a:extLst/>
        </p:spPr>
        <p:txBody>
          <a:bodyPr wrap="none" anchor="ctr"/>
          <a:lstStyle/>
          <a:p>
            <a:pPr eaLnBrk="0" hangingPunct="0">
              <a:defRPr/>
            </a:pPr>
            <a:endParaRPr lang="en-US" dirty="0">
              <a:ea typeface="ＭＳ Ｐゴシック" pitchFamily="34" charset="-128"/>
              <a:cs typeface="+mn-cs"/>
            </a:endParaRPr>
          </a:p>
        </p:txBody>
      </p:sp>
      <p:sp>
        <p:nvSpPr>
          <p:cNvPr id="1029" name="Text Box 85"/>
          <p:cNvSpPr txBox="1">
            <a:spLocks noChangeArrowheads="1"/>
          </p:cNvSpPr>
          <p:nvPr userDrawn="1"/>
        </p:nvSpPr>
        <p:spPr bwMode="auto">
          <a:xfrm>
            <a:off x="3886200" y="6507163"/>
            <a:ext cx="4953000" cy="198437"/>
          </a:xfrm>
          <a:prstGeom prst="rect">
            <a:avLst/>
          </a:prstGeom>
          <a:noFill/>
          <a:ln>
            <a:noFill/>
          </a:ln>
          <a:extLst/>
        </p:spPr>
        <p:txBody>
          <a:bodyPr>
            <a:spAutoFit/>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algn="r" eaLnBrk="0" hangingPunct="0">
              <a:defRPr/>
            </a:pPr>
            <a:r>
              <a:rPr lang="en-US" sz="700" dirty="0">
                <a:cs typeface="+mn-cs"/>
              </a:rPr>
              <a:t>© </a:t>
            </a:r>
            <a:r>
              <a:rPr lang="en-US" sz="700" dirty="0">
                <a:solidFill>
                  <a:srgbClr val="333333"/>
                </a:solidFill>
                <a:cs typeface="+mn-cs"/>
              </a:rPr>
              <a:t>2015 Population Reference Bureau. All rights reserved. www.prb.org</a:t>
            </a:r>
          </a:p>
        </p:txBody>
      </p:sp>
      <p:pic>
        <p:nvPicPr>
          <p:cNvPr id="1030" name="Picture 86" descr="ppt-logo"/>
          <p:cNvPicPr>
            <a:picLocks noChangeAspect="1" noChangeArrowheads="1"/>
          </p:cNvPicPr>
          <p:nvPr userDrawn="1"/>
        </p:nvPicPr>
        <p:blipFill>
          <a:blip r:embed="rId16"/>
          <a:srcRect/>
          <a:stretch>
            <a:fillRect/>
          </a:stretch>
        </p:blipFill>
        <p:spPr bwMode="auto">
          <a:xfrm>
            <a:off x="990600" y="6507163"/>
            <a:ext cx="2311400" cy="152400"/>
          </a:xfrm>
          <a:prstGeom prst="rect">
            <a:avLst/>
          </a:prstGeom>
          <a:noFill/>
          <a:ln w="9525">
            <a:noFill/>
            <a:miter lim="800000"/>
            <a:headEnd/>
            <a:tailEnd/>
          </a:ln>
        </p:spPr>
      </p:pic>
      <p:sp>
        <p:nvSpPr>
          <p:cNvPr id="1031" name="Line 87"/>
          <p:cNvSpPr>
            <a:spLocks noChangeShapeType="1"/>
          </p:cNvSpPr>
          <p:nvPr userDrawn="1"/>
        </p:nvSpPr>
        <p:spPr bwMode="auto">
          <a:xfrm flipH="1">
            <a:off x="990600" y="6477000"/>
            <a:ext cx="7772400" cy="0"/>
          </a:xfrm>
          <a:prstGeom prst="line">
            <a:avLst/>
          </a:prstGeom>
          <a:noFill/>
          <a:ln w="6350">
            <a:solidFill>
              <a:schemeClr val="tx1"/>
            </a:solidFill>
            <a:round/>
            <a:headEnd/>
            <a:tailEnd/>
          </a:ln>
          <a:extLst/>
        </p:spPr>
        <p:txBody>
          <a:bodyPr wrap="none" anchor="ctr"/>
          <a:lstStyle/>
          <a:p>
            <a:pPr eaLnBrk="0" hangingPunct="0">
              <a:defRPr/>
            </a:pPr>
            <a:endParaRPr lang="en-US" dirty="0">
              <a:ea typeface="ＭＳ Ｐゴシック" pitchFamily="34" charset="-128"/>
              <a:cs typeface="+mn-cs"/>
            </a:endParaRPr>
          </a:p>
        </p:txBody>
      </p:sp>
    </p:spTree>
  </p:cSld>
  <p:clrMap bg1="lt1" tx1="dk1" bg2="lt2" tx2="dk2" accent1="accent1" accent2="accent2" accent3="accent3" accent4="accent4" accent5="accent5" accent6="accent6" hlink="hlink" folHlink="folHlink"/>
  <p:sldLayoutIdLst>
    <p:sldLayoutId id="2147483739" r:id="rId1"/>
    <p:sldLayoutId id="2147483738" r:id="rId2"/>
    <p:sldLayoutId id="2147483737" r:id="rId3"/>
    <p:sldLayoutId id="2147483736" r:id="rId4"/>
    <p:sldLayoutId id="2147483735" r:id="rId5"/>
    <p:sldLayoutId id="2147483734" r:id="rId6"/>
    <p:sldLayoutId id="2147483733" r:id="rId7"/>
    <p:sldLayoutId id="2147483732" r:id="rId8"/>
    <p:sldLayoutId id="2147483731" r:id="rId9"/>
    <p:sldLayoutId id="2147483730" r:id="rId10"/>
    <p:sldLayoutId id="2147483729" r:id="rId11"/>
    <p:sldLayoutId id="2147483728" r:id="rId12"/>
    <p:sldLayoutId id="2147483727" r:id="rId13"/>
    <p:sldLayoutId id="2147483740" r:id="rId14"/>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chemeClr val="folHlink"/>
        </a:buClr>
        <a:buSzPct val="75000"/>
        <a:buFont typeface="Wingdings" pitchFamily="2" charset="2"/>
        <a:buChar char="n"/>
        <a:defRPr sz="3000">
          <a:solidFill>
            <a:schemeClr val="tx1"/>
          </a:solidFill>
          <a:latin typeface="+mn-lt"/>
          <a:ea typeface="+mn-ea"/>
          <a:cs typeface="+mn-cs"/>
        </a:defRPr>
      </a:lvl1pPr>
      <a:lvl2pPr marL="742950" indent="-285750" algn="l" rtl="0" eaLnBrk="0" fontAlgn="base" hangingPunct="0">
        <a:spcBef>
          <a:spcPct val="20000"/>
        </a:spcBef>
        <a:spcAft>
          <a:spcPct val="0"/>
        </a:spcAft>
        <a:buClr>
          <a:schemeClr val="folHlink"/>
        </a:buClr>
        <a:buSzPct val="70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tx2"/>
        </a:buClr>
        <a:buChar char="•"/>
        <a:defRPr sz="2200">
          <a:solidFill>
            <a:schemeClr val="tx1"/>
          </a:solidFill>
          <a:latin typeface="+mn-lt"/>
        </a:defRPr>
      </a:lvl3pPr>
      <a:lvl4pPr marL="1600200" indent="-228600" algn="l" rtl="0" eaLnBrk="0" fontAlgn="base" hangingPunct="0">
        <a:spcBef>
          <a:spcPct val="20000"/>
        </a:spcBef>
        <a:spcAft>
          <a:spcPct val="0"/>
        </a:spcAft>
        <a:buClr>
          <a:schemeClr va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85000"/>
        <a:buChar char="•"/>
        <a:defRPr sz="2000">
          <a:solidFill>
            <a:schemeClr val="tx1"/>
          </a:solidFill>
          <a:latin typeface="+mn-lt"/>
        </a:defRPr>
      </a:lvl5pPr>
      <a:lvl6pPr marL="2514600" indent="-228600" algn="l" rtl="0" fontAlgn="base">
        <a:spcBef>
          <a:spcPct val="20000"/>
        </a:spcBef>
        <a:spcAft>
          <a:spcPct val="0"/>
        </a:spcAft>
        <a:buClr>
          <a:schemeClr val="tx1"/>
        </a:buClr>
        <a:buSzPct val="85000"/>
        <a:buChar char="•"/>
        <a:defRPr>
          <a:solidFill>
            <a:schemeClr val="tx1"/>
          </a:solidFill>
          <a:latin typeface="+mn-lt"/>
        </a:defRPr>
      </a:lvl6pPr>
      <a:lvl7pPr marL="2971800" indent="-228600" algn="l" rtl="0" fontAlgn="base">
        <a:spcBef>
          <a:spcPct val="20000"/>
        </a:spcBef>
        <a:spcAft>
          <a:spcPct val="0"/>
        </a:spcAft>
        <a:buClr>
          <a:schemeClr val="tx1"/>
        </a:buClr>
        <a:buSzPct val="85000"/>
        <a:buChar char="•"/>
        <a:defRPr>
          <a:solidFill>
            <a:schemeClr val="tx1"/>
          </a:solidFill>
          <a:latin typeface="+mn-lt"/>
        </a:defRPr>
      </a:lvl7pPr>
      <a:lvl8pPr marL="3429000" indent="-228600" algn="l" rtl="0" fontAlgn="base">
        <a:spcBef>
          <a:spcPct val="20000"/>
        </a:spcBef>
        <a:spcAft>
          <a:spcPct val="0"/>
        </a:spcAft>
        <a:buClr>
          <a:schemeClr val="tx1"/>
        </a:buClr>
        <a:buSzPct val="85000"/>
        <a:buChar char="•"/>
        <a:defRPr>
          <a:solidFill>
            <a:schemeClr val="tx1"/>
          </a:solidFill>
          <a:latin typeface="+mn-lt"/>
        </a:defRPr>
      </a:lvl8pPr>
      <a:lvl9pPr marL="3886200" indent="-228600" algn="l" rtl="0" fontAlgn="base">
        <a:spcBef>
          <a:spcPct val="20000"/>
        </a:spcBef>
        <a:spcAft>
          <a:spcPct val="0"/>
        </a:spcAft>
        <a:buClr>
          <a:schemeClr val="tx1"/>
        </a:buClr>
        <a:buSzPct val="8500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k4health.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838200" y="2590800"/>
            <a:ext cx="7467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a:lstStyle>
          <a:p>
            <a:r>
              <a:rPr lang="es-NI" sz="4400" b="1" kern="0" smtClean="0">
                <a:solidFill>
                  <a:schemeClr val="accent5"/>
                </a:solidFill>
              </a:rPr>
              <a:t>¿Cómo puede influenciar la investigación a la negociación?</a:t>
            </a:r>
            <a:endParaRPr lang="es-NI" sz="4400" kern="0">
              <a:solidFill>
                <a:schemeClr val="accent5"/>
              </a:solidFill>
            </a:endParaRPr>
          </a:p>
        </p:txBody>
      </p:sp>
    </p:spTree>
    <p:extLst>
      <p:ext uri="{BB962C8B-B14F-4D97-AF65-F5344CB8AC3E}">
        <p14:creationId xmlns:p14="http://schemas.microsoft.com/office/powerpoint/2010/main" val="4067089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NI" sz="3500" smtClean="0"/>
              <a:t>Investigación de rendición de cuentas </a:t>
            </a:r>
            <a:endParaRPr lang="es-NI" sz="3500"/>
          </a:p>
        </p:txBody>
      </p:sp>
      <p:sp>
        <p:nvSpPr>
          <p:cNvPr id="3" name="Content Placeholder 2"/>
          <p:cNvSpPr>
            <a:spLocks noGrp="1"/>
          </p:cNvSpPr>
          <p:nvPr>
            <p:ph idx="1"/>
          </p:nvPr>
        </p:nvSpPr>
        <p:spPr>
          <a:xfrm>
            <a:off x="1033463" y="1981200"/>
            <a:ext cx="7729537" cy="4648200"/>
          </a:xfrm>
        </p:spPr>
        <p:txBody>
          <a:bodyPr/>
          <a:lstStyle/>
          <a:p>
            <a:pPr lvl="1"/>
            <a:r>
              <a:rPr lang="es-NI" sz="3200"/>
              <a:t>Financiera</a:t>
            </a:r>
          </a:p>
          <a:p>
            <a:pPr lvl="1"/>
            <a:r>
              <a:rPr lang="es-NI" sz="3200"/>
              <a:t>Rendimiento</a:t>
            </a:r>
          </a:p>
          <a:p>
            <a:pPr lvl="1"/>
            <a:r>
              <a:rPr lang="es-NI" sz="3200" smtClean="0"/>
              <a:t>Política/Democrática</a:t>
            </a:r>
            <a:endParaRPr lang="es-NI" smtClean="0"/>
          </a:p>
          <a:p>
            <a:endParaRPr lang="es-NI"/>
          </a:p>
        </p:txBody>
      </p:sp>
    </p:spTree>
    <p:extLst>
      <p:ext uri="{BB962C8B-B14F-4D97-AF65-F5344CB8AC3E}">
        <p14:creationId xmlns:p14="http://schemas.microsoft.com/office/powerpoint/2010/main" val="17834148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NI" smtClean="0"/>
              <a:t>La rendición de cuentas financiera</a:t>
            </a:r>
            <a:endParaRPr lang="es-NI"/>
          </a:p>
        </p:txBody>
      </p:sp>
      <p:sp>
        <p:nvSpPr>
          <p:cNvPr id="3" name="Content Placeholder 2"/>
          <p:cNvSpPr>
            <a:spLocks noGrp="1"/>
          </p:cNvSpPr>
          <p:nvPr>
            <p:ph idx="1"/>
          </p:nvPr>
        </p:nvSpPr>
        <p:spPr>
          <a:xfrm>
            <a:off x="1033463" y="1828800"/>
            <a:ext cx="7729537" cy="4648200"/>
          </a:xfrm>
        </p:spPr>
        <p:txBody>
          <a:bodyPr/>
          <a:lstStyle/>
          <a:p>
            <a:r>
              <a:rPr lang="es-NI" smtClean="0"/>
              <a:t>Sistema de seguimiento presupuestario: Rastrea e informa sobre el flujo de dinero y los recursos procedentes de las asignaciones hacia la utilización</a:t>
            </a:r>
          </a:p>
          <a:p>
            <a:pPr lvl="1"/>
            <a:r>
              <a:rPr lang="es-NI" smtClean="0"/>
              <a:t>Distribución equitativa</a:t>
            </a:r>
          </a:p>
          <a:p>
            <a:pPr lvl="1"/>
            <a:r>
              <a:rPr lang="es-NI" smtClean="0"/>
              <a:t>Fugas en el sistema</a:t>
            </a:r>
          </a:p>
          <a:p>
            <a:pPr lvl="1"/>
            <a:r>
              <a:rPr lang="es-NI" smtClean="0"/>
              <a:t>Corrupción </a:t>
            </a:r>
          </a:p>
          <a:p>
            <a:pPr lvl="1"/>
            <a:endParaRPr lang="es-NI" smtClean="0"/>
          </a:p>
          <a:p>
            <a:pPr lvl="1"/>
            <a:endParaRPr lang="es-NI"/>
          </a:p>
        </p:txBody>
      </p:sp>
    </p:spTree>
    <p:extLst>
      <p:ext uri="{BB962C8B-B14F-4D97-AF65-F5344CB8AC3E}">
        <p14:creationId xmlns:p14="http://schemas.microsoft.com/office/powerpoint/2010/main" val="17114770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8001000" cy="1143000"/>
          </a:xfrm>
        </p:spPr>
        <p:txBody>
          <a:bodyPr/>
          <a:lstStyle/>
          <a:p>
            <a:pPr algn="ctr"/>
            <a:r>
              <a:rPr lang="es-NI" smtClean="0"/>
              <a:t>La rendición de cuentas de </a:t>
            </a:r>
            <a:r>
              <a:rPr lang="es-NI"/>
              <a:t>r</a:t>
            </a:r>
            <a:r>
              <a:rPr lang="es-NI" smtClean="0"/>
              <a:t>endimiento</a:t>
            </a:r>
            <a:endParaRPr lang="es-NI"/>
          </a:p>
        </p:txBody>
      </p:sp>
      <p:sp>
        <p:nvSpPr>
          <p:cNvPr id="3" name="Content Placeholder 2"/>
          <p:cNvSpPr>
            <a:spLocks noGrp="1"/>
          </p:cNvSpPr>
          <p:nvPr>
            <p:ph idx="1"/>
          </p:nvPr>
        </p:nvSpPr>
        <p:spPr/>
        <p:txBody>
          <a:bodyPr/>
          <a:lstStyle/>
          <a:p>
            <a:r>
              <a:rPr lang="es-NI" smtClean="0"/>
              <a:t>Evaluación de Políticas: Mide el impacto de la política </a:t>
            </a:r>
          </a:p>
          <a:p>
            <a:pPr lvl="1"/>
            <a:r>
              <a:rPr lang="es-NI" smtClean="0"/>
              <a:t>Alcance a la audiencia destinada </a:t>
            </a:r>
          </a:p>
          <a:p>
            <a:pPr lvl="1"/>
            <a:r>
              <a:rPr lang="es-NI" smtClean="0"/>
              <a:t>Mejora del resultado de salud  </a:t>
            </a:r>
          </a:p>
          <a:p>
            <a:r>
              <a:rPr lang="es-NI" smtClean="0"/>
              <a:t>Evaluación de la Calidad  </a:t>
            </a:r>
          </a:p>
          <a:p>
            <a:pPr lvl="1"/>
            <a:r>
              <a:rPr lang="es-NI" smtClean="0"/>
              <a:t>Mantenimiento de las regulaciones y los protocolos </a:t>
            </a:r>
          </a:p>
          <a:p>
            <a:pPr lvl="1"/>
            <a:r>
              <a:rPr lang="es-NI" smtClean="0"/>
              <a:t>Enfoque con base en los derechos  </a:t>
            </a:r>
          </a:p>
          <a:p>
            <a:endParaRPr lang="es-NI"/>
          </a:p>
        </p:txBody>
      </p:sp>
    </p:spTree>
    <p:extLst>
      <p:ext uri="{BB962C8B-B14F-4D97-AF65-F5344CB8AC3E}">
        <p14:creationId xmlns:p14="http://schemas.microsoft.com/office/powerpoint/2010/main" val="20758653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3938" y="457200"/>
            <a:ext cx="7739062" cy="1066800"/>
          </a:xfrm>
        </p:spPr>
        <p:txBody>
          <a:bodyPr/>
          <a:lstStyle/>
          <a:p>
            <a:pPr algn="ctr"/>
            <a:r>
              <a:rPr lang="es-NI" sz="3200" smtClean="0"/>
              <a:t>La rendición de cuentas política/democrática</a:t>
            </a:r>
            <a:endParaRPr lang="es-NI" sz="3200"/>
          </a:p>
        </p:txBody>
      </p:sp>
      <p:sp>
        <p:nvSpPr>
          <p:cNvPr id="3" name="Content Placeholder 2"/>
          <p:cNvSpPr>
            <a:spLocks noGrp="1"/>
          </p:cNvSpPr>
          <p:nvPr>
            <p:ph idx="1"/>
          </p:nvPr>
        </p:nvSpPr>
        <p:spPr/>
        <p:txBody>
          <a:bodyPr/>
          <a:lstStyle/>
          <a:p>
            <a:r>
              <a:rPr lang="es-NI" smtClean="0"/>
              <a:t>Transparencia </a:t>
            </a:r>
          </a:p>
          <a:p>
            <a:r>
              <a:rPr lang="es-NI" smtClean="0"/>
              <a:t>Opiniones ciudadanas</a:t>
            </a:r>
          </a:p>
          <a:p>
            <a:pPr lvl="1"/>
            <a:r>
              <a:rPr lang="es-NI" smtClean="0"/>
              <a:t>Sensibilización y respuesta a las políticas</a:t>
            </a:r>
          </a:p>
          <a:p>
            <a:pPr lvl="1"/>
            <a:r>
              <a:rPr lang="es-NI" smtClean="0"/>
              <a:t>Confianza y satisfacción </a:t>
            </a:r>
          </a:p>
          <a:p>
            <a:pPr marL="0" indent="0">
              <a:buNone/>
            </a:pPr>
            <a:endParaRPr lang="en-US" dirty="0"/>
          </a:p>
        </p:txBody>
      </p:sp>
    </p:spTree>
    <p:extLst>
      <p:ext uri="{BB962C8B-B14F-4D97-AF65-F5344CB8AC3E}">
        <p14:creationId xmlns:p14="http://schemas.microsoft.com/office/powerpoint/2010/main" val="39135980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s-NI" sz="3200" smtClean="0"/>
              <a:t>El rol de la investigación de rendición de cuentas en las negociaciones</a:t>
            </a:r>
            <a:endParaRPr lang="es-NI" sz="3200"/>
          </a:p>
        </p:txBody>
      </p:sp>
      <p:sp>
        <p:nvSpPr>
          <p:cNvPr id="3" name="Content Placeholder 2"/>
          <p:cNvSpPr>
            <a:spLocks noGrp="1"/>
          </p:cNvSpPr>
          <p:nvPr>
            <p:ph idx="1"/>
          </p:nvPr>
        </p:nvSpPr>
        <p:spPr>
          <a:xfrm>
            <a:off x="1033463" y="1752600"/>
            <a:ext cx="7729537" cy="4267200"/>
          </a:xfrm>
        </p:spPr>
        <p:txBody>
          <a:bodyPr/>
          <a:lstStyle/>
          <a:p>
            <a:r>
              <a:rPr lang="es-NI" sz="2800" smtClean="0"/>
              <a:t>Analizar el grado hasta el cuál se consideró y se ejecutó el compromiso de políticas</a:t>
            </a:r>
          </a:p>
          <a:p>
            <a:r>
              <a:rPr lang="es-NI" sz="2800" smtClean="0"/>
              <a:t>Identificar las brechas entre una política dirigida y el resultado real</a:t>
            </a:r>
          </a:p>
          <a:p>
            <a:r>
              <a:rPr lang="es-NI" sz="2800" smtClean="0"/>
              <a:t>Identificar </a:t>
            </a:r>
            <a:r>
              <a:rPr lang="es-NI" sz="2800"/>
              <a:t>los </a:t>
            </a:r>
            <a:r>
              <a:rPr lang="es-NI" sz="2800" smtClean="0"/>
              <a:t>incumplimientos del compromiso </a:t>
            </a:r>
            <a:r>
              <a:rPr lang="es-NI" sz="2800"/>
              <a:t>de </a:t>
            </a:r>
            <a:r>
              <a:rPr lang="es-NI" sz="2800" smtClean="0"/>
              <a:t>políticas en las acciones emprendidas</a:t>
            </a:r>
          </a:p>
          <a:p>
            <a:r>
              <a:rPr lang="es-NI" sz="2800" smtClean="0"/>
              <a:t>Evaluar la realidad de las acciones de las políticas en el terreno</a:t>
            </a:r>
            <a:endParaRPr lang="es-NI" sz="2800"/>
          </a:p>
        </p:txBody>
      </p:sp>
    </p:spTree>
    <p:extLst>
      <p:ext uri="{BB962C8B-B14F-4D97-AF65-F5344CB8AC3E}">
        <p14:creationId xmlns:p14="http://schemas.microsoft.com/office/powerpoint/2010/main" val="1588367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3462" y="76200"/>
            <a:ext cx="8034337" cy="990600"/>
          </a:xfrm>
        </p:spPr>
        <p:txBody>
          <a:bodyPr/>
          <a:lstStyle/>
          <a:p>
            <a:pPr algn="ctr"/>
            <a:r>
              <a:rPr lang="es-NI" sz="2800" smtClean="0"/>
              <a:t>Malversación de fondos de la salud en México	</a:t>
            </a:r>
            <a:endParaRPr lang="es-NI" sz="2800"/>
          </a:p>
        </p:txBody>
      </p:sp>
      <p:sp>
        <p:nvSpPr>
          <p:cNvPr id="3" name="Content Placeholder 2"/>
          <p:cNvSpPr>
            <a:spLocks noGrp="1"/>
          </p:cNvSpPr>
          <p:nvPr>
            <p:ph idx="1"/>
          </p:nvPr>
        </p:nvSpPr>
        <p:spPr>
          <a:xfrm>
            <a:off x="1020763" y="838200"/>
            <a:ext cx="7958137" cy="5194300"/>
          </a:xfrm>
        </p:spPr>
        <p:txBody>
          <a:bodyPr/>
          <a:lstStyle/>
          <a:p>
            <a:r>
              <a:rPr lang="es-NI" sz="2000" smtClean="0"/>
              <a:t>Antecedentes: La Cámara </a:t>
            </a:r>
            <a:r>
              <a:rPr lang="es-NI" sz="2000"/>
              <a:t>M</a:t>
            </a:r>
            <a:r>
              <a:rPr lang="es-NI" sz="2000" smtClean="0"/>
              <a:t>exicana de Diputados aprobó un incremento de 600 millones de pesos a los fondos de la salud para la mujer</a:t>
            </a:r>
            <a:r>
              <a:rPr lang="es-NI" sz="1800" smtClean="0"/>
              <a:t>  </a:t>
            </a:r>
          </a:p>
          <a:p>
            <a:pPr lvl="1"/>
            <a:r>
              <a:rPr lang="es-NI" sz="1500" smtClean="0"/>
              <a:t>El Presidente del Comité de Presupuesto solicitó al MINSA apartar de los fondos 30 millones de pesos para  ocho centros no gubernamentales para brindar asistencia a las mujeres</a:t>
            </a:r>
            <a:r>
              <a:rPr lang="es-NI" sz="1400" smtClean="0"/>
              <a:t> </a:t>
            </a:r>
          </a:p>
          <a:p>
            <a:r>
              <a:rPr lang="es-NI" sz="2000" smtClean="0"/>
              <a:t>Interés de políticas: FUNDAR, una red de las </a:t>
            </a:r>
            <a:r>
              <a:rPr lang="es-NI" sz="2000" err="1" smtClean="0"/>
              <a:t>OSC’s</a:t>
            </a:r>
            <a:r>
              <a:rPr lang="es-NI" sz="2000" smtClean="0"/>
              <a:t> que monitorea las políticas y los gastos, realizó un análisis de rastreo de presupuesto</a:t>
            </a:r>
            <a:r>
              <a:rPr lang="es-NI" sz="1800" smtClean="0"/>
              <a:t> </a:t>
            </a:r>
          </a:p>
          <a:p>
            <a:r>
              <a:rPr lang="es-NI" sz="2000" smtClean="0"/>
              <a:t>Hallazgos:</a:t>
            </a:r>
            <a:r>
              <a:rPr lang="es-NI" sz="1800" smtClean="0"/>
              <a:t> </a:t>
            </a:r>
          </a:p>
          <a:p>
            <a:pPr lvl="1"/>
            <a:r>
              <a:rPr lang="es-NI" sz="1500" smtClean="0"/>
              <a:t>El financiamiento de 30 millones de pesos vinculados a  </a:t>
            </a:r>
            <a:r>
              <a:rPr lang="es-NI" sz="1500" err="1" smtClean="0"/>
              <a:t>Provida</a:t>
            </a:r>
            <a:r>
              <a:rPr lang="es-NI" sz="1500" smtClean="0"/>
              <a:t>, una organización de derecha que ejecutó programas en contra de las políticas de  VIH//SIDA del gobierno </a:t>
            </a:r>
          </a:p>
          <a:p>
            <a:pPr lvl="1"/>
            <a:r>
              <a:rPr lang="es-NI" sz="1500" smtClean="0"/>
              <a:t>El 90 porciento de los fondos tuvo un uso indebido</a:t>
            </a:r>
          </a:p>
          <a:p>
            <a:r>
              <a:rPr lang="es-NI" sz="2000" smtClean="0"/>
              <a:t>Resultado de políticas</a:t>
            </a:r>
            <a:r>
              <a:rPr lang="es-NI" sz="1800" smtClean="0"/>
              <a:t>: </a:t>
            </a:r>
          </a:p>
          <a:p>
            <a:pPr lvl="1"/>
            <a:r>
              <a:rPr lang="es-NI" sz="1500" smtClean="0"/>
              <a:t>La auditoría autorizada por el gobierno encontró hallazgos similares </a:t>
            </a:r>
          </a:p>
          <a:p>
            <a:pPr lvl="1"/>
            <a:r>
              <a:rPr lang="es-NI" sz="1500" err="1" smtClean="0"/>
              <a:t>Provida</a:t>
            </a:r>
            <a:r>
              <a:rPr lang="es-NI" sz="1500" smtClean="0"/>
              <a:t> fue obligada a devolver los fondos y se le prohibió recibir financiamiento público durante 15 años</a:t>
            </a:r>
          </a:p>
          <a:p>
            <a:pPr lvl="1"/>
            <a:endParaRPr lang="es-NI" sz="1400" smtClean="0"/>
          </a:p>
          <a:p>
            <a:pPr lvl="1"/>
            <a:endParaRPr lang="es-NI" sz="1400"/>
          </a:p>
        </p:txBody>
      </p:sp>
    </p:spTree>
    <p:extLst>
      <p:ext uri="{BB962C8B-B14F-4D97-AF65-F5344CB8AC3E}">
        <p14:creationId xmlns:p14="http://schemas.microsoft.com/office/powerpoint/2010/main" val="37314327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NI" smtClean="0"/>
              <a:t>Ustedes son los peritos expertos</a:t>
            </a:r>
            <a:endParaRPr lang="es-NI"/>
          </a:p>
        </p:txBody>
      </p:sp>
      <p:sp>
        <p:nvSpPr>
          <p:cNvPr id="3" name="Content Placeholder 2"/>
          <p:cNvSpPr>
            <a:spLocks noGrp="1"/>
          </p:cNvSpPr>
          <p:nvPr>
            <p:ph sz="half" idx="1"/>
          </p:nvPr>
        </p:nvSpPr>
        <p:spPr/>
        <p:txBody>
          <a:bodyPr/>
          <a:lstStyle/>
          <a:p>
            <a:r>
              <a:rPr lang="es-NI" smtClean="0"/>
              <a:t>Evidencia existente</a:t>
            </a:r>
          </a:p>
          <a:p>
            <a:pPr lvl="1"/>
            <a:r>
              <a:rPr lang="es-NI" smtClean="0"/>
              <a:t>Adaptar el enfoque de ejecución</a:t>
            </a:r>
          </a:p>
          <a:p>
            <a:pPr lvl="1"/>
            <a:r>
              <a:rPr lang="es-NI" smtClean="0"/>
              <a:t>Viabilidad política y técnica</a:t>
            </a:r>
          </a:p>
          <a:p>
            <a:pPr lvl="1"/>
            <a:r>
              <a:rPr lang="es-NI" smtClean="0"/>
              <a:t>Costos</a:t>
            </a:r>
          </a:p>
          <a:p>
            <a:pPr lvl="1"/>
            <a:r>
              <a:rPr lang="es-NI" smtClean="0"/>
              <a:t>Garantizar que se cumplan los compromisos</a:t>
            </a:r>
            <a:endParaRPr lang="es-NI"/>
          </a:p>
        </p:txBody>
      </p:sp>
      <p:sp>
        <p:nvSpPr>
          <p:cNvPr id="4" name="Content Placeholder 3"/>
          <p:cNvSpPr>
            <a:spLocks noGrp="1"/>
          </p:cNvSpPr>
          <p:nvPr>
            <p:ph sz="half" idx="2"/>
          </p:nvPr>
        </p:nvSpPr>
        <p:spPr/>
        <p:txBody>
          <a:bodyPr/>
          <a:lstStyle/>
          <a:p>
            <a:r>
              <a:rPr lang="es-NI" smtClean="0"/>
              <a:t>Evidencia con el aporte de pruebas</a:t>
            </a:r>
          </a:p>
          <a:p>
            <a:pPr lvl="1"/>
            <a:r>
              <a:rPr lang="es-NI" smtClean="0"/>
              <a:t>Investigación de ejecución</a:t>
            </a:r>
          </a:p>
          <a:p>
            <a:pPr lvl="1"/>
            <a:r>
              <a:rPr lang="es-NI" smtClean="0"/>
              <a:t>Investigación de rendición de cuentas</a:t>
            </a:r>
            <a:endParaRPr lang="es-NI"/>
          </a:p>
        </p:txBody>
      </p:sp>
    </p:spTree>
    <p:extLst>
      <p:ext uri="{BB962C8B-B14F-4D97-AF65-F5344CB8AC3E}">
        <p14:creationId xmlns:p14="http://schemas.microsoft.com/office/powerpoint/2010/main" val="26165160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Aprende</a:t>
            </a:r>
            <a:r>
              <a:rPr lang="en-US" b="1" dirty="0" smtClean="0"/>
              <a:t> </a:t>
            </a:r>
            <a:r>
              <a:rPr lang="en-US" b="1" dirty="0"/>
              <a:t>M</a:t>
            </a:r>
            <a:r>
              <a:rPr lang="en-US" b="1" dirty="0" smtClean="0"/>
              <a:t>ás</a:t>
            </a:r>
            <a:endParaRPr lang="en-US" b="1" dirty="0"/>
          </a:p>
        </p:txBody>
      </p:sp>
      <p:sp>
        <p:nvSpPr>
          <p:cNvPr id="3" name="Content Placeholder 2"/>
          <p:cNvSpPr>
            <a:spLocks noGrp="1"/>
          </p:cNvSpPr>
          <p:nvPr>
            <p:ph idx="1"/>
          </p:nvPr>
        </p:nvSpPr>
        <p:spPr>
          <a:xfrm>
            <a:off x="1071563" y="1143000"/>
            <a:ext cx="7729537" cy="4724400"/>
          </a:xfrm>
        </p:spPr>
        <p:txBody>
          <a:bodyPr/>
          <a:lstStyle/>
          <a:p>
            <a:r>
              <a:rPr lang="en-US" sz="1400" dirty="0"/>
              <a:t>Jonathan Fielding and Peter </a:t>
            </a:r>
            <a:r>
              <a:rPr lang="en-US" sz="1400" dirty="0"/>
              <a:t>Briss</a:t>
            </a:r>
            <a:r>
              <a:rPr lang="en-US" sz="1400" dirty="0"/>
              <a:t>, “Promoting Evidence-Based Public Health Policy: Can We Have Better Evidence and More Action?” </a:t>
            </a:r>
            <a:r>
              <a:rPr lang="en-US" sz="1400" i="1" dirty="0"/>
              <a:t>Health Affairs </a:t>
            </a:r>
            <a:r>
              <a:rPr lang="en-US" sz="1400" dirty="0"/>
              <a:t>25</a:t>
            </a:r>
            <a:r>
              <a:rPr lang="en-US" sz="1400" i="1" dirty="0"/>
              <a:t>, </a:t>
            </a:r>
            <a:r>
              <a:rPr lang="en-US" sz="1400" dirty="0"/>
              <a:t>no. 4 (2006): 969-78.</a:t>
            </a:r>
          </a:p>
          <a:p>
            <a:r>
              <a:rPr lang="en-US" sz="1400" kern="1200" dirty="0">
                <a:latin typeface="Arial" charset="0"/>
                <a:ea typeface="ＭＳ Ｐゴシック" charset="-128"/>
                <a:cs typeface="ＭＳ Ｐゴシック"/>
              </a:rPr>
              <a:t>David Peters et al., “Republished Research: Implementation Research: What It Is and How to Do It,” </a:t>
            </a:r>
            <a:r>
              <a:rPr lang="en-US" sz="1400" i="1" kern="1200" dirty="0">
                <a:latin typeface="Arial" charset="0"/>
                <a:ea typeface="ＭＳ Ｐゴシック" charset="-128"/>
                <a:cs typeface="ＭＳ Ｐゴシック"/>
              </a:rPr>
              <a:t>British Journal of Sports Medicine</a:t>
            </a:r>
            <a:r>
              <a:rPr lang="en-US" sz="1400" kern="1200" dirty="0">
                <a:latin typeface="Arial" charset="0"/>
                <a:ea typeface="ＭＳ Ｐゴシック" charset="-128"/>
                <a:cs typeface="ＭＳ Ｐゴシック"/>
              </a:rPr>
              <a:t> 48, no. 8 (2014): 731-6.</a:t>
            </a:r>
            <a:endParaRPr lang="en-US" sz="1400" dirty="0"/>
          </a:p>
          <a:p>
            <a:r>
              <a:rPr lang="en-US" sz="1400" dirty="0"/>
              <a:t>MEASURE Evaluation Implementation Research Technical Working Group, “Fundamentals of Implementation Research” (2012), accessed at </a:t>
            </a:r>
            <a:r>
              <a:rPr lang="en-US" sz="1400" dirty="0"/>
              <a:t>www.cpc.unc.edu</a:t>
            </a:r>
            <a:r>
              <a:rPr lang="en-US" sz="1400" dirty="0"/>
              <a:t>/measure/resources/publications/ms-12-55.</a:t>
            </a:r>
          </a:p>
          <a:p>
            <a:r>
              <a:rPr lang="en-US" sz="1400" dirty="0"/>
              <a:t>USAID, FHI360, and Progress in Family Planning, “Scaling Up Community-Based Distribution of Injectable Contraception: Case Studies From Madagascar and Uganda,” (2011), accessed at </a:t>
            </a:r>
            <a:r>
              <a:rPr lang="en-US" sz="1400" dirty="0">
                <a:hlinkClick r:id="rId3"/>
              </a:rPr>
              <a:t>http://k4health.org/</a:t>
            </a:r>
            <a:r>
              <a:rPr lang="en-US" sz="1400" dirty="0"/>
              <a:t>. </a:t>
            </a:r>
          </a:p>
          <a:p>
            <a:r>
              <a:rPr lang="en-US" sz="1400" dirty="0"/>
              <a:t>Derick Brinkerhoff, “Accountability and Health Systems: Toward Conceptual Clarity and Policy Relevance,” </a:t>
            </a:r>
            <a:r>
              <a:rPr lang="en-US" sz="1400" i="1" dirty="0"/>
              <a:t>Health Policy and Planning </a:t>
            </a:r>
            <a:r>
              <a:rPr lang="en-US" sz="1400" dirty="0"/>
              <a:t>19, no. 6 (2004): 371-9.</a:t>
            </a:r>
          </a:p>
          <a:p>
            <a:r>
              <a:rPr lang="en-US" sz="1400" dirty="0"/>
              <a:t>Jan </a:t>
            </a:r>
            <a:r>
              <a:rPr lang="en-US" sz="1400" dirty="0"/>
              <a:t>Dehn</a:t>
            </a:r>
            <a:r>
              <a:rPr lang="en-US" sz="1400" dirty="0"/>
              <a:t>, </a:t>
            </a:r>
            <a:r>
              <a:rPr lang="en-US" sz="1400" dirty="0"/>
              <a:t>Ritva</a:t>
            </a:r>
            <a:r>
              <a:rPr lang="en-US" sz="1400" dirty="0"/>
              <a:t> </a:t>
            </a:r>
            <a:r>
              <a:rPr lang="en-US" sz="1400" dirty="0"/>
              <a:t>Reinikka</a:t>
            </a:r>
            <a:r>
              <a:rPr lang="en-US" sz="1400" dirty="0"/>
              <a:t>, and </a:t>
            </a:r>
            <a:r>
              <a:rPr lang="en-US" sz="1400" dirty="0"/>
              <a:t>Jakob</a:t>
            </a:r>
            <a:r>
              <a:rPr lang="en-US" sz="1400" dirty="0"/>
              <a:t> </a:t>
            </a:r>
            <a:r>
              <a:rPr lang="en-US" sz="1400" dirty="0"/>
              <a:t>Svensson</a:t>
            </a:r>
            <a:r>
              <a:rPr lang="en-US" sz="1400" dirty="0"/>
              <a:t>, “Survey Tools for Assessing Performance in Service Delivery,” in </a:t>
            </a:r>
            <a:r>
              <a:rPr lang="en-US" sz="1400" i="1" dirty="0"/>
              <a:t>The Impact of Economic Policies on Poverty and Income Distribution: Evaluation Techniques and Tools </a:t>
            </a:r>
            <a:r>
              <a:rPr lang="en-US" sz="1400" dirty="0"/>
              <a:t>Francois Bourguignon and Luiz A. Pereira da Silva, </a:t>
            </a:r>
            <a:r>
              <a:rPr lang="en-US" sz="1400" dirty="0"/>
              <a:t>ed</a:t>
            </a:r>
            <a:r>
              <a:rPr lang="en-US" sz="1400" dirty="0"/>
              <a:t> (Washington, DC: World Bank, 2003). </a:t>
            </a:r>
          </a:p>
          <a:p>
            <a:r>
              <a:rPr lang="it-IT" sz="1400" dirty="0"/>
              <a:t>Overseas</a:t>
            </a:r>
            <a:r>
              <a:rPr lang="it-IT" sz="1400" dirty="0"/>
              <a:t> Development </a:t>
            </a:r>
            <a:r>
              <a:rPr lang="it-IT" sz="1400" dirty="0"/>
              <a:t>Institute</a:t>
            </a:r>
            <a:r>
              <a:rPr lang="it-IT" sz="1400" dirty="0"/>
              <a:t>, </a:t>
            </a:r>
            <a:r>
              <a:rPr lang="en-US" sz="1400" dirty="0"/>
              <a:t>“Budget Monitoring and Policy Influence: Lessons From Civil Society Budget Analysis and Advocacy Initiatives,” (March 2007), accessed at http://</a:t>
            </a:r>
            <a:r>
              <a:rPr lang="en-US" sz="1400" dirty="0"/>
              <a:t>www.internationalbudget.org</a:t>
            </a:r>
            <a:r>
              <a:rPr lang="en-US" sz="1400" dirty="0"/>
              <a:t>/</a:t>
            </a:r>
            <a:r>
              <a:rPr lang="en-US" sz="1400" dirty="0"/>
              <a:t>wp</a:t>
            </a:r>
            <a:r>
              <a:rPr lang="en-US" sz="1400" dirty="0"/>
              <a:t>-content/uploads/Budget-Monitoring-and-Policy-Influence-Lessons-from-Civil-Society-Budget-Analysis-and-Advocacy-Initiatives.pdf.</a:t>
            </a:r>
          </a:p>
          <a:p>
            <a:endParaRPr lang="en-US" sz="1400" dirty="0"/>
          </a:p>
        </p:txBody>
      </p:sp>
    </p:spTree>
    <p:extLst>
      <p:ext uri="{BB962C8B-B14F-4D97-AF65-F5344CB8AC3E}">
        <p14:creationId xmlns:p14="http://schemas.microsoft.com/office/powerpoint/2010/main" val="1433225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7739062" cy="990600"/>
          </a:xfrm>
        </p:spPr>
        <p:txBody>
          <a:bodyPr/>
          <a:lstStyle/>
          <a:p>
            <a:r>
              <a:rPr lang="en-US" dirty="0"/>
              <a:t>¿</a:t>
            </a:r>
            <a:r>
              <a:rPr lang="es-NI"/>
              <a:t>Qué pasa después de la comunicación de tu mensaje</a:t>
            </a:r>
            <a:r>
              <a:rPr lang="en-US" dirty="0"/>
              <a:t>?</a:t>
            </a:r>
            <a:endParaRPr lang="es-NI"/>
          </a:p>
        </p:txBody>
      </p:sp>
      <p:pic>
        <p:nvPicPr>
          <p:cNvPr id="13" name="Imagen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1676400"/>
            <a:ext cx="4467849" cy="4620270"/>
          </a:xfrm>
          <a:prstGeom prst="rect">
            <a:avLst/>
          </a:prstGeom>
        </p:spPr>
      </p:pic>
      <p:sp>
        <p:nvSpPr>
          <p:cNvPr id="14" name="Oval 4"/>
          <p:cNvSpPr/>
          <p:nvPr/>
        </p:nvSpPr>
        <p:spPr bwMode="auto">
          <a:xfrm>
            <a:off x="3886200" y="3694042"/>
            <a:ext cx="1295400" cy="649358"/>
          </a:xfrm>
          <a:prstGeom prst="ellipse">
            <a:avLst/>
          </a:prstGeom>
          <a:noFill/>
          <a:ln w="38100" cap="flat" cmpd="sng" algn="ctr">
            <a:solidFill>
              <a:srgbClr val="FFFF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endParaRPr>
          </a:p>
        </p:txBody>
      </p:sp>
    </p:spTree>
    <p:extLst>
      <p:ext uri="{BB962C8B-B14F-4D97-AF65-F5344CB8AC3E}">
        <p14:creationId xmlns:p14="http://schemas.microsoft.com/office/powerpoint/2010/main" val="452692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382000" cy="1143000"/>
          </a:xfrm>
        </p:spPr>
        <p:txBody>
          <a:bodyPr/>
          <a:lstStyle/>
          <a:p>
            <a:r>
              <a:rPr lang="es-NI" smtClean="0"/>
              <a:t>Enfoques de investigación para informar las negociaciones</a:t>
            </a:r>
            <a:endParaRPr lang="es-NI"/>
          </a:p>
        </p:txBody>
      </p:sp>
      <p:sp>
        <p:nvSpPr>
          <p:cNvPr id="3" name="Content Placeholder 2"/>
          <p:cNvSpPr>
            <a:spLocks noGrp="1"/>
          </p:cNvSpPr>
          <p:nvPr>
            <p:ph idx="1"/>
          </p:nvPr>
        </p:nvSpPr>
        <p:spPr>
          <a:xfrm>
            <a:off x="1056595" y="1828800"/>
            <a:ext cx="7729537" cy="4648200"/>
          </a:xfrm>
        </p:spPr>
        <p:txBody>
          <a:bodyPr/>
          <a:lstStyle/>
          <a:p>
            <a:r>
              <a:rPr lang="es-NI" sz="3600" smtClean="0"/>
              <a:t>Investigación de aplicación</a:t>
            </a:r>
          </a:p>
          <a:p>
            <a:r>
              <a:rPr lang="es-NI" sz="3600" smtClean="0"/>
              <a:t>Investigación de rendición de cuentas </a:t>
            </a:r>
          </a:p>
          <a:p>
            <a:pPr lvl="1"/>
            <a:r>
              <a:rPr lang="es-NI" sz="3200" smtClean="0"/>
              <a:t>Financiera</a:t>
            </a:r>
          </a:p>
          <a:p>
            <a:pPr lvl="1"/>
            <a:r>
              <a:rPr lang="es-NI" sz="3200" smtClean="0"/>
              <a:t>Rendimiento</a:t>
            </a:r>
          </a:p>
          <a:p>
            <a:pPr lvl="1"/>
            <a:r>
              <a:rPr lang="es-NI" sz="3200" smtClean="0"/>
              <a:t>Política</a:t>
            </a:r>
          </a:p>
          <a:p>
            <a:endParaRPr lang="es-NI" smtClean="0"/>
          </a:p>
          <a:p>
            <a:pPr lvl="1"/>
            <a:endParaRPr lang="es-NI"/>
          </a:p>
        </p:txBody>
      </p:sp>
    </p:spTree>
    <p:extLst>
      <p:ext uri="{BB962C8B-B14F-4D97-AF65-F5344CB8AC3E}">
        <p14:creationId xmlns:p14="http://schemas.microsoft.com/office/powerpoint/2010/main" val="7783251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610600" cy="990600"/>
          </a:xfrm>
        </p:spPr>
        <p:txBody>
          <a:bodyPr/>
          <a:lstStyle/>
          <a:p>
            <a:r>
              <a:rPr lang="es-NI" sz="3100" smtClean="0"/>
              <a:t>Cómo traducir las políticas a medidas concretas</a:t>
            </a:r>
            <a:endParaRPr lang="es-NI" sz="310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66089461"/>
              </p:ext>
            </p:extLst>
          </p:nvPr>
        </p:nvGraphicFramePr>
        <p:xfrm>
          <a:off x="1600200" y="1524000"/>
          <a:ext cx="64008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Oval 4"/>
          <p:cNvSpPr/>
          <p:nvPr/>
        </p:nvSpPr>
        <p:spPr bwMode="auto">
          <a:xfrm>
            <a:off x="914400" y="1371600"/>
            <a:ext cx="1633538" cy="609600"/>
          </a:xfrm>
          <a:prstGeom prst="ellipse">
            <a:avLst/>
          </a:prstGeom>
          <a:solidFill>
            <a:schemeClr val="bg2"/>
          </a:solidFill>
          <a:ln w="57150">
            <a:solidFill>
              <a:srgbClr val="FFFF00"/>
            </a:solidFill>
            <a:headEnd type="none" w="med" len="med"/>
            <a:tailEnd type="none" w="med" len="med"/>
          </a:ln>
          <a:extLst/>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NI" sz="1100" b="0" i="0" u="none" strike="noStrike" cap="none" normalizeH="0" baseline="0" smtClean="0">
                <a:ln>
                  <a:noFill/>
                </a:ln>
                <a:solidFill>
                  <a:schemeClr val="tx1"/>
                </a:solidFill>
                <a:effectLst/>
                <a:latin typeface="Arial" charset="0"/>
                <a:ea typeface="ＭＳ Ｐゴシック" charset="-128"/>
              </a:rPr>
              <a:t>Ventana de oportunidades</a:t>
            </a:r>
            <a:endParaRPr kumimoji="0" lang="es-NI" sz="1100" b="0" i="0" u="none" strike="noStrike" cap="none" normalizeH="0" baseline="0">
              <a:ln>
                <a:noFill/>
              </a:ln>
              <a:solidFill>
                <a:schemeClr val="tx1"/>
              </a:solidFill>
              <a:effectLst/>
              <a:latin typeface="Arial" charset="0"/>
              <a:ea typeface="ＭＳ Ｐゴシック" charset="-128"/>
            </a:endParaRPr>
          </a:p>
        </p:txBody>
      </p:sp>
      <p:sp>
        <p:nvSpPr>
          <p:cNvPr id="7" name="TextBox 6"/>
          <p:cNvSpPr txBox="1"/>
          <p:nvPr/>
        </p:nvSpPr>
        <p:spPr>
          <a:xfrm>
            <a:off x="7086600" y="2858869"/>
            <a:ext cx="2374985" cy="646331"/>
          </a:xfrm>
          <a:prstGeom prst="rect">
            <a:avLst/>
          </a:prstGeom>
          <a:noFill/>
        </p:spPr>
        <p:txBody>
          <a:bodyPr wrap="square" rtlCol="0">
            <a:spAutoFit/>
          </a:bodyPr>
          <a:lstStyle/>
          <a:p>
            <a:pPr algn="ctr"/>
            <a:r>
              <a:rPr lang="es-NI" sz="1800" smtClean="0">
                <a:solidFill>
                  <a:schemeClr val="tx2">
                    <a:lumMod val="75000"/>
                  </a:schemeClr>
                </a:solidFill>
              </a:rPr>
              <a:t>Investigación de aplicación</a:t>
            </a:r>
            <a:endParaRPr lang="es-NI" sz="1800">
              <a:solidFill>
                <a:schemeClr val="tx2">
                  <a:lumMod val="75000"/>
                </a:schemeClr>
              </a:solidFill>
            </a:endParaRPr>
          </a:p>
        </p:txBody>
      </p:sp>
      <p:sp>
        <p:nvSpPr>
          <p:cNvPr id="10" name="TextBox 9"/>
          <p:cNvSpPr txBox="1"/>
          <p:nvPr/>
        </p:nvSpPr>
        <p:spPr>
          <a:xfrm>
            <a:off x="5702215" y="4916269"/>
            <a:ext cx="2374985" cy="646331"/>
          </a:xfrm>
          <a:prstGeom prst="rect">
            <a:avLst/>
          </a:prstGeom>
          <a:noFill/>
        </p:spPr>
        <p:txBody>
          <a:bodyPr wrap="square" rtlCol="0">
            <a:spAutoFit/>
          </a:bodyPr>
          <a:lstStyle/>
          <a:p>
            <a:pPr algn="ctr"/>
            <a:r>
              <a:rPr lang="es-NI" sz="1800" smtClean="0">
                <a:solidFill>
                  <a:schemeClr val="bg2">
                    <a:lumMod val="50000"/>
                  </a:schemeClr>
                </a:solidFill>
              </a:rPr>
              <a:t>Investigación de rendición de cuentas</a:t>
            </a:r>
            <a:endParaRPr lang="es-NI" sz="1800">
              <a:solidFill>
                <a:schemeClr val="bg2">
                  <a:lumMod val="50000"/>
                </a:schemeClr>
              </a:solidFill>
            </a:endParaRPr>
          </a:p>
        </p:txBody>
      </p:sp>
      <p:cxnSp>
        <p:nvCxnSpPr>
          <p:cNvPr id="6" name="Straight Arrow Connector 5"/>
          <p:cNvCxnSpPr/>
          <p:nvPr/>
        </p:nvCxnSpPr>
        <p:spPr bwMode="auto">
          <a:xfrm flipV="1">
            <a:off x="5181600" y="1981200"/>
            <a:ext cx="2818496" cy="4191000"/>
          </a:xfrm>
          <a:prstGeom prst="straightConnector1">
            <a:avLst/>
          </a:prstGeom>
          <a:ln>
            <a:solidFill>
              <a:schemeClr val="tx2"/>
            </a:solidFill>
            <a:headEnd type="triangle"/>
            <a:tailEnd type="triangle"/>
          </a:ln>
          <a:effectLst/>
          <a:extLst/>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15506012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Investigación de implementación </a:t>
            </a:r>
            <a:endParaRPr lang="es-ES_tradnl" dirty="0"/>
          </a:p>
        </p:txBody>
      </p:sp>
      <p:sp>
        <p:nvSpPr>
          <p:cNvPr id="14" name="Rectangle 13"/>
          <p:cNvSpPr/>
          <p:nvPr/>
        </p:nvSpPr>
        <p:spPr>
          <a:xfrm>
            <a:off x="4505257" y="6216330"/>
            <a:ext cx="4572000" cy="261610"/>
          </a:xfrm>
          <a:prstGeom prst="rect">
            <a:avLst/>
          </a:prstGeom>
        </p:spPr>
        <p:txBody>
          <a:bodyPr>
            <a:spAutoFit/>
          </a:bodyPr>
          <a:lstStyle/>
          <a:p>
            <a:pPr marL="0" indent="0" algn="r">
              <a:buNone/>
            </a:pPr>
            <a:r>
              <a:rPr lang="en-US" sz="1100" b="1" dirty="0"/>
              <a:t>Source:</a:t>
            </a:r>
            <a:r>
              <a:rPr lang="en-US" sz="1100" dirty="0"/>
              <a:t> Peters et al., 2014</a:t>
            </a:r>
          </a:p>
        </p:txBody>
      </p:sp>
      <p:sp>
        <p:nvSpPr>
          <p:cNvPr id="6" name="Content Placeholder 5"/>
          <p:cNvSpPr>
            <a:spLocks noGrp="1"/>
          </p:cNvSpPr>
          <p:nvPr>
            <p:ph idx="1"/>
          </p:nvPr>
        </p:nvSpPr>
        <p:spPr>
          <a:xfrm>
            <a:off x="914400" y="1524000"/>
            <a:ext cx="7729537" cy="4648200"/>
          </a:xfrm>
        </p:spPr>
        <p:txBody>
          <a:bodyPr/>
          <a:lstStyle/>
          <a:p>
            <a:pPr marL="0" indent="0">
              <a:buNone/>
            </a:pPr>
            <a:r>
              <a:rPr lang="es-NI" sz="2400" dirty="0" smtClean="0"/>
              <a:t>“La investigación de </a:t>
            </a:r>
            <a:r>
              <a:rPr lang="es-NI" sz="2400" dirty="0" smtClean="0"/>
              <a:t>implementaci</a:t>
            </a:r>
            <a:r>
              <a:rPr lang="es-ES" sz="2400" dirty="0" smtClean="0"/>
              <a:t>ón </a:t>
            </a:r>
            <a:r>
              <a:rPr lang="es-NI" sz="2400" dirty="0" smtClean="0"/>
              <a:t>puede </a:t>
            </a:r>
            <a:r>
              <a:rPr lang="es-NI" sz="2400" dirty="0" smtClean="0"/>
              <a:t>considerar cualquier aspecto de la ejecución incluyendo a los factores </a:t>
            </a:r>
            <a:r>
              <a:rPr lang="es-NI" sz="2400" dirty="0" smtClean="0"/>
              <a:t>que afectan la ejecución, </a:t>
            </a:r>
            <a:r>
              <a:rPr lang="es-NI" sz="2400" dirty="0" smtClean="0"/>
              <a:t>los procesos </a:t>
            </a:r>
            <a:r>
              <a:rPr lang="es-NI" sz="2400" dirty="0" smtClean="0"/>
              <a:t>de ejecución </a:t>
            </a:r>
            <a:r>
              <a:rPr lang="es-NI" sz="2400" dirty="0" smtClean="0"/>
              <a:t>y los resultados de la ejecución.</a:t>
            </a:r>
          </a:p>
          <a:p>
            <a:pPr marL="0" indent="0">
              <a:buNone/>
            </a:pPr>
            <a:endParaRPr lang="es-NI" sz="2400" dirty="0" smtClean="0"/>
          </a:p>
          <a:p>
            <a:pPr marL="0" indent="0">
              <a:buNone/>
            </a:pPr>
            <a:r>
              <a:rPr lang="es-NI" sz="2400" dirty="0" smtClean="0"/>
              <a:t>El propósito es entender el qué, el </a:t>
            </a:r>
            <a:r>
              <a:rPr lang="es-NI" sz="2400" dirty="0" smtClean="0"/>
              <a:t>por qué </a:t>
            </a:r>
            <a:r>
              <a:rPr lang="es-NI" sz="2400" dirty="0" smtClean="0"/>
              <a:t>y el cómo las intervenciones operan en los parámetros del “mundo real” y examinar los enfoques para mejorarlos.”</a:t>
            </a:r>
          </a:p>
          <a:p>
            <a:pPr marL="0" indent="0">
              <a:buNone/>
            </a:pPr>
            <a:endParaRPr lang="es-NI" sz="2400" dirty="0"/>
          </a:p>
        </p:txBody>
      </p:sp>
    </p:spTree>
    <p:extLst>
      <p:ext uri="{BB962C8B-B14F-4D97-AF65-F5344CB8AC3E}">
        <p14:creationId xmlns:p14="http://schemas.microsoft.com/office/powerpoint/2010/main" val="18743910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14400"/>
          </a:xfrm>
        </p:spPr>
        <p:txBody>
          <a:bodyPr/>
          <a:lstStyle/>
          <a:p>
            <a:r>
              <a:rPr lang="es-NI" sz="3200" dirty="0" smtClean="0"/>
              <a:t>Temas de la investigación de </a:t>
            </a:r>
            <a:r>
              <a:rPr lang="es-NI" sz="3200" dirty="0" smtClean="0"/>
              <a:t>implementaci</a:t>
            </a:r>
            <a:r>
              <a:rPr lang="es-ES" sz="3200" dirty="0" smtClean="0"/>
              <a:t>ón </a:t>
            </a:r>
            <a:endParaRPr lang="es-NI" sz="3200" dirty="0"/>
          </a:p>
        </p:txBody>
      </p:sp>
      <p:sp>
        <p:nvSpPr>
          <p:cNvPr id="3" name="Content Placeholder 2"/>
          <p:cNvSpPr>
            <a:spLocks noGrp="1"/>
          </p:cNvSpPr>
          <p:nvPr>
            <p:ph idx="1"/>
          </p:nvPr>
        </p:nvSpPr>
        <p:spPr>
          <a:xfrm>
            <a:off x="1050880" y="1524000"/>
            <a:ext cx="7729537" cy="4572000"/>
          </a:xfrm>
        </p:spPr>
        <p:txBody>
          <a:bodyPr/>
          <a:lstStyle/>
          <a:p>
            <a:r>
              <a:rPr lang="es-NI" dirty="0" smtClean="0"/>
              <a:t>Sostenibilidad</a:t>
            </a:r>
          </a:p>
          <a:p>
            <a:r>
              <a:rPr lang="es-NI" dirty="0" smtClean="0"/>
              <a:t>Ampliación</a:t>
            </a:r>
          </a:p>
          <a:p>
            <a:r>
              <a:rPr lang="es-NI" dirty="0" smtClean="0"/>
              <a:t>Réplica</a:t>
            </a:r>
          </a:p>
          <a:p>
            <a:r>
              <a:rPr lang="es-NI" dirty="0" smtClean="0"/>
              <a:t>Fidelidad</a:t>
            </a:r>
          </a:p>
          <a:p>
            <a:r>
              <a:rPr lang="es-NI" dirty="0" smtClean="0"/>
              <a:t>Divulgación</a:t>
            </a:r>
            <a:endParaRPr lang="es-NI" dirty="0"/>
          </a:p>
        </p:txBody>
      </p:sp>
      <p:sp>
        <p:nvSpPr>
          <p:cNvPr id="4" name="Content Placeholder 2"/>
          <p:cNvSpPr txBox="1">
            <a:spLocks/>
          </p:cNvSpPr>
          <p:nvPr/>
        </p:nvSpPr>
        <p:spPr bwMode="auto">
          <a:xfrm>
            <a:off x="4191000" y="1524000"/>
            <a:ext cx="772953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75000"/>
              <a:buFont typeface="Wingdings" pitchFamily="2" charset="2"/>
              <a:buChar char="n"/>
              <a:defRPr sz="3000">
                <a:solidFill>
                  <a:schemeClr val="tx1"/>
                </a:solidFill>
                <a:latin typeface="+mn-lt"/>
                <a:ea typeface="+mn-ea"/>
                <a:cs typeface="+mn-cs"/>
              </a:defRPr>
            </a:lvl1pPr>
            <a:lvl2pPr marL="742950" indent="-285750" algn="l" rtl="0" eaLnBrk="0" fontAlgn="base" hangingPunct="0">
              <a:spcBef>
                <a:spcPct val="20000"/>
              </a:spcBef>
              <a:spcAft>
                <a:spcPct val="0"/>
              </a:spcAft>
              <a:buClr>
                <a:schemeClr val="folHlink"/>
              </a:buClr>
              <a:buSzPct val="70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tx2"/>
              </a:buClr>
              <a:buChar char="•"/>
              <a:defRPr sz="2200">
                <a:solidFill>
                  <a:schemeClr val="tx1"/>
                </a:solidFill>
                <a:latin typeface="+mn-lt"/>
              </a:defRPr>
            </a:lvl3pPr>
            <a:lvl4pPr marL="1600200" indent="-228600" algn="l" rtl="0" eaLnBrk="0" fontAlgn="base" hangingPunct="0">
              <a:spcBef>
                <a:spcPct val="20000"/>
              </a:spcBef>
              <a:spcAft>
                <a:spcPct val="0"/>
              </a:spcAft>
              <a:buClr>
                <a:schemeClr va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85000"/>
              <a:buChar char="•"/>
              <a:defRPr sz="2000">
                <a:solidFill>
                  <a:schemeClr val="tx1"/>
                </a:solidFill>
                <a:latin typeface="+mn-lt"/>
              </a:defRPr>
            </a:lvl5pPr>
            <a:lvl6pPr marL="2514600" indent="-228600" algn="l" rtl="0" fontAlgn="base">
              <a:spcBef>
                <a:spcPct val="20000"/>
              </a:spcBef>
              <a:spcAft>
                <a:spcPct val="0"/>
              </a:spcAft>
              <a:buClr>
                <a:schemeClr val="tx1"/>
              </a:buClr>
              <a:buSzPct val="85000"/>
              <a:buChar char="•"/>
              <a:defRPr>
                <a:solidFill>
                  <a:schemeClr val="tx1"/>
                </a:solidFill>
                <a:latin typeface="+mn-lt"/>
              </a:defRPr>
            </a:lvl6pPr>
            <a:lvl7pPr marL="2971800" indent="-228600" algn="l" rtl="0" fontAlgn="base">
              <a:spcBef>
                <a:spcPct val="20000"/>
              </a:spcBef>
              <a:spcAft>
                <a:spcPct val="0"/>
              </a:spcAft>
              <a:buClr>
                <a:schemeClr val="tx1"/>
              </a:buClr>
              <a:buSzPct val="85000"/>
              <a:buChar char="•"/>
              <a:defRPr>
                <a:solidFill>
                  <a:schemeClr val="tx1"/>
                </a:solidFill>
                <a:latin typeface="+mn-lt"/>
              </a:defRPr>
            </a:lvl7pPr>
            <a:lvl8pPr marL="3429000" indent="-228600" algn="l" rtl="0" fontAlgn="base">
              <a:spcBef>
                <a:spcPct val="20000"/>
              </a:spcBef>
              <a:spcAft>
                <a:spcPct val="0"/>
              </a:spcAft>
              <a:buClr>
                <a:schemeClr val="tx1"/>
              </a:buClr>
              <a:buSzPct val="85000"/>
              <a:buChar char="•"/>
              <a:defRPr>
                <a:solidFill>
                  <a:schemeClr val="tx1"/>
                </a:solidFill>
                <a:latin typeface="+mn-lt"/>
              </a:defRPr>
            </a:lvl8pPr>
            <a:lvl9pPr marL="3886200" indent="-228600" algn="l" rtl="0" fontAlgn="base">
              <a:spcBef>
                <a:spcPct val="20000"/>
              </a:spcBef>
              <a:spcAft>
                <a:spcPct val="0"/>
              </a:spcAft>
              <a:buClr>
                <a:schemeClr val="tx1"/>
              </a:buClr>
              <a:buSzPct val="85000"/>
              <a:buChar char="•"/>
              <a:defRPr>
                <a:solidFill>
                  <a:schemeClr val="tx1"/>
                </a:solidFill>
                <a:latin typeface="+mn-lt"/>
              </a:defRPr>
            </a:lvl9pPr>
          </a:lstStyle>
          <a:p>
            <a:r>
              <a:rPr lang="es-NI" kern="0" smtClean="0"/>
              <a:t>Aceptabilidad </a:t>
            </a:r>
          </a:p>
          <a:p>
            <a:r>
              <a:rPr lang="es-NI" kern="0" dirty="0" smtClean="0"/>
              <a:t>Integración del programa</a:t>
            </a:r>
          </a:p>
          <a:p>
            <a:r>
              <a:rPr lang="es-NI" kern="0" dirty="0" smtClean="0"/>
              <a:t>Equitabilidad</a:t>
            </a:r>
          </a:p>
          <a:p>
            <a:r>
              <a:rPr lang="es-NI" kern="0" dirty="0" smtClean="0"/>
              <a:t>Eficiencia en la vida real</a:t>
            </a:r>
            <a:endParaRPr lang="es-NI" kern="0" dirty="0"/>
          </a:p>
        </p:txBody>
      </p:sp>
    </p:spTree>
    <p:extLst>
      <p:ext uri="{BB962C8B-B14F-4D97-AF65-F5344CB8AC3E}">
        <p14:creationId xmlns:p14="http://schemas.microsoft.com/office/powerpoint/2010/main" val="1622540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3463" y="2057400"/>
            <a:ext cx="7729537" cy="4267200"/>
          </a:xfrm>
        </p:spPr>
        <p:txBody>
          <a:bodyPr/>
          <a:lstStyle/>
          <a:p>
            <a:pPr marL="0" indent="0">
              <a:buNone/>
            </a:pPr>
            <a:r>
              <a:rPr lang="es-NI" i="1" smtClean="0"/>
              <a:t>Informar:</a:t>
            </a:r>
          </a:p>
          <a:p>
            <a:r>
              <a:rPr lang="es-NI" smtClean="0"/>
              <a:t>El diseño de los programas o las intervenciones</a:t>
            </a:r>
          </a:p>
          <a:p>
            <a:r>
              <a:rPr lang="es-NI" smtClean="0"/>
              <a:t>La creación de guías técnicas o protocolos</a:t>
            </a:r>
          </a:p>
          <a:p>
            <a:r>
              <a:rPr lang="es-NI" smtClean="0"/>
              <a:t>Asignación de fondos y recursos </a:t>
            </a:r>
          </a:p>
          <a:p>
            <a:pPr marL="0" indent="0">
              <a:buNone/>
            </a:pPr>
            <a:endParaRPr lang="es-NI"/>
          </a:p>
        </p:txBody>
      </p:sp>
      <p:sp>
        <p:nvSpPr>
          <p:cNvPr id="4" name="Title 3"/>
          <p:cNvSpPr>
            <a:spLocks noGrp="1"/>
          </p:cNvSpPr>
          <p:nvPr>
            <p:ph type="title"/>
          </p:nvPr>
        </p:nvSpPr>
        <p:spPr>
          <a:xfrm>
            <a:off x="1023938" y="533400"/>
            <a:ext cx="7891462" cy="990600"/>
          </a:xfrm>
        </p:spPr>
        <p:txBody>
          <a:bodyPr/>
          <a:lstStyle/>
          <a:p>
            <a:r>
              <a:rPr lang="es-NI" dirty="0" smtClean="0"/>
              <a:t>El rol de la investigación de </a:t>
            </a:r>
            <a:r>
              <a:rPr lang="es-NI" dirty="0" smtClean="0"/>
              <a:t>implementaci</a:t>
            </a:r>
            <a:r>
              <a:rPr lang="es-ES" dirty="0" smtClean="0"/>
              <a:t>ón </a:t>
            </a:r>
            <a:r>
              <a:rPr lang="es-NI" dirty="0" smtClean="0"/>
              <a:t>en </a:t>
            </a:r>
            <a:r>
              <a:rPr lang="es-NI" dirty="0" smtClean="0"/>
              <a:t>las negociaciones</a:t>
            </a:r>
            <a:endParaRPr lang="es-NI" dirty="0"/>
          </a:p>
        </p:txBody>
      </p:sp>
    </p:spTree>
    <p:extLst>
      <p:ext uri="{BB962C8B-B14F-4D97-AF65-F5344CB8AC3E}">
        <p14:creationId xmlns:p14="http://schemas.microsoft.com/office/powerpoint/2010/main" val="33678521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NI" sz="2800" smtClean="0"/>
              <a:t>Distribución de inyectables con base comunitaria (DIBC) en Uganda</a:t>
            </a:r>
            <a:endParaRPr lang="es-NI" sz="2800"/>
          </a:p>
        </p:txBody>
      </p:sp>
      <p:sp>
        <p:nvSpPr>
          <p:cNvPr id="3" name="Content Placeholder 2"/>
          <p:cNvSpPr>
            <a:spLocks noGrp="1"/>
          </p:cNvSpPr>
          <p:nvPr>
            <p:ph idx="1"/>
          </p:nvPr>
        </p:nvSpPr>
        <p:spPr>
          <a:xfrm>
            <a:off x="1023938" y="1676400"/>
            <a:ext cx="7729537" cy="4572000"/>
          </a:xfrm>
        </p:spPr>
        <p:txBody>
          <a:bodyPr/>
          <a:lstStyle/>
          <a:p>
            <a:r>
              <a:rPr lang="es-NI" sz="2000" smtClean="0"/>
              <a:t>Antecedentes: FHI 360 y </a:t>
            </a:r>
            <a:r>
              <a:rPr lang="es-NI" sz="2000" err="1" smtClean="0"/>
              <a:t>Save</a:t>
            </a:r>
            <a:r>
              <a:rPr lang="es-NI" sz="2000" smtClean="0"/>
              <a:t> </a:t>
            </a:r>
            <a:r>
              <a:rPr lang="es-NI" sz="2000" err="1" smtClean="0"/>
              <a:t>the</a:t>
            </a:r>
            <a:r>
              <a:rPr lang="es-NI" sz="2000" smtClean="0"/>
              <a:t> </a:t>
            </a:r>
            <a:r>
              <a:rPr lang="es-NI" sz="2000" err="1" smtClean="0"/>
              <a:t>Children</a:t>
            </a:r>
            <a:r>
              <a:rPr lang="es-NI" sz="2000" smtClean="0"/>
              <a:t> realizaron un estudio que mostraba que los trabajadores comunitarios de la salud (TCS) podían aplicar los inyectables (viabilidad)</a:t>
            </a:r>
          </a:p>
          <a:p>
            <a:r>
              <a:rPr lang="es-NI" sz="2000" smtClean="0"/>
              <a:t>El interés de políticas: El MINSA puso en marcha una investigación de seguimiento para evaluar la sostenibilidad en el sector público (ampliación)</a:t>
            </a:r>
          </a:p>
          <a:p>
            <a:r>
              <a:rPr lang="es-NI" sz="2000" smtClean="0"/>
              <a:t>Hallazgos:</a:t>
            </a:r>
            <a:endParaRPr lang="es-NI" sz="2200" smtClean="0"/>
          </a:p>
          <a:p>
            <a:pPr lvl="1"/>
            <a:r>
              <a:rPr lang="es-NI" sz="1800" smtClean="0"/>
              <a:t>TCS pudieron dar de forma segura el servicio de inyectables</a:t>
            </a:r>
          </a:p>
          <a:p>
            <a:pPr lvl="1"/>
            <a:r>
              <a:rPr lang="es-NI" sz="1800" smtClean="0"/>
              <a:t>No hubo diferencias en la tasa de continuidad entre los usuarios de inyectables con base clínica y DIBC</a:t>
            </a:r>
          </a:p>
          <a:p>
            <a:pPr lvl="1"/>
            <a:r>
              <a:rPr lang="es-NI" sz="1800" smtClean="0"/>
              <a:t>Los clientes mostraron una gran satisfacción con los TCS</a:t>
            </a:r>
          </a:p>
          <a:p>
            <a:r>
              <a:rPr lang="es-NI" sz="2000" smtClean="0"/>
              <a:t>Resultado de políticas: El MINSA firmó una adenda a la guía Nacional de Salud Reproductiva lo que permite que los TCS presten los servicios de inyectables</a:t>
            </a:r>
            <a:r>
              <a:rPr lang="es-NI" sz="2200" smtClean="0"/>
              <a:t>  </a:t>
            </a:r>
          </a:p>
          <a:p>
            <a:endParaRPr lang="es-NI" sz="2400" smtClean="0"/>
          </a:p>
          <a:p>
            <a:endParaRPr lang="es-NI" sz="2400" smtClean="0"/>
          </a:p>
          <a:p>
            <a:endParaRPr lang="es-NI" sz="2400" smtClean="0"/>
          </a:p>
          <a:p>
            <a:endParaRPr lang="es-NI" sz="2400" smtClean="0"/>
          </a:p>
          <a:p>
            <a:endParaRPr lang="es-NI" sz="2400" smtClean="0"/>
          </a:p>
          <a:p>
            <a:endParaRPr lang="es-NI" sz="2400" smtClean="0"/>
          </a:p>
          <a:p>
            <a:endParaRPr lang="es-NI" sz="2400" smtClean="0"/>
          </a:p>
          <a:p>
            <a:endParaRPr lang="es-NI" sz="2400" smtClean="0"/>
          </a:p>
          <a:p>
            <a:endParaRPr lang="es-NI" sz="2400" smtClean="0"/>
          </a:p>
          <a:p>
            <a:endParaRPr lang="es-NI" sz="2400" smtClean="0"/>
          </a:p>
          <a:p>
            <a:endParaRPr lang="es-NI" sz="2400" smtClean="0"/>
          </a:p>
          <a:p>
            <a:endParaRPr lang="es-NI" sz="2400" smtClean="0"/>
          </a:p>
          <a:p>
            <a:endParaRPr lang="es-NI" sz="2400" smtClean="0"/>
          </a:p>
          <a:p>
            <a:endParaRPr lang="es-NI" sz="2400" smtClean="0"/>
          </a:p>
          <a:p>
            <a:endParaRPr lang="es-NI" sz="2400"/>
          </a:p>
        </p:txBody>
      </p:sp>
    </p:spTree>
    <p:extLst>
      <p:ext uri="{BB962C8B-B14F-4D97-AF65-F5344CB8AC3E}">
        <p14:creationId xmlns:p14="http://schemas.microsoft.com/office/powerpoint/2010/main" val="3620265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5"/>
          <p:cNvCxnSpPr/>
          <p:nvPr/>
        </p:nvCxnSpPr>
        <p:spPr bwMode="auto">
          <a:xfrm flipV="1">
            <a:off x="5181600" y="1981200"/>
            <a:ext cx="2818496" cy="4191000"/>
          </a:xfrm>
          <a:prstGeom prst="straightConnector1">
            <a:avLst/>
          </a:prstGeom>
          <a:ln>
            <a:solidFill>
              <a:schemeClr val="tx2"/>
            </a:solidFill>
            <a:headEnd type="triangle"/>
            <a:tailEnd type="triangle"/>
          </a:ln>
          <a:effectLst/>
          <a:extLst/>
        </p:spPr>
        <p:style>
          <a:lnRef idx="2">
            <a:schemeClr val="accent4"/>
          </a:lnRef>
          <a:fillRef idx="0">
            <a:schemeClr val="accent4"/>
          </a:fillRef>
          <a:effectRef idx="1">
            <a:schemeClr val="accent4"/>
          </a:effectRef>
          <a:fontRef idx="minor">
            <a:schemeClr val="tx1"/>
          </a:fontRef>
        </p:style>
      </p:cxnSp>
      <p:sp>
        <p:nvSpPr>
          <p:cNvPr id="8" name="Title 1"/>
          <p:cNvSpPr txBox="1">
            <a:spLocks/>
          </p:cNvSpPr>
          <p:nvPr/>
        </p:nvSpPr>
        <p:spPr bwMode="auto">
          <a:xfrm>
            <a:off x="381000" y="381000"/>
            <a:ext cx="8610600" cy="99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a:lstStyle>
          <a:p>
            <a:r>
              <a:rPr lang="es-NI" sz="3100" kern="0" smtClean="0"/>
              <a:t>Cómo traducir las políticas a medidas concretas</a:t>
            </a:r>
            <a:endParaRPr lang="es-NI" sz="3100" kern="0"/>
          </a:p>
        </p:txBody>
      </p:sp>
      <p:graphicFrame>
        <p:nvGraphicFramePr>
          <p:cNvPr id="12" name="Content Placeholder 3"/>
          <p:cNvGraphicFramePr>
            <a:graphicFrameLocks/>
          </p:cNvGraphicFramePr>
          <p:nvPr>
            <p:extLst>
              <p:ext uri="{D42A27DB-BD31-4B8C-83A1-F6EECF244321}">
                <p14:modId xmlns:p14="http://schemas.microsoft.com/office/powerpoint/2010/main" val="3582829902"/>
              </p:ext>
            </p:extLst>
          </p:nvPr>
        </p:nvGraphicFramePr>
        <p:xfrm>
          <a:off x="1600200" y="1524000"/>
          <a:ext cx="64008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Oval 4"/>
          <p:cNvSpPr/>
          <p:nvPr/>
        </p:nvSpPr>
        <p:spPr bwMode="auto">
          <a:xfrm>
            <a:off x="914400" y="1371600"/>
            <a:ext cx="1633538" cy="609600"/>
          </a:xfrm>
          <a:prstGeom prst="ellipse">
            <a:avLst/>
          </a:prstGeom>
          <a:solidFill>
            <a:schemeClr val="bg2"/>
          </a:solidFill>
          <a:ln w="57150">
            <a:solidFill>
              <a:srgbClr val="FFFF00"/>
            </a:solidFill>
            <a:headEnd type="none" w="med" len="med"/>
            <a:tailEnd type="none" w="med" len="med"/>
          </a:ln>
          <a:extLst/>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NI" sz="1100" b="0" i="0" u="none" strike="noStrike" cap="none" normalizeH="0" baseline="0" smtClean="0">
                <a:ln>
                  <a:noFill/>
                </a:ln>
                <a:solidFill>
                  <a:schemeClr val="tx1"/>
                </a:solidFill>
                <a:effectLst/>
                <a:latin typeface="Arial" charset="0"/>
                <a:ea typeface="ＭＳ Ｐゴシック" charset="-128"/>
              </a:rPr>
              <a:t>Ventana de oportunidades</a:t>
            </a:r>
            <a:endParaRPr kumimoji="0" lang="es-NI" sz="1100" b="0" i="0" u="none" strike="noStrike" cap="none" normalizeH="0" baseline="0">
              <a:ln>
                <a:noFill/>
              </a:ln>
              <a:solidFill>
                <a:schemeClr val="tx1"/>
              </a:solidFill>
              <a:effectLst/>
              <a:latin typeface="Arial" charset="0"/>
              <a:ea typeface="ＭＳ Ｐゴシック" charset="-128"/>
            </a:endParaRPr>
          </a:p>
        </p:txBody>
      </p:sp>
      <p:sp>
        <p:nvSpPr>
          <p:cNvPr id="13" name="TextBox 6"/>
          <p:cNvSpPr txBox="1"/>
          <p:nvPr/>
        </p:nvSpPr>
        <p:spPr>
          <a:xfrm>
            <a:off x="7086600" y="2858869"/>
            <a:ext cx="2374985" cy="646331"/>
          </a:xfrm>
          <a:prstGeom prst="rect">
            <a:avLst/>
          </a:prstGeom>
          <a:noFill/>
        </p:spPr>
        <p:txBody>
          <a:bodyPr wrap="square" rtlCol="0">
            <a:spAutoFit/>
          </a:bodyPr>
          <a:lstStyle/>
          <a:p>
            <a:pPr algn="ctr"/>
            <a:r>
              <a:rPr lang="es-NI" sz="1800" smtClean="0">
                <a:solidFill>
                  <a:schemeClr val="tx2">
                    <a:lumMod val="75000"/>
                  </a:schemeClr>
                </a:solidFill>
              </a:rPr>
              <a:t>Investigación de aplicación</a:t>
            </a:r>
            <a:endParaRPr lang="es-NI" sz="1800">
              <a:solidFill>
                <a:schemeClr val="tx2">
                  <a:lumMod val="75000"/>
                </a:schemeClr>
              </a:solidFill>
            </a:endParaRPr>
          </a:p>
        </p:txBody>
      </p:sp>
      <p:sp>
        <p:nvSpPr>
          <p:cNvPr id="14" name="TextBox 9"/>
          <p:cNvSpPr txBox="1"/>
          <p:nvPr/>
        </p:nvSpPr>
        <p:spPr>
          <a:xfrm>
            <a:off x="5702215" y="4916269"/>
            <a:ext cx="2374985" cy="646331"/>
          </a:xfrm>
          <a:prstGeom prst="rect">
            <a:avLst/>
          </a:prstGeom>
          <a:noFill/>
        </p:spPr>
        <p:txBody>
          <a:bodyPr wrap="square" rtlCol="0">
            <a:spAutoFit/>
          </a:bodyPr>
          <a:lstStyle/>
          <a:p>
            <a:pPr algn="ctr"/>
            <a:r>
              <a:rPr lang="es-NI" sz="1800" smtClean="0">
                <a:solidFill>
                  <a:schemeClr val="bg2">
                    <a:lumMod val="50000"/>
                  </a:schemeClr>
                </a:solidFill>
              </a:rPr>
              <a:t>Investigación de rendición de cuentas</a:t>
            </a:r>
            <a:endParaRPr lang="es-NI" sz="1800">
              <a:solidFill>
                <a:schemeClr val="bg2">
                  <a:lumMod val="50000"/>
                </a:schemeClr>
              </a:solidFill>
            </a:endParaRPr>
          </a:p>
        </p:txBody>
      </p:sp>
    </p:spTree>
    <p:extLst>
      <p:ext uri="{BB962C8B-B14F-4D97-AF65-F5344CB8AC3E}">
        <p14:creationId xmlns:p14="http://schemas.microsoft.com/office/powerpoint/2010/main" val="1194248289"/>
      </p:ext>
    </p:extLst>
  </p:cSld>
  <p:clrMapOvr>
    <a:masterClrMapping/>
  </p:clrMapOvr>
  <p:timing>
    <p:tnLst>
      <p:par>
        <p:cTn id="1" dur="indefinite" restart="never" nodeType="tmRoot"/>
      </p:par>
    </p:tnLst>
  </p:timing>
</p:sld>
</file>

<file path=ppt/theme/theme1.xml><?xml version="1.0" encoding="utf-8"?>
<a:theme xmlns:a="http://schemas.openxmlformats.org/drawingml/2006/main" name="Bold Stripes">
  <a:themeElements>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Bold Strip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themeOverride>
</file>

<file path=ppt/theme/themeOverride2.xml><?xml version="1.0" encoding="utf-8"?>
<a:themeOverride xmlns:a="http://schemas.openxmlformats.org/drawingml/2006/main">
  <a:clrScheme name="1_Bold Stripes 5">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368E45"/>
    </a:hlink>
    <a:folHlink>
      <a:srgbClr val="D05124"/>
    </a:folHlink>
  </a:clrScheme>
</a:themeOverride>
</file>

<file path=docProps/app.xml><?xml version="1.0" encoding="utf-8"?>
<Properties xmlns="http://schemas.openxmlformats.org/officeDocument/2006/extended-properties" xmlns:vt="http://schemas.openxmlformats.org/officeDocument/2006/docPropsVTypes">
  <Template/>
  <TotalTime>10180</TotalTime>
  <Words>3202</Words>
  <Application>Microsoft Macintosh PowerPoint</Application>
  <PresentationFormat>On-screen Show (4:3)</PresentationFormat>
  <Paragraphs>190</Paragraphs>
  <Slides>17</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ＭＳ Ｐゴシック</vt:lpstr>
      <vt:lpstr>Wingdings</vt:lpstr>
      <vt:lpstr>Arial</vt:lpstr>
      <vt:lpstr>Bold Stripes</vt:lpstr>
      <vt:lpstr>PowerPoint Presentation</vt:lpstr>
      <vt:lpstr>¿Qué pasa después de la comunicación de tu mensaje?</vt:lpstr>
      <vt:lpstr>Enfoques de investigación para informar las negociaciones</vt:lpstr>
      <vt:lpstr>Cómo traducir las políticas a medidas concretas</vt:lpstr>
      <vt:lpstr>Investigación de implementación </vt:lpstr>
      <vt:lpstr>Temas de la investigación de implementación </vt:lpstr>
      <vt:lpstr>El rol de la investigación de implementación en las negociaciones</vt:lpstr>
      <vt:lpstr>Distribución de inyectables con base comunitaria (DIBC) en Uganda</vt:lpstr>
      <vt:lpstr>PowerPoint Presentation</vt:lpstr>
      <vt:lpstr>Investigación de rendición de cuentas </vt:lpstr>
      <vt:lpstr>La rendición de cuentas financiera</vt:lpstr>
      <vt:lpstr>La rendición de cuentas de rendimiento</vt:lpstr>
      <vt:lpstr>La rendición de cuentas política/democrática</vt:lpstr>
      <vt:lpstr>El rol de la investigación de rendición de cuentas en las negociaciones</vt:lpstr>
      <vt:lpstr>Malversación de fondos de la salud en México </vt:lpstr>
      <vt:lpstr>Ustedes son los peritos expertos</vt:lpstr>
      <vt:lpstr>Aprende Más</vt:lpstr>
    </vt:vector>
  </TitlesOfParts>
  <Company>PRB</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PRB</dc:creator>
  <cp:lastModifiedBy>Gabriela Sanchez-Soto</cp:lastModifiedBy>
  <cp:revision>582</cp:revision>
  <cp:lastPrinted>2016-08-23T19:47:52Z</cp:lastPrinted>
  <dcterms:created xsi:type="dcterms:W3CDTF">2011-07-23T19:43:15Z</dcterms:created>
  <dcterms:modified xsi:type="dcterms:W3CDTF">2019-02-04T11:13:09Z</dcterms:modified>
</cp:coreProperties>
</file>