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3" r:id="rId1"/>
  </p:sldMasterIdLst>
  <p:notesMasterIdLst>
    <p:notesMasterId r:id="rId14"/>
  </p:notesMasterIdLst>
  <p:handoutMasterIdLst>
    <p:handoutMasterId r:id="rId15"/>
  </p:handoutMasterIdLst>
  <p:sldIdLst>
    <p:sldId id="317" r:id="rId2"/>
    <p:sldId id="267" r:id="rId3"/>
    <p:sldId id="304" r:id="rId4"/>
    <p:sldId id="305" r:id="rId5"/>
    <p:sldId id="283" r:id="rId6"/>
    <p:sldId id="314" r:id="rId7"/>
    <p:sldId id="302" r:id="rId8"/>
    <p:sldId id="306" r:id="rId9"/>
    <p:sldId id="310" r:id="rId10"/>
    <p:sldId id="316" r:id="rId11"/>
    <p:sldId id="315" r:id="rId12"/>
    <p:sldId id="293" r:id="rId13"/>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1536">
          <p15:clr>
            <a:srgbClr val="A4A3A4"/>
          </p15:clr>
        </p15:guide>
        <p15:guide id="2" pos="576">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el Yavinsky" initials="RY" lastIdx="2" clrIdx="0">
    <p:extLst/>
  </p:cmAuthor>
  <p:cmAuthor id="2" name="Marissa Yeakey" initials="MY" lastIdx="11" clrIdx="1">
    <p:extLst/>
  </p:cmAuthor>
  <p:cmAuthor id="3" name="Reshma Naik" initials="RN" lastIdx="13" clrIdx="2">
    <p:extLst/>
  </p:cmAuthor>
  <p:cmAuthor id="4" name="Marissa Pine" initials="MP" lastIdx="6" clrIdx="3"/>
  <p:cmAuthor id="5" name="Heidi Worley" initials="HW"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D1F"/>
    <a:srgbClr val="FF0000"/>
    <a:srgbClr val="2375BB"/>
    <a:srgbClr val="339966"/>
    <a:srgbClr val="D59F0F"/>
    <a:srgbClr val="A49A00"/>
    <a:srgbClr val="00467F"/>
    <a:srgbClr val="19FE63"/>
    <a:srgbClr val="00FFFE"/>
    <a:srgbClr val="FF17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4" autoAdjust="0"/>
    <p:restoredTop sz="63399" autoAdjust="0"/>
  </p:normalViewPr>
  <p:slideViewPr>
    <p:cSldViewPr>
      <p:cViewPr varScale="1">
        <p:scale>
          <a:sx n="100" d="100"/>
          <a:sy n="100" d="100"/>
        </p:scale>
        <p:origin x="4048" y="168"/>
      </p:cViewPr>
      <p:guideLst>
        <p:guide orient="horz" pos="1536"/>
        <p:guide pos="576"/>
      </p:guideLst>
    </p:cSldViewPr>
  </p:slideViewPr>
  <p:outlineViewPr>
    <p:cViewPr>
      <p:scale>
        <a:sx n="33" d="100"/>
        <a:sy n="33" d="100"/>
      </p:scale>
      <p:origin x="0" y="2226"/>
    </p:cViewPr>
  </p:outlineViewPr>
  <p:notesTextViewPr>
    <p:cViewPr>
      <p:scale>
        <a:sx n="195" d="100"/>
        <a:sy n="195" d="100"/>
      </p:scale>
      <p:origin x="0" y="0"/>
    </p:cViewPr>
  </p:notesTextViewPr>
  <p:sorterViewPr>
    <p:cViewPr>
      <p:scale>
        <a:sx n="66" d="100"/>
        <a:sy n="66" d="100"/>
      </p:scale>
      <p:origin x="0" y="0"/>
    </p:cViewPr>
  </p:sorterViewPr>
  <p:notesViewPr>
    <p:cSldViewPr>
      <p:cViewPr varScale="1">
        <p:scale>
          <a:sx n="84" d="100"/>
          <a:sy n="84" d="100"/>
        </p:scale>
        <p:origin x="3150"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1027" name="Rectangle 3"/>
          <p:cNvSpPr>
            <a:spLocks noGrp="1" noChangeArrowheads="1"/>
          </p:cNvSpPr>
          <p:nvPr>
            <p:ph type="dt" sz="quarter"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dirty="0"/>
          </a:p>
        </p:txBody>
      </p:sp>
      <p:sp>
        <p:nvSpPr>
          <p:cNvPr id="1028" name="Rectangle 4"/>
          <p:cNvSpPr>
            <a:spLocks noGrp="1" noChangeArrowheads="1"/>
          </p:cNvSpPr>
          <p:nvPr>
            <p:ph type="ftr" sz="quarter" idx="2"/>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1029" name="Rectangle 5"/>
          <p:cNvSpPr>
            <a:spLocks noGrp="1" noChangeArrowheads="1"/>
          </p:cNvSpPr>
          <p:nvPr>
            <p:ph type="sldNum" sz="quarter" idx="3"/>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86B331E5-0968-4AEF-92A4-80ACF7B5DF42}" type="slidenum">
              <a:rPr lang="en-US"/>
              <a:pPr>
                <a:defRPr/>
              </a:pPr>
              <a:t>‹#›</a:t>
            </a:fld>
            <a:endParaRPr lang="en-US" dirty="0"/>
          </a:p>
        </p:txBody>
      </p:sp>
    </p:spTree>
    <p:extLst>
      <p:ext uri="{BB962C8B-B14F-4D97-AF65-F5344CB8AC3E}">
        <p14:creationId xmlns:p14="http://schemas.microsoft.com/office/powerpoint/2010/main" val="3829790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1" y="0"/>
            <a:ext cx="3038649"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79875" name="Rectangle 3"/>
          <p:cNvSpPr>
            <a:spLocks noGrp="1" noChangeArrowheads="1"/>
          </p:cNvSpPr>
          <p:nvPr>
            <p:ph type="dt" idx="1"/>
          </p:nvPr>
        </p:nvSpPr>
        <p:spPr bwMode="auto">
          <a:xfrm>
            <a:off x="3973370" y="0"/>
            <a:ext cx="3037031" cy="465138"/>
          </a:xfrm>
          <a:prstGeom prst="rect">
            <a:avLst/>
          </a:prstGeom>
          <a:noFill/>
          <a:ln>
            <a:noFill/>
          </a:ln>
          <a:extLst/>
        </p:spPr>
        <p:txBody>
          <a:bodyPr vert="horz" wrap="square" lIns="92446" tIns="46223" rIns="92446" bIns="46223" numCol="1" anchor="t" anchorCtr="0" compatLnSpc="1">
            <a:prstTxWarp prst="textNoShape">
              <a:avLst/>
            </a:prstTxWarp>
          </a:bodyPr>
          <a:lstStyle>
            <a:lvl1pPr algn="r" defTabSz="923925" eaLnBrk="0" hangingPunct="0">
              <a:defRPr sz="1200">
                <a:ea typeface="ＭＳ Ｐゴシック" charset="-128"/>
                <a:cs typeface="+mn-cs"/>
              </a:defRPr>
            </a:lvl1pPr>
          </a:lstStyle>
          <a:p>
            <a:pPr>
              <a:defRPr/>
            </a:pPr>
            <a:endParaRPr lang="en-US" dirty="0"/>
          </a:p>
        </p:txBody>
      </p:sp>
      <p:sp>
        <p:nvSpPr>
          <p:cNvPr id="1741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934722" y="4416428"/>
            <a:ext cx="5140960" cy="4183063"/>
          </a:xfrm>
          <a:prstGeom prst="rect">
            <a:avLst/>
          </a:prstGeom>
          <a:noFill/>
          <a:ln>
            <a:noFill/>
          </a:ln>
          <a:extLst/>
        </p:spPr>
        <p:txBody>
          <a:bodyPr vert="horz" wrap="square" lIns="92446" tIns="46223" rIns="92446" bIns="462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1" y="8831266"/>
            <a:ext cx="3038649"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defTabSz="923925" eaLnBrk="0" hangingPunct="0">
              <a:defRPr sz="1200">
                <a:ea typeface="ＭＳ Ｐゴシック" charset="-128"/>
                <a:cs typeface="+mn-cs"/>
              </a:defRPr>
            </a:lvl1pPr>
          </a:lstStyle>
          <a:p>
            <a:pPr>
              <a:defRPr/>
            </a:pPr>
            <a:endParaRPr lang="en-US" dirty="0"/>
          </a:p>
        </p:txBody>
      </p:sp>
      <p:sp>
        <p:nvSpPr>
          <p:cNvPr id="79879" name="Rectangle 7"/>
          <p:cNvSpPr>
            <a:spLocks noGrp="1" noChangeArrowheads="1"/>
          </p:cNvSpPr>
          <p:nvPr>
            <p:ph type="sldNum" sz="quarter" idx="5"/>
          </p:nvPr>
        </p:nvSpPr>
        <p:spPr bwMode="auto">
          <a:xfrm>
            <a:off x="3973370" y="8831266"/>
            <a:ext cx="3037031" cy="465137"/>
          </a:xfrm>
          <a:prstGeom prst="rect">
            <a:avLst/>
          </a:prstGeom>
          <a:noFill/>
          <a:ln>
            <a:noFill/>
          </a:ln>
          <a:extLst/>
        </p:spPr>
        <p:txBody>
          <a:bodyPr vert="horz" wrap="square" lIns="92446" tIns="46223" rIns="92446" bIns="46223" numCol="1" anchor="b" anchorCtr="0" compatLnSpc="1">
            <a:prstTxWarp prst="textNoShape">
              <a:avLst/>
            </a:prstTxWarp>
          </a:bodyPr>
          <a:lstStyle>
            <a:lvl1pPr algn="r" defTabSz="923925" eaLnBrk="0" hangingPunct="0">
              <a:defRPr sz="1200">
                <a:ea typeface="ＭＳ Ｐゴシック" charset="-128"/>
                <a:cs typeface="+mn-cs"/>
              </a:defRPr>
            </a:lvl1pPr>
          </a:lstStyle>
          <a:p>
            <a:pPr>
              <a:defRPr/>
            </a:pPr>
            <a:fld id="{96FBA243-26B8-481D-8325-B438EAAEE84C}" type="slidenum">
              <a:rPr lang="en-US"/>
              <a:pPr>
                <a:defRPr/>
              </a:pPr>
              <a:t>‹#›</a:t>
            </a:fld>
            <a:endParaRPr lang="en-US" dirty="0"/>
          </a:p>
        </p:txBody>
      </p:sp>
    </p:spTree>
    <p:extLst>
      <p:ext uri="{BB962C8B-B14F-4D97-AF65-F5344CB8AC3E}">
        <p14:creationId xmlns:p14="http://schemas.microsoft.com/office/powerpoint/2010/main" val="16438072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7348B18-4CB9-4909-8205-4EA506D8FF05}" type="slidenum">
              <a:rPr lang="en-US" altLang="en-US" sz="1200"/>
              <a:pPr/>
              <a:t>1</a:t>
            </a:fld>
            <a:endParaRPr lang="en-US" altLang="en-US" sz="1200" dirty="0"/>
          </a:p>
        </p:txBody>
      </p:sp>
    </p:spTree>
    <p:extLst>
      <p:ext uri="{BB962C8B-B14F-4D97-AF65-F5344CB8AC3E}">
        <p14:creationId xmlns:p14="http://schemas.microsoft.com/office/powerpoint/2010/main" val="262430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dirty="0" smtClean="0">
                <a:solidFill>
                  <a:schemeClr val="tx1"/>
                </a:solidFill>
                <a:effectLst/>
                <a:latin typeface="Arial" charset="0"/>
                <a:ea typeface="ＭＳ Ｐゴシック" charset="-128"/>
                <a:cs typeface="ＭＳ Ｐゴシック"/>
              </a:rPr>
              <a:t>El proceso de políticas es vasto y complejo con muchos giros y vueltas a lo largo del camino. Inclusive en las fases finales, por ejemplo:</a:t>
            </a:r>
            <a:r>
              <a:rPr lang="es-NI" sz="1200" kern="1200" baseline="0" noProof="0" dirty="0" smtClean="0">
                <a:solidFill>
                  <a:schemeClr val="tx1"/>
                </a:solidFill>
                <a:effectLst/>
                <a:latin typeface="Arial" charset="0"/>
                <a:ea typeface="ＭＳ Ｐゴシック" charset="-128"/>
                <a:cs typeface="ＭＳ Ｐゴシック"/>
              </a:rPr>
              <a:t> cuando uno está negociando una solución acordada por medio del proceso de presupuesto, entonces se requiere de paciencia. Los acuerdos se alcanzan de forma gradual y especial cuando se involucran a los recursos financieros</a:t>
            </a:r>
            <a:r>
              <a:rPr lang="es-NI" sz="1200" kern="1200" noProof="0" dirty="0" smtClean="0">
                <a:solidFill>
                  <a:schemeClr val="tx1"/>
                </a:solidFill>
                <a:effectLst/>
                <a:latin typeface="Arial" charset="0"/>
                <a:ea typeface="ＭＳ Ｐゴシック" charset="-128"/>
                <a:cs typeface="ＭＳ Ｐゴシック"/>
              </a:rPr>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dirty="0" smtClean="0">
                <a:solidFill>
                  <a:schemeClr val="tx1"/>
                </a:solidFill>
                <a:effectLst/>
                <a:latin typeface="Arial" charset="0"/>
                <a:ea typeface="ＭＳ Ｐゴシック" charset="-128"/>
                <a:cs typeface="ＭＳ Ｐゴシック"/>
              </a:rPr>
              <a:t>Los compromisos verbales hechos por los tomadores de decisiones</a:t>
            </a:r>
            <a:r>
              <a:rPr lang="es-NI" sz="1200" kern="1200" baseline="0" noProof="0" dirty="0" smtClean="0">
                <a:solidFill>
                  <a:schemeClr val="tx1"/>
                </a:solidFill>
                <a:effectLst/>
                <a:latin typeface="Arial" charset="0"/>
                <a:ea typeface="ＭＳ Ｐゴシック" charset="-128"/>
                <a:cs typeface="ＭＳ Ｐゴシック"/>
              </a:rPr>
              <a:t> son muy emocionantes, pero difíciles de documentar y de pedirles cuentas. Los tomadores de decisiones son más propensos a tener más libertad con sus expresiones verbales de apoyo que con la documentación escrita que la confirma. El alcanzar un compromiso verbal es un paso importante, pero el obtener un compromiso por escrito o la documentación escrita de la ejecución es mucho más importante.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baseline="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baseline="0" noProof="0" dirty="0" smtClean="0">
                <a:solidFill>
                  <a:schemeClr val="tx1"/>
                </a:solidFill>
                <a:effectLst/>
                <a:latin typeface="Arial" charset="0"/>
                <a:ea typeface="ＭＳ Ｐゴシック" charset="-128"/>
                <a:cs typeface="ＭＳ Ｐゴシック"/>
              </a:rPr>
              <a:t>Los tomadores de decisiones se mantienen muy ocupados y con suma facilidad se les pueda salir de sus agendas un tema individual. Pueda ser necesario el volver a recordarles lo que se necesita de ellos. Del mismo modo, dentro de las políticas públicas y las coaliciones de promoción, el momento inicial de una reunión o de un compromiso comienza a desvanecerse con prontitud ya que las personas eligen otras tareas. También, los seguimientos internos a menudo son necesarios. Puede ser de mucha utilidad el fijar plazos y verificaciones regulares o las llamadas para asegurarse de que se está alcanzando un avance.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baseline="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baseline="0" noProof="0" dirty="0" smtClean="0">
                <a:solidFill>
                  <a:schemeClr val="tx1"/>
                </a:solidFill>
                <a:effectLst/>
                <a:latin typeface="Arial" charset="0"/>
                <a:ea typeface="ＭＳ Ｐゴシック" charset="-128"/>
                <a:cs typeface="ＭＳ Ｐゴシック"/>
              </a:rPr>
              <a:t>Por último, muchas veces el cambio de políticas ocurre con dos pasos al frente seguido por un paso atrás. A veces se puede llegar a sentir que será imposible alcanzar el éxito, si un tomador de decisiones es reacio a tu asunto o a las prioridades y la atención del gobierno se dirige a otra parte. Lo usual, con algo de pensamiento creativo y de colaboración, es que haya un punto de entrada en alguna parte. No rendirse cuando se escuche un “no.” Reflexionar en los intereses de los demás, volver a considerar sus múltiples opciones y planificar otro planteamiento.</a:t>
            </a:r>
            <a:endParaRPr lang="es-NI"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i="1" kern="1200" baseline="0" noProof="0" dirty="0" smtClean="0">
                <a:solidFill>
                  <a:schemeClr val="tx1"/>
                </a:solidFill>
                <a:effectLst/>
                <a:latin typeface="Arial" charset="0"/>
                <a:ea typeface="ＭＳ Ｐゴシック" charset="-128"/>
                <a:cs typeface="ＭＳ Ｐゴシック"/>
              </a:rPr>
              <a:t>[Pedir al grupo que discuta que tan prolongado creen ellos que podría tomar el finalizar un compromiso hecho a través del proceso de políticas]</a:t>
            </a:r>
            <a:endParaRPr lang="es-NI" sz="1200" i="1"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Arial" charset="0"/>
              <a:ea typeface="ＭＳ Ｐゴシック" charset="-128"/>
              <a:cs typeface="ＭＳ Ｐゴシック"/>
            </a:endParaRPr>
          </a:p>
          <a:p>
            <a:pPr eaLnBrk="1" hangingPunct="1"/>
            <a:endParaRPr lang="en-US" sz="1200" kern="1200" dirty="0">
              <a:solidFill>
                <a:schemeClr val="tx1"/>
              </a:solidFill>
              <a:effectLst/>
              <a:latin typeface="Arial" charset="0"/>
              <a:ea typeface="ＭＳ Ｐゴシック" charset="-128"/>
              <a:cs typeface="ＭＳ Ｐゴシック"/>
            </a:endParaRPr>
          </a:p>
          <a:p>
            <a:pPr eaLnBrk="1" hangingPunct="1"/>
            <a:endParaRPr lang="en-US" sz="1200" kern="1200" baseline="0" dirty="0">
              <a:solidFill>
                <a:schemeClr val="tx1"/>
              </a:solidFill>
              <a:effectLst/>
              <a:latin typeface="Arial" charset="0"/>
              <a:ea typeface="ＭＳ Ｐゴシック" charset="-128"/>
              <a:cs typeface="Arial" charset="0"/>
            </a:endParaRPr>
          </a:p>
          <a:p>
            <a:pPr eaLnBrk="1" hangingPunct="1"/>
            <a:endParaRPr lang="en-US" baseline="0" dirty="0">
              <a:cs typeface="Arial" charset="0"/>
            </a:endParaRPr>
          </a:p>
          <a:p>
            <a:pPr eaLnBrk="1" hangingPunct="1"/>
            <a:endParaRPr lang="en-US" baseline="0" dirty="0">
              <a:cs typeface="Arial" charset="0"/>
            </a:endParaRPr>
          </a:p>
          <a:p>
            <a:pPr eaLnBrk="1" hangingPunct="1"/>
            <a:endParaRPr lang="en-US" dirty="0">
              <a:cs typeface="Arial" charset="0"/>
            </a:endParaRPr>
          </a:p>
          <a:p>
            <a:pPr eaLnBrk="1" hangingPunct="1"/>
            <a:endParaRPr lang="en-US"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10</a:t>
            </a:fld>
            <a:endParaRPr lang="en-US" dirty="0"/>
          </a:p>
        </p:txBody>
      </p:sp>
    </p:spTree>
    <p:extLst>
      <p:ext uri="{BB962C8B-B14F-4D97-AF65-F5344CB8AC3E}">
        <p14:creationId xmlns:p14="http://schemas.microsoft.com/office/powerpoint/2010/main" val="1715601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noProof="0" smtClean="0">
                <a:cs typeface="Arial" charset="0"/>
              </a:rPr>
              <a:t>Hemos abarcado bastante material nuevo y teoría durante esta sesión. Revisemos los cinco principios claves que discutimos. ¿Quién los puede explicar uno por uno?</a:t>
            </a:r>
            <a:endParaRPr lang="es-NI" baseline="0" noProof="0" smtClean="0">
              <a:cs typeface="Arial" charset="0"/>
            </a:endParaRPr>
          </a:p>
          <a:p>
            <a:pPr eaLnBrk="1" hangingPunct="1"/>
            <a:endParaRPr lang="es-NI" baseline="0" noProof="0" smtClean="0">
              <a:cs typeface="Arial" charset="0"/>
            </a:endParaRPr>
          </a:p>
          <a:p>
            <a:pPr eaLnBrk="1" hangingPunct="1"/>
            <a:r>
              <a:rPr lang="es-NI" i="1" baseline="0" noProof="0" smtClean="0">
                <a:cs typeface="Arial" charset="0"/>
              </a:rPr>
              <a:t>[Ir a los principios de forma individual y preguntar a un participante diferente que brinde una definición o explicación de cada uno]</a:t>
            </a:r>
            <a:endParaRPr lang="es-NI" i="1" noProof="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11</a:t>
            </a:fld>
            <a:endParaRPr lang="en-US" dirty="0"/>
          </a:p>
        </p:txBody>
      </p:sp>
    </p:spTree>
    <p:extLst>
      <p:ext uri="{BB962C8B-B14F-4D97-AF65-F5344CB8AC3E}">
        <p14:creationId xmlns:p14="http://schemas.microsoft.com/office/powerpoint/2010/main" val="799169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BB967DFE-C36F-444C-AA45-6EED13899228}" type="slidenum">
              <a:rPr lang="en-US" sz="1200" smtClean="0"/>
              <a:pPr/>
              <a:t>12</a:t>
            </a:fld>
            <a:endParaRPr lang="en-US" sz="1200" dirty="0"/>
          </a:p>
        </p:txBody>
      </p:sp>
    </p:spTree>
    <p:extLst>
      <p:ext uri="{BB962C8B-B14F-4D97-AF65-F5344CB8AC3E}">
        <p14:creationId xmlns:p14="http://schemas.microsoft.com/office/powerpoint/2010/main" val="1656802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kern="1200" baseline="0" noProof="0" dirty="0" smtClean="0">
                <a:solidFill>
                  <a:schemeClr val="tx1"/>
                </a:solidFill>
                <a:effectLst/>
                <a:latin typeface="Arial" charset="0"/>
                <a:ea typeface="ＭＳ Ｐゴシック" charset="-128"/>
              </a:rPr>
              <a:t>Imaginense que </a:t>
            </a:r>
            <a:r>
              <a:rPr lang="es-NI" sz="1200" kern="1200" baseline="0" noProof="0" dirty="0" smtClean="0">
                <a:solidFill>
                  <a:schemeClr val="tx1"/>
                </a:solidFill>
                <a:effectLst/>
                <a:latin typeface="Arial" charset="0"/>
                <a:ea typeface="ＭＳ Ｐゴシック" charset="-128"/>
              </a:rPr>
              <a:t>han llegado al final del proceso de políticas.  Se ha identificado un problema, se ha agendado y se ha elaborado una solución. Se ha enfocado la atención, el entorno político muestra una reacción positiva y los formuladores de políticas han sido convencidos con éxito sobre la importancia de su asunto. Se abre la ventana </a:t>
            </a:r>
            <a:r>
              <a:rPr lang="es-NI" sz="1200" kern="1200" baseline="0" noProof="0" dirty="0" smtClean="0">
                <a:solidFill>
                  <a:schemeClr val="tx1"/>
                </a:solidFill>
                <a:effectLst/>
                <a:latin typeface="Arial" charset="0"/>
                <a:ea typeface="ＭＳ Ｐゴシック" charset="-128"/>
              </a:rPr>
              <a:t>de </a:t>
            </a:r>
            <a:r>
              <a:rPr lang="es-NI" sz="1200" kern="1200" baseline="0" noProof="0" dirty="0" smtClean="0">
                <a:solidFill>
                  <a:schemeClr val="tx1"/>
                </a:solidFill>
                <a:effectLst/>
                <a:latin typeface="Arial" charset="0"/>
                <a:ea typeface="ＭＳ Ｐゴシック" charset="-128"/>
              </a:rPr>
              <a:t>oportunidad. ¿Qué pasa después?</a:t>
            </a:r>
          </a:p>
          <a:p>
            <a:endParaRPr lang="es-NI" sz="1200" kern="1200" baseline="0" noProof="0" dirty="0" smtClean="0">
              <a:solidFill>
                <a:schemeClr val="tx1"/>
              </a:solidFill>
              <a:effectLst/>
              <a:latin typeface="Arial" charset="0"/>
              <a:ea typeface="ＭＳ Ｐゴシック" charset="-128"/>
            </a:endParaRPr>
          </a:p>
          <a:p>
            <a:r>
              <a:rPr lang="es-NI" sz="1200" kern="1200" baseline="0" noProof="0" dirty="0" smtClean="0">
                <a:solidFill>
                  <a:schemeClr val="tx1"/>
                </a:solidFill>
                <a:effectLst/>
                <a:latin typeface="Arial" charset="0"/>
                <a:ea typeface="ＭＳ Ｐゴシック" charset="-128"/>
              </a:rPr>
              <a:t>A pesar de todo este arduo esfuerzo, no se </a:t>
            </a:r>
            <a:r>
              <a:rPr lang="es-NI" sz="1200" kern="1200" baseline="0" noProof="0" dirty="0" smtClean="0">
                <a:solidFill>
                  <a:schemeClr val="tx1"/>
                </a:solidFill>
                <a:effectLst/>
                <a:latin typeface="Arial" charset="0"/>
                <a:ea typeface="ＭＳ Ｐゴシック" charset="-128"/>
              </a:rPr>
              <a:t>ha acabado tu trabajo. </a:t>
            </a:r>
            <a:r>
              <a:rPr lang="es-NI" sz="1200" kern="1200" baseline="0" noProof="0" dirty="0" smtClean="0">
                <a:solidFill>
                  <a:schemeClr val="tx1"/>
                </a:solidFill>
                <a:effectLst/>
                <a:latin typeface="Arial" charset="0"/>
                <a:ea typeface="ＭＳ Ｐゴシック" charset="-128"/>
              </a:rPr>
              <a:t>Los compromisos de políticas le hacen frente a las prioridades contrapuestas, sobre todo cuando se asignan y se desembolsan los recursos. A medida que un compromiso avanza hacia las fases finales del proceso de políticas, se encuentra con las duras realidades del proceso presupuestario y, en muchas ocasiones, se requiere de la negociación para hacer ajustes a través del diálogo con los tomadores de decisiones. Como investigadores, ustedes no podrán ser participantes directos en la negociación de las políticas, pero es importante asegurarse de que los mensajes con base en las investigaciones sean llevados a la práctica aunque hayan sido aceptados y se haya hecho un compromiso al respecto.</a:t>
            </a:r>
          </a:p>
          <a:p>
            <a:endParaRPr lang="en-US" sz="1200" kern="1200" baseline="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2</a:t>
            </a:fld>
            <a:endParaRPr lang="en-US" dirty="0"/>
          </a:p>
        </p:txBody>
      </p:sp>
    </p:spTree>
    <p:extLst>
      <p:ext uri="{BB962C8B-B14F-4D97-AF65-F5344CB8AC3E}">
        <p14:creationId xmlns:p14="http://schemas.microsoft.com/office/powerpoint/2010/main" val="1501594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i="0" kern="1200" baseline="0" noProof="0" dirty="0" smtClean="0">
                <a:solidFill>
                  <a:schemeClr val="tx1"/>
                </a:solidFill>
                <a:effectLst/>
                <a:latin typeface="Arial" charset="0"/>
                <a:ea typeface="ＭＳ Ｐゴシック" charset="-128"/>
              </a:rPr>
              <a:t>Hablemos de lo que significa la negociación en el contexto de las políticas. </a:t>
            </a:r>
            <a:endParaRPr lang="es-NI" sz="1200" i="1" kern="1200" baseline="0" noProof="0" dirty="0" smtClean="0">
              <a:solidFill>
                <a:schemeClr val="tx1"/>
              </a:solidFill>
              <a:effectLst/>
              <a:latin typeface="Arial" charset="0"/>
              <a:ea typeface="ＭＳ Ｐゴシック" charset="-128"/>
            </a:endParaRPr>
          </a:p>
          <a:p>
            <a:endParaRPr lang="es-NI" sz="1200" kern="1200" baseline="0" noProof="0" dirty="0" smtClean="0">
              <a:solidFill>
                <a:schemeClr val="tx1"/>
              </a:solidFill>
              <a:effectLst/>
              <a:latin typeface="Arial" charset="0"/>
              <a:ea typeface="ＭＳ Ｐゴシック" charset="-128"/>
            </a:endParaRPr>
          </a:p>
          <a:p>
            <a:r>
              <a:rPr lang="es-NI" sz="1200" kern="1200" baseline="0" noProof="0" dirty="0" smtClean="0">
                <a:solidFill>
                  <a:schemeClr val="tx1"/>
                </a:solidFill>
                <a:effectLst/>
                <a:latin typeface="Arial" charset="0"/>
                <a:ea typeface="ＭＳ Ｐゴシック" charset="-128"/>
              </a:rPr>
              <a:t>¿Qué significado tiene la negociación para ustedes? ¿Pueden darme un ejemplo de una negociación? </a:t>
            </a:r>
            <a:r>
              <a:rPr lang="es-NI" sz="1200" b="1" i="1" kern="1200" baseline="0" noProof="0" dirty="0" smtClean="0">
                <a:solidFill>
                  <a:schemeClr val="tx1"/>
                </a:solidFill>
                <a:effectLst/>
                <a:latin typeface="Arial" charset="0"/>
                <a:ea typeface="ＭＳ Ｐゴシック" charset="-128"/>
              </a:rPr>
              <a:t>[Dar espacio a las respuestas. </a:t>
            </a:r>
            <a:r>
              <a:rPr lang="es-NI" sz="1200" b="1" i="1" kern="1200" noProof="0" dirty="0" smtClean="0">
                <a:solidFill>
                  <a:schemeClr val="tx1"/>
                </a:solidFill>
                <a:effectLst/>
                <a:latin typeface="Arial" charset="0"/>
                <a:ea typeface="ＭＳ Ｐゴシック" charset="-128"/>
                <a:cs typeface="ＭＳ Ｐゴシック"/>
              </a:rPr>
              <a:t>Si los ejemplos presentados son formales</a:t>
            </a:r>
            <a:r>
              <a:rPr lang="es-NI" sz="1200" b="1" i="1" kern="1200" baseline="0" noProof="0" dirty="0" smtClean="0">
                <a:solidFill>
                  <a:schemeClr val="tx1"/>
                </a:solidFill>
                <a:effectLst/>
                <a:latin typeface="Arial" charset="0"/>
                <a:ea typeface="ＭＳ Ｐゴシック" charset="-128"/>
                <a:cs typeface="ＭＳ Ｐゴシック"/>
              </a:rPr>
              <a:t> o de </a:t>
            </a:r>
            <a:r>
              <a:rPr lang="es-NI" sz="1200" b="1" i="1" kern="1200" noProof="0" dirty="0" smtClean="0">
                <a:solidFill>
                  <a:schemeClr val="tx1"/>
                </a:solidFill>
                <a:effectLst/>
                <a:latin typeface="Arial" charset="0"/>
                <a:ea typeface="ＭＳ Ｐゴシック" charset="-128"/>
                <a:cs typeface="ＭＳ Ｐゴシック"/>
              </a:rPr>
              <a:t>políticas, entonces formular</a:t>
            </a:r>
            <a:r>
              <a:rPr lang="es-NI" sz="1200" b="1" i="1" kern="1200" baseline="0" noProof="0" dirty="0" smtClean="0">
                <a:solidFill>
                  <a:schemeClr val="tx1"/>
                </a:solidFill>
                <a:effectLst/>
                <a:latin typeface="Arial" charset="0"/>
                <a:ea typeface="ＭＳ Ｐゴシック" charset="-128"/>
                <a:cs typeface="ＭＳ Ｐゴシック"/>
              </a:rPr>
              <a:t> una pregunta de seguimiento</a:t>
            </a:r>
            <a:r>
              <a:rPr lang="es-NI" sz="1200" b="1" i="1" kern="1200" noProof="0" dirty="0" smtClean="0">
                <a:solidFill>
                  <a:schemeClr val="tx1"/>
                </a:solidFill>
                <a:effectLst/>
                <a:latin typeface="Arial" charset="0"/>
                <a:ea typeface="ＭＳ Ｐゴシック" charset="-128"/>
                <a:cs typeface="ＭＳ Ｐゴシック"/>
              </a:rPr>
              <a:t>: ¿Ha habido algún momento de su vida en donde haya negociado?]</a:t>
            </a:r>
          </a:p>
          <a:p>
            <a:endParaRPr lang="es-NI" b="1" baseline="0" noProof="0" dirty="0" smtClean="0"/>
          </a:p>
          <a:p>
            <a:r>
              <a:rPr lang="es-NI" b="0" baseline="0" noProof="0" dirty="0" smtClean="0"/>
              <a:t>La negociación es la discusión entre dos o más personas o grupos que tienen diferentes posiciones, pero que están tratando de llegar a un acuerdo. </a:t>
            </a:r>
          </a:p>
          <a:p>
            <a:endParaRPr lang="es-NI" sz="1200" kern="1200" baseline="0" noProof="0" dirty="0" smtClean="0">
              <a:solidFill>
                <a:schemeClr val="tx1"/>
              </a:solidFill>
              <a:effectLst/>
              <a:latin typeface="Arial" charset="0"/>
              <a:ea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NI" sz="1200" b="1" i="1" kern="1200" noProof="0" dirty="0" smtClean="0">
                <a:solidFill>
                  <a:schemeClr val="tx1"/>
                </a:solidFill>
                <a:effectLst/>
                <a:latin typeface="Arial" charset="0"/>
                <a:ea typeface="ＭＳ Ｐゴシック" charset="-128"/>
                <a:cs typeface="ＭＳ Ｐゴシック"/>
              </a:rPr>
              <a:t>[Dar clic] </a:t>
            </a:r>
            <a:r>
              <a:rPr lang="es-NI" sz="1200" kern="1200" noProof="0" dirty="0" smtClean="0">
                <a:solidFill>
                  <a:schemeClr val="tx1"/>
                </a:solidFill>
                <a:effectLst/>
                <a:latin typeface="Arial" charset="0"/>
                <a:ea typeface="ＭＳ Ｐゴシック" charset="-128"/>
                <a:cs typeface="ＭＳ Ｐゴシック"/>
              </a:rPr>
              <a:t>A menudo</a:t>
            </a:r>
            <a:r>
              <a:rPr lang="es-NI" sz="1200" kern="1200" baseline="0" noProof="0" dirty="0" smtClean="0">
                <a:solidFill>
                  <a:schemeClr val="tx1"/>
                </a:solidFill>
                <a:effectLst/>
                <a:latin typeface="Arial" charset="0"/>
                <a:ea typeface="ＭＳ Ｐゴシック" charset="-128"/>
                <a:cs typeface="ＭＳ Ｐゴシック"/>
              </a:rPr>
              <a:t> t</a:t>
            </a:r>
            <a:r>
              <a:rPr lang="es-NI" sz="1200" kern="1200" noProof="0" dirty="0" smtClean="0">
                <a:solidFill>
                  <a:schemeClr val="tx1"/>
                </a:solidFill>
                <a:effectLst/>
                <a:latin typeface="Arial" charset="0"/>
                <a:ea typeface="ＭＳ Ｐゴシック" charset="-128"/>
                <a:cs typeface="ＭＳ Ｐゴシック"/>
              </a:rPr>
              <a:t>ambién</a:t>
            </a:r>
            <a:r>
              <a:rPr lang="es-NI" sz="1200" kern="1200" baseline="0" noProof="0" dirty="0" smtClean="0">
                <a:solidFill>
                  <a:schemeClr val="tx1"/>
                </a:solidFill>
                <a:effectLst/>
                <a:latin typeface="Arial" charset="0"/>
                <a:ea typeface="ＭＳ Ｐゴシック" charset="-128"/>
                <a:cs typeface="ＭＳ Ｐゴシック"/>
              </a:rPr>
              <a:t> se describe a</a:t>
            </a:r>
            <a:r>
              <a:rPr lang="es-NI" sz="1200" kern="1200" noProof="0" dirty="0" smtClean="0">
                <a:solidFill>
                  <a:schemeClr val="tx1"/>
                </a:solidFill>
                <a:effectLst/>
                <a:latin typeface="Arial" charset="0"/>
                <a:ea typeface="ＭＳ Ｐゴシック" charset="-128"/>
                <a:cs typeface="ＭＳ Ｐゴシック"/>
              </a:rPr>
              <a:t> la negociación como el proceso</a:t>
            </a:r>
            <a:r>
              <a:rPr lang="es-NI" sz="1200" kern="1200" baseline="0" noProof="0" dirty="0" smtClean="0">
                <a:solidFill>
                  <a:schemeClr val="tx1"/>
                </a:solidFill>
                <a:effectLst/>
                <a:latin typeface="Arial" charset="0"/>
                <a:ea typeface="ＭＳ Ｐゴシック" charset="-128"/>
                <a:cs typeface="ＭＳ Ｐゴシック"/>
              </a:rPr>
              <a:t> para tratar de influenciar a las personas. Esta cita resume cómo se aplica la negociación al campo de las políticas de la salud. </a:t>
            </a:r>
            <a:r>
              <a:rPr lang="es-NI" sz="1200" b="1" i="1" kern="1200" baseline="0" noProof="0" dirty="0" smtClean="0">
                <a:solidFill>
                  <a:schemeClr val="tx1"/>
                </a:solidFill>
                <a:effectLst/>
                <a:latin typeface="Arial" charset="0"/>
                <a:ea typeface="ＭＳ Ｐゴシック" charset="-128"/>
                <a:cs typeface="ＭＳ Ｐゴシック"/>
              </a:rPr>
              <a:t>[Pedir a un participante que lea la cita al grupo en voz alta]</a:t>
            </a:r>
            <a:endParaRPr lang="es-NI" sz="1200" b="1" kern="1200" baseline="0" noProof="0" dirty="0" smtClean="0">
              <a:solidFill>
                <a:schemeClr val="tx1"/>
              </a:solidFill>
              <a:effectLst/>
              <a:latin typeface="Arial" charset="0"/>
              <a:ea typeface="ＭＳ Ｐゴシック" charset="-128"/>
              <a:cs typeface="ＭＳ Ｐゴシック"/>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NI" sz="1200" kern="1200" baseline="0" noProof="0" dirty="0" smtClean="0">
              <a:solidFill>
                <a:schemeClr val="tx1"/>
              </a:solidFill>
              <a:effectLst/>
              <a:latin typeface="Arial" charset="0"/>
              <a:ea typeface="ＭＳ Ｐゴシック" charset="-128"/>
              <a:cs typeface="ＭＳ Ｐゴシック"/>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NI" sz="1200" i="0" kern="1200" baseline="0" noProof="0" dirty="0" smtClean="0">
                <a:solidFill>
                  <a:schemeClr val="tx1"/>
                </a:solidFill>
                <a:effectLst/>
                <a:latin typeface="Arial" charset="0"/>
                <a:ea typeface="ＭＳ Ｐゴシック" charset="-128"/>
              </a:rPr>
              <a:t>La negociación refleja el cómo y el porqué se desarrollan, se adaptan y, a menudo, se vuelven menos ambiciosas las soluciones de políticas propuestas a medida que ellas se llevan a cabo hasta las fases finales del proceso de políticas a causa de los intereses opuestos. Es útil recordar que la negociación es un proceso y no, una acción sencilla. Es el proceso con muchas partes que llegan a un acuerdo sobre una decisión de políticas o una intervención de políticas. Lo típico en una negociación es que las diferentes partes comiencen el proceso tomando diferentes posiciones, lo cual se desarrolla y se adapta con el paso del tiempo hasta que las partes llegan a un convenio</a:t>
            </a:r>
            <a:r>
              <a:rPr lang="es-NI" sz="1200" kern="1200" baseline="0" noProof="0" dirty="0" smtClean="0">
                <a:solidFill>
                  <a:schemeClr val="tx1"/>
                </a:solidFill>
                <a:effectLst/>
                <a:latin typeface="Arial" charset="0"/>
                <a:ea typeface="ＭＳ Ｐゴシック" charset="-128"/>
                <a:cs typeface="ＭＳ Ｐゴシック"/>
              </a:rPr>
              <a:t>.</a:t>
            </a:r>
            <a:endParaRPr lang="es-NI" sz="1200" kern="1200" noProof="0" dirty="0" smtClean="0">
              <a:solidFill>
                <a:schemeClr val="tx1"/>
              </a:solidFill>
              <a:effectLst/>
              <a:latin typeface="Arial" charset="0"/>
              <a:ea typeface="ＭＳ Ｐゴシック" charset="-128"/>
              <a:cs typeface="ＭＳ Ｐゴシック"/>
            </a:endParaRPr>
          </a:p>
          <a:p>
            <a:endParaRPr lang="es-NI" sz="1200" kern="1200" baseline="0" noProof="0" dirty="0" smtClean="0">
              <a:solidFill>
                <a:schemeClr val="tx1"/>
              </a:solidFill>
              <a:effectLst/>
              <a:latin typeface="Arial" charset="0"/>
              <a:ea typeface="ＭＳ Ｐゴシック" charset="-128"/>
            </a:endParaRPr>
          </a:p>
          <a:p>
            <a:r>
              <a:rPr lang="es-NI" sz="1200" b="1" i="1" kern="1200" baseline="0" noProof="0" dirty="0" smtClean="0">
                <a:solidFill>
                  <a:schemeClr val="tx1"/>
                </a:solidFill>
                <a:effectLst/>
                <a:latin typeface="Arial" charset="0"/>
                <a:ea typeface="ＭＳ Ｐゴシック" charset="-128"/>
              </a:rPr>
              <a:t>[Pedir a los participantes que nombren las posibles partes en una negociación de políticas de la salud (Por ejemplo: los funcionarios del Ministerio de Salud, los proveedores de servicios, las organizaciones comunitarias, los ONG’s, el Ministerio de Finanzas, los diputados…)]</a:t>
            </a:r>
            <a:endParaRPr lang="es-NI" sz="1200" b="1" i="1" kern="1200" baseline="0" noProof="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3</a:t>
            </a:fld>
            <a:endParaRPr lang="en-US" dirty="0"/>
          </a:p>
        </p:txBody>
      </p:sp>
    </p:spTree>
    <p:extLst>
      <p:ext uri="{BB962C8B-B14F-4D97-AF65-F5344CB8AC3E}">
        <p14:creationId xmlns:p14="http://schemas.microsoft.com/office/powerpoint/2010/main" val="1574375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i="0" kern="1200" baseline="0" noProof="0" smtClean="0">
                <a:solidFill>
                  <a:schemeClr val="tx1"/>
                </a:solidFill>
                <a:effectLst/>
                <a:latin typeface="Arial" charset="0"/>
                <a:ea typeface="ＭＳ Ｐゴシック" charset="-128"/>
              </a:rPr>
              <a:t>Discutamos los cinco principios que los expertos de la negociación y los practicantes han identificado como importantes para obtener resultados exitosos. Aunque estos principios se aplican a cualquier tipo de negociación, nos enfocaremos en cuán relevantes son dentro del contexto de la investigación de las políticas de la salud. </a:t>
            </a:r>
            <a:endParaRPr lang="es-NI" sz="1200" i="0" kern="1200" baseline="0" noProof="0">
              <a:solidFill>
                <a:schemeClr val="tx1"/>
              </a:solidFill>
              <a:effectLst/>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4</a:t>
            </a:fld>
            <a:endParaRPr lang="en-US" dirty="0"/>
          </a:p>
        </p:txBody>
      </p:sp>
    </p:spTree>
    <p:extLst>
      <p:ext uri="{BB962C8B-B14F-4D97-AF65-F5344CB8AC3E}">
        <p14:creationId xmlns:p14="http://schemas.microsoft.com/office/powerpoint/2010/main" val="1703161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_tradnl" noProof="0" dirty="0" smtClean="0">
                <a:cs typeface="Arial" charset="0"/>
              </a:rPr>
              <a:t>Ya hemos</a:t>
            </a:r>
            <a:r>
              <a:rPr lang="es-ES_tradnl" baseline="0" noProof="0" dirty="0" smtClean="0">
                <a:cs typeface="Arial" charset="0"/>
              </a:rPr>
              <a:t> discutido las comunidades de política, las cuales son alianzas o redes de participantes bien conformadas a partir de una variedad de posiciones, quienes permanecen unidas en su compromiso para alcanzar una causa común. El fortalecer esa comunidad de política, en las primeras fases del proceso de políticas, las posesiona bien para trabajar como una coalición cuando se trata de la negociación</a:t>
            </a:r>
            <a:r>
              <a:rPr lang="es-ES_tradnl" baseline="0" noProof="0" dirty="0" smtClean="0"/>
              <a:t>.</a:t>
            </a:r>
            <a:endParaRPr lang="es-ES_tradnl" noProof="0" dirty="0" smtClean="0">
              <a:cs typeface="Arial" charset="0"/>
            </a:endParaRPr>
          </a:p>
          <a:p>
            <a:pPr eaLnBrk="1" hangingPunct="1"/>
            <a:endParaRPr lang="es-ES_tradnl" noProof="0" dirty="0" smtClean="0">
              <a:cs typeface="Arial" charset="0"/>
            </a:endParaRPr>
          </a:p>
          <a:p>
            <a:pPr eaLnBrk="1" hangingPunct="1"/>
            <a:r>
              <a:rPr lang="es-ES_tradnl" noProof="0" dirty="0" smtClean="0">
                <a:cs typeface="Arial" charset="0"/>
              </a:rPr>
              <a:t>Hay tres ventajas al trabajar en la</a:t>
            </a:r>
            <a:r>
              <a:rPr lang="es-ES_tradnl" baseline="0" noProof="0" dirty="0" smtClean="0">
                <a:cs typeface="Arial" charset="0"/>
              </a:rPr>
              <a:t> comunidad de política como una coalición en una negociación: pueden promover tu poder de negociación, pueden elevar un sentido de participación y pueden desarrollar relaciones positivas. En primer lugar, las personas y las instituciones que trabajan juntas adquieren mayor influencia en vez que si fuesen a negociar por cuenta propia, de igual manera evitan la competencia entre sí. En segundo lugar, las personas se vuelven más propensas a apoyar algo en las que ellas se sienten involucradas cuando participan en su creación. Para un tema de políticas públicas, no es muy probable que la negociación a escondidas o sigilosa tenga éxito. En tercer lugar, las relaciones positivas son fundamentales para hacer que las diferentes partes se sientan cómodas para hablar y confiar entre sí.</a:t>
            </a:r>
            <a:endParaRPr lang="es-ES_tradnl" sz="1200" kern="1200" baseline="0" noProof="0" dirty="0" smtClean="0">
              <a:solidFill>
                <a:schemeClr val="tx1"/>
              </a:solidFill>
              <a:effectLst/>
              <a:latin typeface="Arial" charset="0"/>
              <a:ea typeface="ＭＳ Ｐゴシック" charset="-128"/>
              <a:cs typeface="ＭＳ Ｐゴシック"/>
            </a:endParaRPr>
          </a:p>
          <a:p>
            <a:pPr eaLnBrk="1" hangingPunct="1"/>
            <a:endParaRPr lang="es-ES_tradnl"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kern="1200" noProof="0" dirty="0" smtClean="0">
                <a:solidFill>
                  <a:schemeClr val="tx1"/>
                </a:solidFill>
                <a:effectLst/>
                <a:latin typeface="Arial" charset="0"/>
                <a:ea typeface="ＭＳ Ｐゴシック" charset="-128"/>
                <a:cs typeface="ＭＳ Ｐゴシック"/>
              </a:rPr>
              <a:t>Como parte del trabajo en las comunidades</a:t>
            </a:r>
            <a:r>
              <a:rPr lang="es-ES_tradnl" sz="1200" kern="1200" baseline="0" noProof="0" dirty="0" smtClean="0">
                <a:solidFill>
                  <a:schemeClr val="tx1"/>
                </a:solidFill>
                <a:effectLst/>
                <a:latin typeface="Arial" charset="0"/>
                <a:ea typeface="ＭＳ Ｐゴシック" charset="-128"/>
                <a:cs typeface="ＭＳ Ｐゴシック"/>
              </a:rPr>
              <a:t> de política </a:t>
            </a:r>
            <a:r>
              <a:rPr lang="es-ES_tradnl" sz="1200" kern="1200" noProof="0" dirty="0" smtClean="0">
                <a:solidFill>
                  <a:schemeClr val="tx1"/>
                </a:solidFill>
                <a:effectLst/>
                <a:latin typeface="Arial" charset="0"/>
                <a:ea typeface="ＭＳ Ｐゴシック" charset="-128"/>
                <a:cs typeface="ＭＳ Ｐゴシック"/>
              </a:rPr>
              <a:t>o incluso</a:t>
            </a:r>
            <a:r>
              <a:rPr lang="es-ES_tradnl" sz="1200" kern="1200" baseline="0" noProof="0" dirty="0" smtClean="0">
                <a:solidFill>
                  <a:schemeClr val="tx1"/>
                </a:solidFill>
                <a:effectLst/>
                <a:latin typeface="Arial" charset="0"/>
                <a:ea typeface="ＭＳ Ｐゴシック" charset="-128"/>
                <a:cs typeface="ＭＳ Ｐゴシック"/>
              </a:rPr>
              <a:t> en una negociación por separado, es clave conocer a los otros actores. Esto se puede hacer a través de la técnica de análisis de los actores involucrados que se discutió con anterioridad. Identificar a los individuos específicos y no sólo a las organizaciones que influencian las decisiones, sino a los individuos que influencian a los tomadores de decisiones. Visualizar a los individuos específicos dentro de las organizaciones que sean importantes en una red. ¿Cómo se relacionan entre sí? ¿Quién influencia a los demás? ¿Quién colabora con quién y quién tiene una relación hostil? También se debe considerar cómo se relacionan las instituciones entre sí. ¿Cuál de las instituciones podría tener la capacidad de aliarse con otras o unirse a una coalición? Tratar de anticiparse a las diferencias institucionales al igual que a los diferentes individuos dentro de ellas, servirá para reaccionar a la iniciativa de políticas propuesta</a:t>
            </a:r>
            <a:r>
              <a:rPr lang="es-ES_tradnl" sz="1200" kern="1200" noProof="0" dirty="0" smtClean="0">
                <a:solidFill>
                  <a:schemeClr val="tx1"/>
                </a:solidFill>
                <a:effectLst/>
                <a:latin typeface="Arial" charset="0"/>
                <a:ea typeface="ＭＳ Ｐゴシック" charset="-128"/>
                <a:cs typeface="ＭＳ Ｐゴシック"/>
              </a:rPr>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b="1" i="1" kern="1200" noProof="0" dirty="0" smtClean="0">
                <a:solidFill>
                  <a:schemeClr val="tx1"/>
                </a:solidFill>
                <a:effectLst/>
                <a:latin typeface="Arial" charset="0"/>
                <a:ea typeface="ＭＳ Ｐゴシック" charset="-128"/>
                <a:cs typeface="ＭＳ Ｐゴシック"/>
              </a:rPr>
              <a:t>Pedir</a:t>
            </a:r>
            <a:r>
              <a:rPr lang="es-ES_tradnl" sz="1200" b="1" i="1" kern="1200" baseline="0" noProof="0" dirty="0" smtClean="0">
                <a:solidFill>
                  <a:schemeClr val="tx1"/>
                </a:solidFill>
                <a:effectLst/>
                <a:latin typeface="Arial" charset="0"/>
                <a:ea typeface="ＭＳ Ｐゴシック" charset="-128"/>
                <a:cs typeface="ＭＳ Ｐゴシック"/>
              </a:rPr>
              <a:t> a los participantes que den ejemplos de una persona en específico</a:t>
            </a:r>
            <a:r>
              <a:rPr lang="es-ES_tradnl" sz="1200" b="1" i="1" kern="1200" noProof="0" dirty="0" smtClean="0">
                <a:solidFill>
                  <a:schemeClr val="tx1"/>
                </a:solidFill>
                <a:effectLst/>
                <a:latin typeface="Arial" charset="0"/>
                <a:ea typeface="ＭＳ Ｐゴシック" charset="-128"/>
                <a:cs typeface="ＭＳ Ｐゴシック"/>
              </a:rPr>
              <a:t> (posición, título) con las que ellos se reunirían</a:t>
            </a:r>
            <a:r>
              <a:rPr lang="es-ES_tradnl" sz="1200" b="1" i="1" kern="1200" baseline="0" noProof="0" dirty="0" smtClean="0">
                <a:solidFill>
                  <a:schemeClr val="tx1"/>
                </a:solidFill>
                <a:effectLst/>
                <a:latin typeface="Arial" charset="0"/>
                <a:ea typeface="ＭＳ Ｐゴシック" charset="-128"/>
                <a:cs typeface="ＭＳ Ｐゴシック"/>
              </a:rPr>
              <a:t> en una negociación y de otras personas en la organización de esa persona que la/lo influencia</a:t>
            </a:r>
            <a:r>
              <a:rPr lang="es-ES_tradnl" sz="1200" b="1" i="1" kern="1200" noProof="0" dirty="0" smtClean="0">
                <a:solidFill>
                  <a:schemeClr val="tx1"/>
                </a:solidFill>
                <a:effectLst/>
                <a:latin typeface="Arial" charset="0"/>
                <a:ea typeface="ＭＳ Ｐゴシック" charset="-128"/>
                <a:cs typeface="ＭＳ Ｐゴシック"/>
              </a:rPr>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b="1" i="1" kern="1200" noProof="0" dirty="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b="1" i="1" kern="1200" noProof="0" dirty="0" smtClean="0">
                <a:solidFill>
                  <a:schemeClr val="tx1"/>
                </a:solidFill>
                <a:effectLst/>
                <a:latin typeface="Arial" charset="0"/>
                <a:ea typeface="ＭＳ Ｐゴシック" charset="-128"/>
                <a:cs typeface="ＭＳ Ｐゴシック"/>
              </a:rPr>
              <a:t>Después, pedir a los participantes que den ejemplos</a:t>
            </a:r>
            <a:r>
              <a:rPr lang="es-ES_tradnl" sz="1200" b="1" i="1" kern="1200" baseline="0" noProof="0" dirty="0" smtClean="0">
                <a:solidFill>
                  <a:schemeClr val="tx1"/>
                </a:solidFill>
                <a:effectLst/>
                <a:latin typeface="Arial" charset="0"/>
                <a:ea typeface="ＭＳ Ｐゴシック" charset="-128"/>
                <a:cs typeface="ＭＳ Ｐゴシック"/>
              </a:rPr>
              <a:t> de las típicas instituciones que se alían o están en oposición entre sí. ¿Cómo eso podría afectar una negociación?</a:t>
            </a:r>
            <a:endParaRPr lang="es-ES_tradnl" sz="1200" b="1" kern="1200" baseline="0" noProof="0" dirty="0" smtClean="0">
              <a:solidFill>
                <a:schemeClr val="tx1"/>
              </a:solidFill>
              <a:effectLst/>
              <a:latin typeface="Arial" charset="0"/>
              <a:ea typeface="ＭＳ Ｐゴシック" charset="-128"/>
              <a:cs typeface="Arial" charset="0"/>
            </a:endParaRPr>
          </a:p>
          <a:p>
            <a:pPr eaLnBrk="1" hangingPunct="1"/>
            <a:endParaRPr lang="es-ES_tradnl" baseline="0" noProof="0" dirty="0" smtClean="0">
              <a:cs typeface="Arial" charset="0"/>
            </a:endParaRPr>
          </a:p>
          <a:p>
            <a:pPr eaLnBrk="1" hangingPunct="1"/>
            <a:endParaRPr lang="es-ES_tradnl" baseline="0" noProof="0" dirty="0" smtClean="0">
              <a:cs typeface="Arial" charset="0"/>
            </a:endParaRPr>
          </a:p>
          <a:p>
            <a:pPr eaLnBrk="1" hangingPunct="1"/>
            <a:endParaRPr lang="es-ES_tradnl" noProof="0" dirty="0" smtClean="0">
              <a:cs typeface="Arial" charset="0"/>
            </a:endParaRPr>
          </a:p>
          <a:p>
            <a:pPr eaLnBrk="1" hangingPunct="1"/>
            <a:endParaRPr lang="es-ES_tradnl" noProof="0"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5</a:t>
            </a:fld>
            <a:endParaRPr lang="en-US" dirty="0"/>
          </a:p>
        </p:txBody>
      </p:sp>
    </p:spTree>
    <p:extLst>
      <p:ext uri="{BB962C8B-B14F-4D97-AF65-F5344CB8AC3E}">
        <p14:creationId xmlns:p14="http://schemas.microsoft.com/office/powerpoint/2010/main" val="2551902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E342C6D-CE59-4BBA-B6D6-1353498D1D2E}" type="slidenum">
              <a:rPr lang="en-US" altLang="en-US" sz="1200" smtClean="0">
                <a:latin typeface="Times New Roman" panose="02020603050405020304" pitchFamily="18" charset="0"/>
              </a:rPr>
              <a:pPr/>
              <a:t>6</a:t>
            </a:fld>
            <a:endParaRPr lang="en-US" altLang="en-US" sz="1200" dirty="0">
              <a:latin typeface="Times New Roman" panose="02020603050405020304" pitchFamily="18" charset="0"/>
            </a:endParaRPr>
          </a:p>
        </p:txBody>
      </p:sp>
      <p:sp>
        <p:nvSpPr>
          <p:cNvPr id="24579" name="Rectangle 3"/>
          <p:cNvSpPr>
            <a:spLocks noGrp="1" noRot="1" noChangeAspect="1" noChangeArrowheads="1" noTextEdit="1"/>
          </p:cNvSpPr>
          <p:nvPr>
            <p:ph type="sldImg"/>
          </p:nvPr>
        </p:nvSpPr>
        <p:spPr>
          <a:xfrm>
            <a:off x="954088" y="619125"/>
            <a:ext cx="4533900" cy="3402013"/>
          </a:xfrm>
          <a:ln w="12700" cap="flat">
            <a:solidFill>
              <a:schemeClr val="tx1"/>
            </a:solidFill>
          </a:ln>
        </p:spPr>
      </p:sp>
      <p:sp>
        <p:nvSpPr>
          <p:cNvPr id="24580" name="Rectangle 4"/>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s-NI" altLang="en-US" noProof="0" dirty="0" smtClean="0">
                <a:latin typeface="Arial" panose="020B0604020202020204" pitchFamily="34" charset="0"/>
                <a:cs typeface="Arial" panose="020B0604020202020204" pitchFamily="34" charset="0"/>
              </a:rPr>
              <a:t>Uno de los principios claves de una negociación</a:t>
            </a:r>
            <a:r>
              <a:rPr lang="es-NI" altLang="en-US" baseline="0" noProof="0" dirty="0" smtClean="0">
                <a:latin typeface="Arial" panose="020B0604020202020204" pitchFamily="34" charset="0"/>
                <a:cs typeface="Arial" panose="020B0604020202020204" pitchFamily="34" charset="0"/>
              </a:rPr>
              <a:t> exitosa consiste en entender la diferencia entre una posición de </a:t>
            </a:r>
            <a:r>
              <a:rPr lang="es-NI" altLang="en-US" baseline="0" noProof="0" dirty="0" smtClean="0">
                <a:latin typeface="Arial" panose="020B0604020202020204" pitchFamily="34" charset="0"/>
                <a:cs typeface="Arial" panose="020B0604020202020204" pitchFamily="34" charset="0"/>
              </a:rPr>
              <a:t>cada parte y </a:t>
            </a:r>
            <a:r>
              <a:rPr lang="es-NI" altLang="en-US" baseline="0" noProof="0" dirty="0" smtClean="0">
                <a:latin typeface="Arial" panose="020B0604020202020204" pitchFamily="34" charset="0"/>
                <a:cs typeface="Arial" panose="020B0604020202020204" pitchFamily="34" charset="0"/>
              </a:rPr>
              <a:t>sus intereses principales.</a:t>
            </a:r>
          </a:p>
          <a:p>
            <a:pPr eaLnBrk="1" hangingPunct="1"/>
            <a:endParaRPr lang="es-NI" altLang="en-US" baseline="0" noProof="0" dirty="0" smtClean="0">
              <a:latin typeface="Arial" panose="020B0604020202020204" pitchFamily="34" charset="0"/>
              <a:cs typeface="Arial" panose="020B0604020202020204" pitchFamily="34" charset="0"/>
            </a:endParaRPr>
          </a:p>
          <a:p>
            <a:pPr eaLnBrk="1" hangingPunct="1"/>
            <a:r>
              <a:rPr lang="es-NI" altLang="en-US" baseline="0" noProof="0" dirty="0" smtClean="0">
                <a:latin typeface="Arial" panose="020B0604020202020204" pitchFamily="34" charset="0"/>
                <a:cs typeface="Arial" panose="020B0604020202020204" pitchFamily="34" charset="0"/>
              </a:rPr>
              <a:t>Con anterioridad hablamos acerca de conocer a tu audiencia y de los factores contextuales específicos que los afectan durante el proceso de políticas. Los términos “la posición” y “el interés” son algo más específicos cuando se usan en el contexto de la negociación ya que se relacionan al intercambio de ideas directo que ocurre cuando las diferentes partes están tratando de llegar a un acuerdo.</a:t>
            </a:r>
          </a:p>
          <a:p>
            <a:pPr eaLnBrk="1" hangingPunct="1"/>
            <a:endParaRPr lang="es-NI" altLang="en-US" baseline="0" noProof="0" dirty="0" smtClean="0">
              <a:latin typeface="Arial" panose="020B0604020202020204" pitchFamily="34" charset="0"/>
              <a:cs typeface="Arial" panose="020B0604020202020204"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NI" altLang="en-US" baseline="0" noProof="0" dirty="0" smtClean="0">
                <a:latin typeface="Arial" panose="020B0604020202020204" pitchFamily="34" charset="0"/>
                <a:cs typeface="Arial" panose="020B0604020202020204" pitchFamily="34" charset="0"/>
              </a:rPr>
              <a:t>Una posición tiene que ver con la manera en que la parte reacciona a la pregunta específica o a la decisión cuando se está en la negociación. Su posición se sostiene de las declaraciones reales hechas por ellos. Un interés es la convicción, la percepción o la prioridad, no es específica a la pregunta en cuestión, que afecta a su posición. A menudo a los intereses se les relacionan con el plazo, el riesgo, el precedente, el crédito/culpa o la estructuración. Por lo general, en una negociación los intereses de las dos partes son diferentes. Por ejemplo: quiero aumentar los fondos para la planificación familiar, entonces uno quiere elevar los fondos para agua y sanidad. Esos son intereses diferentes pero no están en conflicto directo. Por el contrario, algunas veces los intereses se oponen: quiero aumentar los fondos para la planificación familiar, entonces uno quiere reducir los fondos para la planificación familiar</a:t>
            </a:r>
            <a:r>
              <a:rPr lang="es-NI" sz="1200" kern="1200" noProof="0" dirty="0" smtClean="0">
                <a:solidFill>
                  <a:schemeClr val="tx1"/>
                </a:solidFill>
                <a:effectLst/>
                <a:latin typeface="Arial" charset="0"/>
                <a:ea typeface="ＭＳ Ｐゴシック" charset="-128"/>
                <a:cs typeface="ＭＳ Ｐゴシック"/>
              </a:rPr>
              <a:t>.</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tLang="en-US" sz="1200" kern="1200" dirty="0">
              <a:solidFill>
                <a:schemeClr val="tx1"/>
              </a:solidFill>
              <a:effectLst/>
              <a:latin typeface="Arial" charset="0"/>
              <a:ea typeface="ＭＳ Ｐゴシック" charset="-128"/>
              <a:cs typeface="Arial" panose="020B0604020202020204" pitchFamily="34" charset="0"/>
            </a:endParaRPr>
          </a:p>
        </p:txBody>
      </p:sp>
    </p:spTree>
    <p:extLst>
      <p:ext uri="{BB962C8B-B14F-4D97-AF65-F5344CB8AC3E}">
        <p14:creationId xmlns:p14="http://schemas.microsoft.com/office/powerpoint/2010/main" val="3772241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E342C6D-CE59-4BBA-B6D6-1353498D1D2E}" type="slidenum">
              <a:rPr lang="en-US" altLang="en-US" sz="1200" smtClean="0">
                <a:latin typeface="Times New Roman" panose="02020603050405020304" pitchFamily="18" charset="0"/>
              </a:rPr>
              <a:pPr/>
              <a:t>7</a:t>
            </a:fld>
            <a:endParaRPr lang="en-US" altLang="en-US" sz="1200" dirty="0">
              <a:latin typeface="Times New Roman" panose="02020603050405020304" pitchFamily="18" charset="0"/>
            </a:endParaRPr>
          </a:p>
        </p:txBody>
      </p:sp>
      <p:sp>
        <p:nvSpPr>
          <p:cNvPr id="24579" name="Rectangle 3"/>
          <p:cNvSpPr>
            <a:spLocks noGrp="1" noRot="1" noChangeAspect="1" noChangeArrowheads="1" noTextEdit="1"/>
          </p:cNvSpPr>
          <p:nvPr>
            <p:ph type="sldImg"/>
          </p:nvPr>
        </p:nvSpPr>
        <p:spPr>
          <a:xfrm>
            <a:off x="954088" y="619125"/>
            <a:ext cx="4533900" cy="3402013"/>
          </a:xfrm>
          <a:ln w="12700" cap="flat">
            <a:solidFill>
              <a:schemeClr val="tx1"/>
            </a:solidFill>
          </a:ln>
        </p:spPr>
      </p:sp>
      <p:sp>
        <p:nvSpPr>
          <p:cNvPr id="24580" name="Rectangle 4"/>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s-NI" altLang="en-US" baseline="0" noProof="0" smtClean="0">
                <a:latin typeface="Arial" panose="020B0604020202020204" pitchFamily="34" charset="0"/>
                <a:cs typeface="Arial" panose="020B0604020202020204" pitchFamily="34" charset="0"/>
              </a:rPr>
              <a:t>Este cuadro muestra tres ejemplos de una posición de la parte en una decisión, es decir lo que ellos te dicen durante la negociación, y que sirve de base para los intereses que pueden avisar o motivar su posición. Veamos a la segunda posición. Imaginémonos que le está solicitando al Ministerio de Finanzas destinar fondos para una nueva iniciativa, pero el representante con el que está negociando dice que la solución propuesta es demasiado costosa. ¿Cuál es el verdadero origen de esta posición? Una posibilidad está en un interés que gira alrededor de la estructuración: el Ministerio de Finanzas necesita enmarcar sus acciones en el contexto de la estabilidad fiscal para satisfacer a los donantes y al sector privado. Otra posibilidad es que exista un interés que gira alrededor del precedente: el representante no quiere autorizar tu solicitud y pone un precedente, que es de esperarse, sea repetido por otros grupos.</a:t>
            </a:r>
          </a:p>
          <a:p>
            <a:pPr eaLnBrk="1" hangingPunct="1"/>
            <a:endParaRPr lang="es-NI" sz="1200" kern="1200" baseline="0" noProof="0" smtClean="0">
              <a:solidFill>
                <a:schemeClr val="tx1"/>
              </a:solidFill>
              <a:effectLst/>
              <a:latin typeface="Arial" panose="020B0604020202020204" pitchFamily="34" charset="0"/>
              <a:ea typeface="ＭＳ Ｐゴシック" charset="-128"/>
              <a:cs typeface="Arial" panose="020B0604020202020204" pitchFamily="34" charset="0"/>
            </a:endParaRPr>
          </a:p>
          <a:p>
            <a:pPr eaLnBrk="1" hangingPunct="1"/>
            <a:r>
              <a:rPr lang="es-NI" sz="1200" kern="1200" noProof="0" smtClean="0">
                <a:solidFill>
                  <a:schemeClr val="tx1"/>
                </a:solidFill>
                <a:effectLst/>
                <a:latin typeface="Arial" charset="0"/>
                <a:ea typeface="ＭＳ Ｐゴシック" charset="-128"/>
                <a:cs typeface="ＭＳ Ｐゴシック"/>
              </a:rPr>
              <a:t>Durante una negociación, tu objetivo es</a:t>
            </a:r>
            <a:r>
              <a:rPr lang="es-NI" sz="1200" kern="1200" baseline="0" noProof="0" smtClean="0">
                <a:solidFill>
                  <a:schemeClr val="tx1"/>
                </a:solidFill>
                <a:effectLst/>
                <a:latin typeface="Arial" charset="0"/>
                <a:ea typeface="ＭＳ Ｐゴシック" charset="-128"/>
                <a:cs typeface="ＭＳ Ｐゴシック"/>
              </a:rPr>
              <a:t> prestarles más atención a los intereses de las otras partes en vez de a tu posición. Si puedes hacer que la solución cumpla con sus intereses, entonces es factible que se desarrolle su posición. Veamos ahora la primera posición de este cuadro. Imaginarse que estuvieras negociando con alguien cuya posición fuese: “Es prematuro para tomar esta decisión”, pero reconociste que sus intereses eran uno de los dos que aparecen en la lista de aquí. Puede ser que ellos no quieran votar en un tema controversial al avecinarse la elección o no quieran ponerse de acuerdo en nada sin tener la aprobación de su supervisor. ¿Cuáles serían algunas maneras que podrías adaptar tu negociación para dirigir los intereses de la parte? </a:t>
            </a:r>
            <a:r>
              <a:rPr lang="es-NI" sz="1200" i="1" kern="1200" baseline="0" noProof="0" smtClean="0">
                <a:solidFill>
                  <a:schemeClr val="tx1"/>
                </a:solidFill>
                <a:effectLst/>
                <a:latin typeface="Arial" charset="0"/>
                <a:ea typeface="ＭＳ Ｐゴシック" charset="-128"/>
                <a:cs typeface="ＭＳ Ｐゴシック"/>
              </a:rPr>
              <a:t>[Ejemplos: Demostrar que los componentes de la parte apoyan la solución propuesta y que no es controversial; dar tiempo a la parte para hablar con su supervisor]</a:t>
            </a:r>
            <a:endParaRPr lang="es-NI" altLang="en-US" noProof="0" smtClean="0">
              <a:latin typeface="Arial" panose="020B0604020202020204" pitchFamily="34" charset="0"/>
              <a:cs typeface="Arial" panose="020B0604020202020204" pitchFamily="34" charset="0"/>
            </a:endParaRPr>
          </a:p>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5559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smtClean="0">
                <a:solidFill>
                  <a:schemeClr val="tx1"/>
                </a:solidFill>
                <a:effectLst/>
                <a:latin typeface="Arial" charset="0"/>
                <a:ea typeface="ＭＳ Ｐゴシック" charset="-128"/>
                <a:cs typeface="ＭＳ Ｐゴシック"/>
              </a:rPr>
              <a:t>Con anterioridad discutimos la importancia de desarrollar las recomendaciones específicas para apoyar tu meta de cambio</a:t>
            </a:r>
            <a:r>
              <a:rPr lang="es-NI" sz="1200" kern="1200" baseline="0" noProof="0" smtClean="0">
                <a:solidFill>
                  <a:schemeClr val="tx1"/>
                </a:solidFill>
                <a:effectLst/>
                <a:latin typeface="Arial" charset="0"/>
                <a:ea typeface="ＭＳ Ｐゴシック" charset="-128"/>
                <a:cs typeface="ＭＳ Ｐゴシック"/>
              </a:rPr>
              <a:t> de políticas y para promover esas recomendaciones a lo largo del proceso. En esta sección estaremos aprendiendo acerca de lo que se debe hacer cuando nuestras recomendaciones específicas, aunque hayan sido acordadas por algunos tomadores de decisiones, estén sujetas a revisión o a cambios por parte de otros tomadores de decisiones en las fases finales del proceso de políticas.</a:t>
            </a: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smtClean="0">
                <a:solidFill>
                  <a:schemeClr val="tx1"/>
                </a:solidFill>
                <a:effectLst/>
                <a:latin typeface="Arial" charset="0"/>
                <a:ea typeface="ＭＳ Ｐゴシック" charset="-128"/>
                <a:cs typeface="ＭＳ Ｐゴシック"/>
              </a:rPr>
              <a:t>Las opciones son el corazón de una negociación. Las opciones</a:t>
            </a:r>
            <a:r>
              <a:rPr lang="es-NI" sz="1200" kern="1200" baseline="0" noProof="0" smtClean="0">
                <a:solidFill>
                  <a:schemeClr val="tx1"/>
                </a:solidFill>
                <a:effectLst/>
                <a:latin typeface="Arial" charset="0"/>
                <a:ea typeface="ＭＳ Ｐゴシック" charset="-128"/>
                <a:cs typeface="ＭＳ Ｐゴシック"/>
              </a:rPr>
              <a:t> son las diferentes ideas y soluciones a través de las cuales cumplirás toda tu meta de cambio de políticas, incluso cuando le hagas frente a las prioridades contrapuestas. Una opción no tiene que contradecir a las recomendaciones previas que se desarrollaron en el proceso de políticas. Imaginémonos que han asegurado un compromiso de parte del Ministerio de Salud para aumentar los fondos para la planificación familiar. Ahora bien, en el proceso del presupuesto anual, el Ministerio de Finanzas dice que los recursos han comenzado a ser insuficientes y no hay fondos suficientes para satisfacer toda la demanda. ¿Cuáles serían algunas de las opciones para iniciar esta negociación? </a:t>
            </a:r>
            <a:r>
              <a:rPr lang="es-NI" sz="1200" i="1" kern="1200" baseline="0" noProof="0" smtClean="0">
                <a:solidFill>
                  <a:schemeClr val="tx1"/>
                </a:solidFill>
                <a:effectLst/>
                <a:latin typeface="Arial" charset="0"/>
                <a:ea typeface="ＭＳ Ｐゴシック" charset="-128"/>
                <a:cs typeface="ＭＳ Ｐゴシック"/>
              </a:rPr>
              <a:t>[Por ejemplo: los fondos serán ampliados con el paso del tiempo, se identificarán los ahorros en otros sectores. Animar al grupo a pensar de forma creativa]</a:t>
            </a:r>
            <a:endParaRPr lang="es-NI" noProof="0" smtClean="0">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smtClean="0">
                <a:solidFill>
                  <a:schemeClr val="tx1"/>
                </a:solidFill>
                <a:effectLst/>
                <a:latin typeface="Arial" charset="0"/>
                <a:ea typeface="ＭＳ Ｐゴシック" charset="-128"/>
                <a:cs typeface="ＭＳ Ｐゴシック"/>
              </a:rPr>
              <a:t>En definitiva, la generación de la mayor cantidad posible de ideas es un indicio de que los tomadores de decisiones</a:t>
            </a:r>
            <a:r>
              <a:rPr lang="es-NI" sz="1200" kern="1200" baseline="0" noProof="0" smtClean="0">
                <a:solidFill>
                  <a:schemeClr val="tx1"/>
                </a:solidFill>
                <a:effectLst/>
                <a:latin typeface="Arial" charset="0"/>
                <a:ea typeface="ＭＳ Ｐゴシック" charset="-128"/>
                <a:cs typeface="ＭＳ Ｐゴシック"/>
              </a:rPr>
              <a:t> estarán más propensos a escoger entre las múltiples opciones positivas/atractivas que los harán estar más abiertos que a estar considerando una simple opción o unas cuantas opciones que no son atractivas</a:t>
            </a:r>
            <a:r>
              <a:rPr lang="es-NI" sz="1200" kern="1200" noProof="0" smtClean="0">
                <a:solidFill>
                  <a:schemeClr val="tx1"/>
                </a:solidFill>
                <a:effectLst/>
                <a:latin typeface="Arial" charset="0"/>
                <a:ea typeface="ＭＳ Ｐゴシック" charset="-128"/>
                <a:cs typeface="ＭＳ Ｐゴシック"/>
              </a:rPr>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smtClean="0">
                <a:solidFill>
                  <a:schemeClr val="tx1"/>
                </a:solidFill>
                <a:effectLst/>
                <a:latin typeface="Arial" charset="0"/>
                <a:ea typeface="ＭＳ Ｐゴシック" charset="-128"/>
                <a:cs typeface="ＭＳ Ｐゴシック"/>
              </a:rPr>
              <a:t>Al crear </a:t>
            </a:r>
            <a:r>
              <a:rPr lang="es-NI" sz="1200" kern="1200" baseline="0" noProof="0" smtClean="0">
                <a:solidFill>
                  <a:schemeClr val="tx1"/>
                </a:solidFill>
                <a:effectLst/>
                <a:latin typeface="Arial" charset="0"/>
                <a:ea typeface="ＭＳ Ｐゴシック" charset="-128"/>
                <a:cs typeface="ＭＳ Ｐゴシック"/>
              </a:rPr>
              <a:t>las opciones, las personas deberán animarse a ofrecer cualquier idea que se les venga en mente y los nombres de los individuos y de las organizaciones no deberán vincularse a las ideas. Esto también puede ser útil para mantener en última instancia y fuera del proceso a los tomadores de decisiones. Esto hace que el proceso se vuelva más de colaboración, informal y con mucho potencial creativo</a:t>
            </a:r>
            <a:r>
              <a:rPr lang="es-NI" sz="1200" kern="1200" noProof="0" smtClean="0">
                <a:solidFill>
                  <a:schemeClr val="tx1"/>
                </a:solidFill>
                <a:effectLst/>
                <a:latin typeface="Arial" charset="0"/>
                <a:ea typeface="ＭＳ Ｐゴシック" charset="-128"/>
                <a:cs typeface="ＭＳ Ｐゴシック"/>
              </a:rPr>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NI" sz="1200" kern="1200" noProof="0" smtClean="0">
                <a:solidFill>
                  <a:schemeClr val="tx1"/>
                </a:solidFill>
                <a:effectLst/>
                <a:latin typeface="Arial" charset="0"/>
                <a:ea typeface="ＭＳ Ｐゴシック" charset="-128"/>
                <a:cs typeface="ＭＳ Ｐゴシック"/>
              </a:rPr>
              <a:t>Una vez que se han desarrollado las múltiples opciones,</a:t>
            </a:r>
            <a:r>
              <a:rPr lang="es-NI" sz="1200" kern="1200" baseline="0" noProof="0" smtClean="0">
                <a:solidFill>
                  <a:schemeClr val="tx1"/>
                </a:solidFill>
                <a:effectLst/>
                <a:latin typeface="Arial" charset="0"/>
                <a:ea typeface="ＭＳ Ｐゴシック" charset="-128"/>
                <a:cs typeface="ＭＳ Ｐゴシック"/>
              </a:rPr>
              <a:t> ha llegado la hora para que se dé la evaluación por parte de los tomadores de decisiones. Una ventaja al desarrollar las múltiples opciones es que se pueden juntar o combinar a algunas de ellas. Antes de evaluar a las opciones, el grupo deberá establecer los criterios para la escogencia entre ellas. Los criterios pueden ser políticos, económicos y/o técnicos, pero deberían ser independientes, comprobables, desarrollados y compartidos de forma transparente. Así, todas las partes tienen confianza en el proceso que se utilizó para seleccionar la opción final.</a:t>
            </a:r>
            <a:endParaRPr lang="es-NI" sz="1200" kern="1200" noProof="0" smtClean="0">
              <a:solidFill>
                <a:schemeClr val="tx1"/>
              </a:solidFill>
              <a:effectLst/>
              <a:latin typeface="Arial" charset="0"/>
              <a:ea typeface="ＭＳ Ｐゴシック" charset="-128"/>
              <a:cs typeface="ＭＳ Ｐゴシック"/>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Arial" charset="0"/>
              <a:ea typeface="ＭＳ Ｐゴシック" charset="-128"/>
              <a:cs typeface="ＭＳ Ｐゴシック"/>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8</a:t>
            </a:fld>
            <a:endParaRPr lang="en-US" dirty="0"/>
          </a:p>
        </p:txBody>
      </p:sp>
    </p:spTree>
    <p:extLst>
      <p:ext uri="{BB962C8B-B14F-4D97-AF65-F5344CB8AC3E}">
        <p14:creationId xmlns:p14="http://schemas.microsoft.com/office/powerpoint/2010/main" val="2284438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sz="1200" kern="1200" noProof="0" dirty="0" smtClean="0">
                <a:solidFill>
                  <a:schemeClr val="tx1"/>
                </a:solidFill>
                <a:effectLst/>
                <a:latin typeface="Arial" charset="0"/>
                <a:ea typeface="ＭＳ Ｐゴシック" charset="-128"/>
                <a:cs typeface="ＭＳ Ｐゴシック"/>
              </a:rPr>
              <a:t>Muchas veces el trabajo de las diferentes partes para alcanzar un acuerdo es tan extenuante que una vez que se ha llegado al acuerdo, se le da poca atención a la manera</a:t>
            </a:r>
            <a:r>
              <a:rPr lang="es-NI" sz="1200" kern="1200" baseline="0" noProof="0" dirty="0" smtClean="0">
                <a:solidFill>
                  <a:schemeClr val="tx1"/>
                </a:solidFill>
                <a:effectLst/>
                <a:latin typeface="Arial" charset="0"/>
                <a:ea typeface="ＭＳ Ｐゴシック" charset="-128"/>
                <a:cs typeface="ＭＳ Ｐゴシック"/>
              </a:rPr>
              <a:t> en cómo se volverá una realidad. Uno de los traspiés más comunes en la negociación es desatender la planificación para la ejecución de un acuerdo negociado. Las partes creen que su trabajo ya está hecho una vez que el acuerdo ya está en curso, pero los detalles operativos son inciertos. ¿Quién lo hará y cuándo? ¿Todos tienen entendido lo que deben hacer cuando se complete la negociación</a:t>
            </a:r>
            <a:r>
              <a:rPr lang="es-NI" sz="1200" kern="1200" noProof="0" dirty="0" smtClean="0">
                <a:solidFill>
                  <a:schemeClr val="tx1"/>
                </a:solidFill>
                <a:effectLst/>
                <a:latin typeface="Arial" charset="0"/>
                <a:ea typeface="ＭＳ Ｐゴシック" charset="-128"/>
                <a:cs typeface="ＭＳ Ｐゴシック"/>
              </a:rPr>
              <a:t>?</a:t>
            </a:r>
          </a:p>
          <a:p>
            <a:endParaRPr lang="es-NI"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NI" sz="1200" kern="1200" noProof="0" dirty="0" smtClean="0">
                <a:solidFill>
                  <a:schemeClr val="tx1"/>
                </a:solidFill>
                <a:effectLst/>
                <a:latin typeface="Arial" charset="0"/>
                <a:ea typeface="ＭＳ Ｐゴシック" charset="-128"/>
                <a:cs typeface="ＭＳ Ｐゴシック"/>
              </a:rPr>
              <a:t>Aquí están tres pasos que harán más posible </a:t>
            </a:r>
            <a:r>
              <a:rPr lang="es-NI" sz="1200" kern="1200" baseline="0" noProof="0" dirty="0" smtClean="0">
                <a:solidFill>
                  <a:schemeClr val="tx1"/>
                </a:solidFill>
                <a:effectLst/>
                <a:latin typeface="Arial" charset="0"/>
                <a:ea typeface="ＭＳ Ｐゴシック" charset="-128"/>
                <a:cs typeface="ＭＳ Ｐゴシック"/>
              </a:rPr>
              <a:t>la ejecución exitosa de un acuerdo negociado. Primero, asegurarse de analizar el entorno más amplio, de forma específica en el contexto de la ejecución. ¿Las personas que están a cargo tienen el tiempo, los fondos y la capacidad para cumplir con darle seguimiento al acuerdo? Muchas personas estarán a la expectativa para mover las diferentes piezas de la obra cuando se ejecute una nueva política, pero si sus intereses no se alinean con la ejecución exitosa, ellas no estarán motivadas a completar esas tareas. En este caso, los incentivos con base en los resultados pueden ser de mucha utilidad para motivar una mejor ejecución</a:t>
            </a:r>
            <a:r>
              <a:rPr lang="es-NI" sz="1200" kern="1200" noProof="0" dirty="0" smtClean="0">
                <a:solidFill>
                  <a:schemeClr val="tx1"/>
                </a:solidFill>
                <a:effectLst/>
                <a:latin typeface="Arial" charset="0"/>
                <a:ea typeface="ＭＳ Ｐゴシック" charset="-128"/>
                <a:cs typeface="ＭＳ Ｐゴシック"/>
              </a:rPr>
              <a:t>.</a:t>
            </a:r>
          </a:p>
          <a:p>
            <a:pPr lvl="0"/>
            <a:endParaRPr lang="es-NI" sz="1200" kern="1200" noProof="0" dirty="0" smtClean="0">
              <a:solidFill>
                <a:schemeClr val="tx1"/>
              </a:solidFill>
              <a:effectLst/>
              <a:latin typeface="Arial" charset="0"/>
              <a:ea typeface="ＭＳ Ｐゴシック" charset="-128"/>
              <a:cs typeface="ＭＳ Ｐゴシック"/>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NI" sz="1200" kern="1200" noProof="0" dirty="0" smtClean="0">
                <a:solidFill>
                  <a:schemeClr val="tx1"/>
                </a:solidFill>
                <a:effectLst/>
                <a:latin typeface="Arial" charset="0"/>
                <a:ea typeface="ＭＳ Ｐゴシック" charset="-128"/>
                <a:cs typeface="ＭＳ Ｐゴシック"/>
              </a:rPr>
              <a:t>Con anterioridad</a:t>
            </a:r>
            <a:r>
              <a:rPr lang="es-NI" sz="1200" kern="1200" baseline="0" noProof="0" dirty="0" smtClean="0">
                <a:solidFill>
                  <a:schemeClr val="tx1"/>
                </a:solidFill>
                <a:effectLst/>
                <a:latin typeface="Arial" charset="0"/>
                <a:ea typeface="ＭＳ Ｐゴシック" charset="-128"/>
                <a:cs typeface="ＭＳ Ｐゴシック"/>
              </a:rPr>
              <a:t> discutimos la necesidad de ser creativos y de tener una mentalidad abierta cuando se desarrollen las opciones en una negociación. Queremos que las partes tengan plena libertad para poner todas las opciones sobre la mesa y que los tomadores de decisiones tengan varias opciones para sus escogencias o sus combinaciones. Pero cuando ha llegado la hora para evaluar y escoger entre las opciones presentadas, la viabilidad de la ejecución deberá ser una consideración principal. Al considerar tus opciones de políticas, evaluar de manera explícita cuáles son las más prácticas para la ejecución</a:t>
            </a:r>
            <a:r>
              <a:rPr lang="es-NI" sz="1200" kern="1200" noProof="0" dirty="0" smtClean="0">
                <a:solidFill>
                  <a:schemeClr val="tx1"/>
                </a:solidFill>
                <a:effectLst/>
                <a:latin typeface="Arial" charset="0"/>
                <a:ea typeface="ＭＳ Ｐゴシック" charset="-128"/>
                <a:cs typeface="ＭＳ Ｐゴシック"/>
              </a:rPr>
              <a:t>.</a:t>
            </a:r>
          </a:p>
          <a:p>
            <a:pPr lvl="0"/>
            <a:endParaRPr lang="es-NI" sz="1200" kern="1200" noProof="0" dirty="0" smtClean="0">
              <a:solidFill>
                <a:schemeClr val="tx1"/>
              </a:solidFill>
              <a:effectLst/>
              <a:latin typeface="Arial" charset="0"/>
              <a:ea typeface="ＭＳ Ｐゴシック" charset="-128"/>
              <a:cs typeface="ＭＳ Ｐゴシック"/>
            </a:endParaRPr>
          </a:p>
          <a:p>
            <a:pPr lvl="0"/>
            <a:r>
              <a:rPr lang="es-NI" sz="1200" kern="1200" noProof="0" dirty="0" smtClean="0">
                <a:solidFill>
                  <a:schemeClr val="tx1"/>
                </a:solidFill>
                <a:effectLst/>
                <a:latin typeface="Arial" charset="0"/>
                <a:ea typeface="ＭＳ Ｐゴシック" charset="-128"/>
                <a:cs typeface="ＭＳ Ｐゴシック"/>
              </a:rPr>
              <a:t>Por último, la ejecución deberá ser flexible. Muchas veces hay un plan en curso para la ejecución, pero nunca se cambia</a:t>
            </a:r>
            <a:r>
              <a:rPr lang="es-NI" sz="1200" kern="1200" baseline="0" noProof="0" dirty="0" smtClean="0">
                <a:solidFill>
                  <a:schemeClr val="tx1"/>
                </a:solidFill>
                <a:effectLst/>
                <a:latin typeface="Arial" charset="0"/>
                <a:ea typeface="ＭＳ Ｐゴシック" charset="-128"/>
                <a:cs typeface="ＭＳ Ｐゴシック"/>
              </a:rPr>
              <a:t>, incluso cuando las condiciones cambian en el terreno. Con el fin de ayudar a prevenir esto, asignar a alguien para llevar a cabo una revisión en tiempo real </a:t>
            </a:r>
            <a:r>
              <a:rPr lang="es-NI" sz="1200" kern="1200" noProof="0" dirty="0" smtClean="0">
                <a:solidFill>
                  <a:schemeClr val="tx1"/>
                </a:solidFill>
                <a:effectLst/>
                <a:latin typeface="Arial" charset="0"/>
                <a:ea typeface="ＭＳ Ｐゴシック" charset="-128"/>
                <a:cs typeface="ＭＳ Ｐゴシック"/>
              </a:rPr>
              <a:t>de la ejecución,</a:t>
            </a:r>
            <a:r>
              <a:rPr lang="es-NI" sz="1200" kern="1200" baseline="0" noProof="0" dirty="0" smtClean="0">
                <a:solidFill>
                  <a:schemeClr val="tx1"/>
                </a:solidFill>
                <a:effectLst/>
                <a:latin typeface="Arial" charset="0"/>
                <a:ea typeface="ＭＳ Ｐゴシック" charset="-128"/>
                <a:cs typeface="ＭＳ Ｐゴシック"/>
              </a:rPr>
              <a:t> luego adaptarla de acuerdo con las necesidades para reflejar las condiciones cambiantes</a:t>
            </a:r>
            <a:r>
              <a:rPr lang="es-NI" sz="1200" kern="1200" noProof="0" dirty="0" smtClean="0">
                <a:solidFill>
                  <a:schemeClr val="tx1"/>
                </a:solidFill>
                <a:effectLst/>
                <a:latin typeface="Arial" charset="0"/>
                <a:ea typeface="ＭＳ Ｐゴシック" charset="-128"/>
                <a:cs typeface="ＭＳ Ｐゴシック"/>
              </a:rPr>
              <a:t>.</a:t>
            </a:r>
            <a:endParaRPr lang="es-NI" noProof="0" dirty="0" smtClean="0">
              <a:cs typeface="Arial" charset="0"/>
            </a:endParaRPr>
          </a:p>
          <a:p>
            <a:pPr eaLnBrk="1" hangingPunct="1"/>
            <a:endParaRPr lang="en-US" dirty="0">
              <a:cs typeface="Arial" charset="0"/>
            </a:endParaRPr>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9</a:t>
            </a:fld>
            <a:endParaRPr lang="en-US" dirty="0"/>
          </a:p>
        </p:txBody>
      </p:sp>
    </p:spTree>
    <p:extLst>
      <p:ext uri="{BB962C8B-B14F-4D97-AF65-F5344CB8AC3E}">
        <p14:creationId xmlns:p14="http://schemas.microsoft.com/office/powerpoint/2010/main" val="3667042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dirty="0"/>
              <a:t>POPULATION REFERENCE BUREAU | www.prb.org</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cSld>
  <p:clrMapOvr>
    <a:overrideClrMapping bg1="dk2" tx1="lt1" bg2="dk1"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dirty="0">
              <a:ea typeface="ＭＳ Ｐゴシック" pitchFamily="34" charset="-128"/>
              <a:cs typeface="+mn-cs"/>
            </a:endParaRPr>
          </a:p>
        </p:txBody>
      </p:sp>
      <p:sp>
        <p:nvSpPr>
          <p:cNvPr id="1029" name="Text Box 85"/>
          <p:cNvSpPr txBox="1">
            <a:spLocks noChangeArrowheads="1"/>
          </p:cNvSpPr>
          <p:nvPr userDrawn="1"/>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2015 Population Reference Bureau. All rights reserved. www.prb.org</a:t>
            </a:r>
          </a:p>
        </p:txBody>
      </p:sp>
      <p:pic>
        <p:nvPicPr>
          <p:cNvPr id="1030" name="Picture 86" descr="ppt-logo"/>
          <p:cNvPicPr>
            <a:picLocks noChangeAspect="1" noChangeArrowheads="1"/>
          </p:cNvPicPr>
          <p:nvPr userDrawn="1"/>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dirty="0">
              <a:ea typeface="ＭＳ Ｐゴシック" pitchFamily="34" charset="-128"/>
              <a:cs typeface="+mn-cs"/>
            </a:endParaRP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38" r:id="rId3"/>
    <p:sldLayoutId id="2147483737" r:id="rId4"/>
    <p:sldLayoutId id="2147483736" r:id="rId5"/>
    <p:sldLayoutId id="2147483735" r:id="rId6"/>
    <p:sldLayoutId id="2147483734" r:id="rId7"/>
    <p:sldLayoutId id="2147483733" r:id="rId8"/>
    <p:sldLayoutId id="2147483732" r:id="rId9"/>
    <p:sldLayoutId id="2147483731" r:id="rId10"/>
    <p:sldLayoutId id="2147483730" r:id="rId11"/>
    <p:sldLayoutId id="2147483729" r:id="rId12"/>
    <p:sldLayoutId id="2147483728" r:id="rId13"/>
    <p:sldLayoutId id="2147483727"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sz="quarter"/>
          </p:nvPr>
        </p:nvSpPr>
        <p:spPr>
          <a:xfrm>
            <a:off x="838200" y="2286000"/>
            <a:ext cx="6248400" cy="2057400"/>
          </a:xfrm>
        </p:spPr>
        <p:txBody>
          <a:bodyPr anchor="ctr"/>
          <a:lstStyle/>
          <a:p>
            <a:r>
              <a:rPr lang="es-NI" sz="4400" b="1" smtClean="0">
                <a:solidFill>
                  <a:schemeClr val="accent5"/>
                </a:solidFill>
              </a:rPr>
              <a:t>¿Qué sigue?</a:t>
            </a:r>
            <a:br>
              <a:rPr lang="es-NI" sz="4400" b="1" smtClean="0">
                <a:solidFill>
                  <a:schemeClr val="accent5"/>
                </a:solidFill>
              </a:rPr>
            </a:br>
            <a:r>
              <a:rPr lang="es-NI" sz="3200" b="1" smtClean="0">
                <a:solidFill>
                  <a:schemeClr val="accent5"/>
                </a:solidFill>
              </a:rPr>
              <a:t>Por qu</a:t>
            </a:r>
            <a:r>
              <a:rPr lang="es-ES" sz="3200" b="1" dirty="0" smtClean="0">
                <a:solidFill>
                  <a:schemeClr val="accent5"/>
                </a:solidFill>
              </a:rPr>
              <a:t>é </a:t>
            </a:r>
            <a:r>
              <a:rPr lang="es-NI" sz="3200" b="1" smtClean="0">
                <a:solidFill>
                  <a:schemeClr val="accent5"/>
                </a:solidFill>
              </a:rPr>
              <a:t>la </a:t>
            </a:r>
            <a:r>
              <a:rPr lang="es-NI" sz="3200" b="1" smtClean="0">
                <a:solidFill>
                  <a:schemeClr val="accent5"/>
                </a:solidFill>
              </a:rPr>
              <a:t>negociación importa en el proceso de políticas</a:t>
            </a:r>
            <a:endParaRPr lang="es-NI" sz="3200">
              <a:solidFill>
                <a:schemeClr val="accent5"/>
              </a:solidFill>
            </a:endParaRPr>
          </a:p>
        </p:txBody>
      </p:sp>
    </p:spTree>
    <p:extLst>
      <p:ext uri="{BB962C8B-B14F-4D97-AF65-F5344CB8AC3E}">
        <p14:creationId xmlns:p14="http://schemas.microsoft.com/office/powerpoint/2010/main" val="2053330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smtClean="0"/>
              <a:t>Esperar el progreso paulatino</a:t>
            </a:r>
            <a:endParaRPr lang="es-NI"/>
          </a:p>
        </p:txBody>
      </p:sp>
      <p:sp>
        <p:nvSpPr>
          <p:cNvPr id="3" name="Content Placeholder 2"/>
          <p:cNvSpPr>
            <a:spLocks noGrp="1"/>
          </p:cNvSpPr>
          <p:nvPr>
            <p:ph idx="1"/>
          </p:nvPr>
        </p:nvSpPr>
        <p:spPr>
          <a:xfrm>
            <a:off x="914400" y="1524000"/>
            <a:ext cx="7729537" cy="4724400"/>
          </a:xfrm>
        </p:spPr>
        <p:txBody>
          <a:bodyPr/>
          <a:lstStyle/>
          <a:p>
            <a:pPr eaLnBrk="1" hangingPunct="1">
              <a:lnSpc>
                <a:spcPct val="90000"/>
              </a:lnSpc>
              <a:spcAft>
                <a:spcPct val="30000"/>
              </a:spcAft>
              <a:buSzPct val="100000"/>
              <a:buFont typeface="Wingdings" panose="05000000000000000000" pitchFamily="2" charset="2"/>
              <a:buChar char="§"/>
              <a:defRPr/>
            </a:pPr>
            <a:r>
              <a:rPr lang="es-NI" smtClean="0"/>
              <a:t>Los acuerdos verbales requieren una documentación escrita</a:t>
            </a:r>
          </a:p>
          <a:p>
            <a:pPr eaLnBrk="1" hangingPunct="1">
              <a:lnSpc>
                <a:spcPct val="90000"/>
              </a:lnSpc>
              <a:spcAft>
                <a:spcPct val="30000"/>
              </a:spcAft>
              <a:buSzPct val="100000"/>
              <a:buFont typeface="Wingdings" panose="05000000000000000000" pitchFamily="2" charset="2"/>
              <a:buChar char="§"/>
              <a:defRPr/>
            </a:pPr>
            <a:r>
              <a:rPr lang="es-NI" smtClean="0"/>
              <a:t>Los seguimientos múltiples pueden ser necesarios</a:t>
            </a:r>
          </a:p>
          <a:p>
            <a:pPr eaLnBrk="1" hangingPunct="1">
              <a:lnSpc>
                <a:spcPct val="90000"/>
              </a:lnSpc>
              <a:spcAft>
                <a:spcPct val="30000"/>
              </a:spcAft>
              <a:buSzPct val="100000"/>
              <a:buFont typeface="Wingdings" panose="05000000000000000000" pitchFamily="2" charset="2"/>
              <a:buChar char="§"/>
              <a:defRPr/>
            </a:pPr>
            <a:r>
              <a:rPr lang="es-NI" smtClean="0"/>
              <a:t>No desanimarse por los “no”</a:t>
            </a:r>
          </a:p>
          <a:p>
            <a:pPr marL="0" indent="0" eaLnBrk="1" hangingPunct="1">
              <a:lnSpc>
                <a:spcPct val="90000"/>
              </a:lnSpc>
              <a:spcAft>
                <a:spcPct val="30000"/>
              </a:spcAft>
              <a:buNone/>
              <a:defRPr/>
            </a:pPr>
            <a:endParaRPr lang="es-NI" smtClean="0"/>
          </a:p>
          <a:p>
            <a:endParaRPr lang="es-NI"/>
          </a:p>
        </p:txBody>
      </p:sp>
    </p:spTree>
    <p:extLst>
      <p:ext uri="{BB962C8B-B14F-4D97-AF65-F5344CB8AC3E}">
        <p14:creationId xmlns:p14="http://schemas.microsoft.com/office/powerpoint/2010/main" val="2733563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533400"/>
            <a:ext cx="8610599" cy="990600"/>
          </a:xfrm>
        </p:spPr>
        <p:txBody>
          <a:bodyPr/>
          <a:lstStyle/>
          <a:p>
            <a:r>
              <a:rPr lang="es-NI" smtClean="0"/>
              <a:t>Revisión de los principios de negociación</a:t>
            </a:r>
            <a:endParaRPr lang="es-NI"/>
          </a:p>
        </p:txBody>
      </p:sp>
      <p:sp>
        <p:nvSpPr>
          <p:cNvPr id="3" name="Content Placeholder 2"/>
          <p:cNvSpPr>
            <a:spLocks noGrp="1"/>
          </p:cNvSpPr>
          <p:nvPr>
            <p:ph idx="1"/>
          </p:nvPr>
        </p:nvSpPr>
        <p:spPr>
          <a:xfrm>
            <a:off x="914400" y="1524000"/>
            <a:ext cx="7729537" cy="3733800"/>
          </a:xfrm>
        </p:spPr>
        <p:txBody>
          <a:bodyPr/>
          <a:lstStyle/>
          <a:p>
            <a:pPr eaLnBrk="1" hangingPunct="1">
              <a:lnSpc>
                <a:spcPct val="90000"/>
              </a:lnSpc>
              <a:spcAft>
                <a:spcPct val="30000"/>
              </a:spcAft>
              <a:buFont typeface="Wingdings" charset="0"/>
              <a:buChar char="n"/>
              <a:defRPr/>
            </a:pPr>
            <a:r>
              <a:rPr lang="es-ES_tradnl" dirty="0" smtClean="0"/>
              <a:t>Las comunidades de política</a:t>
            </a:r>
          </a:p>
          <a:p>
            <a:pPr eaLnBrk="1" hangingPunct="1">
              <a:lnSpc>
                <a:spcPct val="90000"/>
              </a:lnSpc>
              <a:spcAft>
                <a:spcPct val="30000"/>
              </a:spcAft>
              <a:buFont typeface="Wingdings" charset="0"/>
              <a:buChar char="n"/>
              <a:defRPr/>
            </a:pPr>
            <a:r>
              <a:rPr lang="es-NI" dirty="0" smtClean="0"/>
              <a:t>Los </a:t>
            </a:r>
            <a:r>
              <a:rPr lang="es-NI" dirty="0" smtClean="0"/>
              <a:t>intereses</a:t>
            </a:r>
          </a:p>
          <a:p>
            <a:pPr eaLnBrk="1" hangingPunct="1">
              <a:lnSpc>
                <a:spcPct val="90000"/>
              </a:lnSpc>
              <a:spcAft>
                <a:spcPct val="30000"/>
              </a:spcAft>
              <a:buFont typeface="Wingdings" charset="0"/>
              <a:buChar char="n"/>
              <a:defRPr/>
            </a:pPr>
            <a:r>
              <a:rPr lang="es-NI" dirty="0" smtClean="0"/>
              <a:t>Las opciones</a:t>
            </a:r>
          </a:p>
          <a:p>
            <a:pPr eaLnBrk="1" hangingPunct="1">
              <a:lnSpc>
                <a:spcPct val="90000"/>
              </a:lnSpc>
              <a:spcAft>
                <a:spcPct val="30000"/>
              </a:spcAft>
              <a:buFont typeface="Wingdings" charset="0"/>
              <a:buChar char="n"/>
              <a:defRPr/>
            </a:pPr>
            <a:r>
              <a:rPr lang="es-NI" dirty="0" smtClean="0"/>
              <a:t>La ejecución</a:t>
            </a:r>
          </a:p>
          <a:p>
            <a:pPr eaLnBrk="1" hangingPunct="1">
              <a:lnSpc>
                <a:spcPct val="90000"/>
              </a:lnSpc>
              <a:spcAft>
                <a:spcPct val="30000"/>
              </a:spcAft>
              <a:buFont typeface="Wingdings" charset="0"/>
              <a:buChar char="n"/>
              <a:defRPr/>
            </a:pPr>
            <a:r>
              <a:rPr lang="es-NI" dirty="0" smtClean="0"/>
              <a:t>El progreso paulatino</a:t>
            </a:r>
          </a:p>
          <a:p>
            <a:pPr eaLnBrk="1" hangingPunct="1">
              <a:lnSpc>
                <a:spcPct val="90000"/>
              </a:lnSpc>
              <a:spcAft>
                <a:spcPct val="30000"/>
              </a:spcAft>
              <a:buFont typeface="Wingdings" charset="0"/>
              <a:buChar char="n"/>
              <a:defRPr/>
            </a:pPr>
            <a:endParaRPr lang="es-NI" dirty="0" smtClean="0"/>
          </a:p>
          <a:p>
            <a:pPr marL="0" indent="0" eaLnBrk="1" hangingPunct="1">
              <a:lnSpc>
                <a:spcPct val="90000"/>
              </a:lnSpc>
              <a:spcAft>
                <a:spcPct val="30000"/>
              </a:spcAft>
              <a:buNone/>
              <a:defRPr/>
            </a:pPr>
            <a:endParaRPr lang="es-NI" dirty="0" smtClean="0"/>
          </a:p>
          <a:p>
            <a:endParaRPr lang="es-NI" dirty="0"/>
          </a:p>
        </p:txBody>
      </p:sp>
    </p:spTree>
    <p:extLst>
      <p:ext uri="{BB962C8B-B14F-4D97-AF65-F5344CB8AC3E}">
        <p14:creationId xmlns:p14="http://schemas.microsoft.com/office/powerpoint/2010/main" val="467220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b="1" dirty="0" smtClean="0"/>
              <a:t>Aprende</a:t>
            </a:r>
            <a:r>
              <a:rPr lang="en-US" b="1" dirty="0" smtClean="0"/>
              <a:t> </a:t>
            </a:r>
            <a:r>
              <a:rPr lang="en-US" b="1" dirty="0" smtClean="0"/>
              <a:t>Más</a:t>
            </a:r>
            <a:endParaRPr lang="en-US" b="1" dirty="0"/>
          </a:p>
        </p:txBody>
      </p:sp>
      <p:sp>
        <p:nvSpPr>
          <p:cNvPr id="30723" name="Content Placeholder 2"/>
          <p:cNvSpPr>
            <a:spLocks noGrp="1"/>
          </p:cNvSpPr>
          <p:nvPr>
            <p:ph idx="1"/>
          </p:nvPr>
        </p:nvSpPr>
        <p:spPr/>
        <p:txBody>
          <a:bodyPr/>
          <a:lstStyle/>
          <a:p>
            <a:r>
              <a:rPr lang="en-US" sz="1800" dirty="0">
                <a:cs typeface="Arial" charset="0"/>
              </a:rPr>
              <a:t>Peter </a:t>
            </a:r>
            <a:r>
              <a:rPr lang="en-US" sz="1800" dirty="0">
                <a:cs typeface="Arial" charset="0"/>
              </a:rPr>
              <a:t>Bofin</a:t>
            </a:r>
            <a:r>
              <a:rPr lang="en-US" sz="1800" dirty="0">
                <a:cs typeface="Arial" charset="0"/>
              </a:rPr>
              <a:t>, “Maternal Health in Tanzania: Stuck Between Public Promises and Budgetary Realities,” International Budget Partnership, 2015.</a:t>
            </a:r>
          </a:p>
          <a:p>
            <a:r>
              <a:rPr lang="en-US" sz="1800" dirty="0">
                <a:cs typeface="Arial" charset="0"/>
              </a:rPr>
              <a:t>Nick </a:t>
            </a:r>
            <a:r>
              <a:rPr lang="en-US" sz="1800" dirty="0">
                <a:cs typeface="Arial" charset="0"/>
              </a:rPr>
              <a:t>Drager</a:t>
            </a:r>
            <a:r>
              <a:rPr lang="en-US" sz="1800" dirty="0">
                <a:cs typeface="Arial" charset="0"/>
              </a:rPr>
              <a:t>, Elizabeth McClintock, and Michael Moffitt, “Negotiating Health Development: A Guide for Practitioners,” Conflict Management Group and World Health Organization, 2000.</a:t>
            </a:r>
          </a:p>
          <a:p>
            <a:endParaRPr lang="en-US" sz="1800" dirty="0">
              <a:cs typeface="Arial" charset="0"/>
            </a:endParaRPr>
          </a:p>
          <a:p>
            <a:endParaRPr lang="en-US" sz="1800" dirty="0">
              <a:cs typeface="Arial" charset="0"/>
            </a:endParaRPr>
          </a:p>
        </p:txBody>
      </p:sp>
    </p:spTree>
    <p:extLst>
      <p:ext uri="{BB962C8B-B14F-4D97-AF65-F5344CB8AC3E}">
        <p14:creationId xmlns:p14="http://schemas.microsoft.com/office/powerpoint/2010/main" val="2172787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924800" cy="990600"/>
          </a:xfrm>
        </p:spPr>
        <p:txBody>
          <a:bodyPr/>
          <a:lstStyle/>
          <a:p>
            <a:r>
              <a:rPr lang="en-US" dirty="0" smtClean="0"/>
              <a:t>¿</a:t>
            </a:r>
            <a:r>
              <a:rPr lang="es-NI" smtClean="0"/>
              <a:t>Qué pasa después de la comunicación de tu mensaje</a:t>
            </a:r>
            <a:r>
              <a:rPr lang="en-US" dirty="0" smtClean="0"/>
              <a:t>?</a:t>
            </a:r>
            <a:endParaRPr lang="en-US" dirty="0"/>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676400"/>
            <a:ext cx="4467849" cy="4620270"/>
          </a:xfrm>
          <a:prstGeom prst="rect">
            <a:avLst/>
          </a:prstGeom>
        </p:spPr>
      </p:pic>
      <p:sp>
        <p:nvSpPr>
          <p:cNvPr id="11" name="Oval 4"/>
          <p:cNvSpPr/>
          <p:nvPr/>
        </p:nvSpPr>
        <p:spPr bwMode="auto">
          <a:xfrm>
            <a:off x="3886200" y="3694042"/>
            <a:ext cx="1295400" cy="649358"/>
          </a:xfrm>
          <a:prstGeom prst="ellipse">
            <a:avLst/>
          </a:prstGeom>
          <a:noFill/>
          <a:ln w="3810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92459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739062" cy="990600"/>
          </a:xfrm>
        </p:spPr>
        <p:txBody>
          <a:bodyPr/>
          <a:lstStyle/>
          <a:p>
            <a:r>
              <a:rPr lang="es-NI" smtClean="0"/>
              <a:t>La Negociación</a:t>
            </a:r>
            <a:endParaRPr lang="es-NI"/>
          </a:p>
        </p:txBody>
      </p:sp>
      <p:sp>
        <p:nvSpPr>
          <p:cNvPr id="11" name="TextBox 10"/>
          <p:cNvSpPr txBox="1"/>
          <p:nvPr/>
        </p:nvSpPr>
        <p:spPr>
          <a:xfrm>
            <a:off x="990600" y="1752600"/>
            <a:ext cx="7162800" cy="4154984"/>
          </a:xfrm>
          <a:prstGeom prst="rect">
            <a:avLst/>
          </a:prstGeom>
          <a:noFill/>
        </p:spPr>
        <p:txBody>
          <a:bodyPr wrap="square" rtlCol="0">
            <a:spAutoFit/>
          </a:bodyPr>
          <a:lstStyle/>
          <a:p>
            <a:pPr algn="just"/>
            <a:r>
              <a:rPr lang="es-NI" smtClean="0"/>
              <a:t>“Mejorar el sistema de salud de cualquier país…requiere de la toma de muchas decisiones a través de muchas personas…No es una simple orden, y ni siquiera que venga del presidente, la que puede mejorar la salud de los ciudadanos de un país.</a:t>
            </a:r>
          </a:p>
          <a:p>
            <a:pPr algn="just"/>
            <a:endParaRPr lang="es-NI" smtClean="0">
              <a:solidFill>
                <a:schemeClr val="tx2">
                  <a:lumMod val="60000"/>
                  <a:lumOff val="40000"/>
                </a:schemeClr>
              </a:solidFill>
            </a:endParaRPr>
          </a:p>
          <a:p>
            <a:pPr algn="just"/>
            <a:r>
              <a:rPr lang="es-NI" smtClean="0">
                <a:solidFill>
                  <a:schemeClr val="tx2">
                    <a:lumMod val="60000"/>
                    <a:lumOff val="40000"/>
                  </a:schemeClr>
                </a:solidFill>
              </a:rPr>
              <a:t>Las decisiones que se requieren tienen que ser el resultado del trabajo unido de muchas personas que enfrentan un sinfín de problemas y que negocian un sinfín de decisiones.”</a:t>
            </a:r>
            <a:endParaRPr lang="es-NI">
              <a:solidFill>
                <a:schemeClr val="tx2">
                  <a:lumMod val="60000"/>
                  <a:lumOff val="40000"/>
                </a:schemeClr>
              </a:solidFill>
            </a:endParaRPr>
          </a:p>
        </p:txBody>
      </p:sp>
      <p:sp>
        <p:nvSpPr>
          <p:cNvPr id="6" name="TextBox 5"/>
          <p:cNvSpPr txBox="1"/>
          <p:nvPr/>
        </p:nvSpPr>
        <p:spPr>
          <a:xfrm>
            <a:off x="2667000" y="5867400"/>
            <a:ext cx="5910262" cy="400110"/>
          </a:xfrm>
          <a:prstGeom prst="rect">
            <a:avLst/>
          </a:prstGeom>
          <a:noFill/>
        </p:spPr>
        <p:txBody>
          <a:bodyPr wrap="square" rtlCol="0">
            <a:spAutoFit/>
          </a:bodyPr>
          <a:lstStyle/>
          <a:p>
            <a:r>
              <a:rPr lang="en-US" sz="1000" b="1" dirty="0"/>
              <a:t>Source: </a:t>
            </a:r>
            <a:r>
              <a:rPr lang="en-US" sz="1000" dirty="0"/>
              <a:t>WHO and Conflict Management Group,</a:t>
            </a:r>
            <a:r>
              <a:rPr lang="en-US" sz="1000" b="1" dirty="0"/>
              <a:t> </a:t>
            </a:r>
            <a:r>
              <a:rPr lang="en-US" sz="1000" i="1" dirty="0"/>
              <a:t>Negotiation Health Development: A Guide for Practitioners</a:t>
            </a:r>
            <a:r>
              <a:rPr lang="en-US" sz="1000" dirty="0"/>
              <a:t>, 2000.</a:t>
            </a:r>
          </a:p>
        </p:txBody>
      </p:sp>
    </p:spTree>
    <p:extLst>
      <p:ext uri="{BB962C8B-B14F-4D97-AF65-F5344CB8AC3E}">
        <p14:creationId xmlns:p14="http://schemas.microsoft.com/office/powerpoint/2010/main" val="146369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458200" cy="990600"/>
          </a:xfrm>
        </p:spPr>
        <p:txBody>
          <a:bodyPr/>
          <a:lstStyle/>
          <a:p>
            <a:r>
              <a:rPr lang="es-NI" sz="3300" smtClean="0"/>
              <a:t>Cinco principios para tener una negociación efectiva en las políticas de salud</a:t>
            </a:r>
            <a:endParaRPr lang="es-NI" sz="3300"/>
          </a:p>
        </p:txBody>
      </p:sp>
      <p:sp>
        <p:nvSpPr>
          <p:cNvPr id="11" name="TextBox 10"/>
          <p:cNvSpPr txBox="1"/>
          <p:nvPr/>
        </p:nvSpPr>
        <p:spPr>
          <a:xfrm>
            <a:off x="990600" y="1752600"/>
            <a:ext cx="7162800" cy="3785652"/>
          </a:xfrm>
          <a:prstGeom prst="rect">
            <a:avLst/>
          </a:prstGeom>
          <a:noFill/>
        </p:spPr>
        <p:txBody>
          <a:bodyPr wrap="square" rtlCol="0">
            <a:spAutoFit/>
          </a:bodyPr>
          <a:lstStyle/>
          <a:p>
            <a:pPr marL="457200" indent="-457200">
              <a:lnSpc>
                <a:spcPct val="200000"/>
              </a:lnSpc>
              <a:buClr>
                <a:srgbClr val="D6492A"/>
              </a:buClr>
              <a:buAutoNum type="arabicPeriod"/>
            </a:pPr>
            <a:r>
              <a:rPr lang="es-NI" smtClean="0"/>
              <a:t>Trabajar en las políticas públicas</a:t>
            </a:r>
          </a:p>
          <a:p>
            <a:pPr marL="457200" indent="-457200">
              <a:lnSpc>
                <a:spcPct val="200000"/>
              </a:lnSpc>
              <a:buClr>
                <a:srgbClr val="D6492A"/>
              </a:buClr>
              <a:buAutoNum type="arabicPeriod"/>
            </a:pPr>
            <a:r>
              <a:rPr lang="es-NI" smtClean="0"/>
              <a:t>Entender los intereses de las otras partes</a:t>
            </a:r>
          </a:p>
          <a:p>
            <a:pPr marL="457200" indent="-457200">
              <a:lnSpc>
                <a:spcPct val="200000"/>
              </a:lnSpc>
              <a:buClr>
                <a:srgbClr val="D6492A"/>
              </a:buClr>
              <a:buAutoNum type="arabicPeriod"/>
            </a:pPr>
            <a:r>
              <a:rPr lang="es-NI" smtClean="0"/>
              <a:t>Desarrollar las múltiples opciones</a:t>
            </a:r>
          </a:p>
          <a:p>
            <a:pPr marL="457200" indent="-457200">
              <a:lnSpc>
                <a:spcPct val="200000"/>
              </a:lnSpc>
              <a:buClr>
                <a:srgbClr val="D6492A"/>
              </a:buClr>
              <a:buAutoNum type="arabicPeriod"/>
            </a:pPr>
            <a:r>
              <a:rPr lang="es-NI" smtClean="0"/>
              <a:t>Priorizar la ejecución</a:t>
            </a:r>
          </a:p>
          <a:p>
            <a:pPr marL="457200" indent="-457200">
              <a:lnSpc>
                <a:spcPct val="200000"/>
              </a:lnSpc>
              <a:buClr>
                <a:srgbClr val="D6492A"/>
              </a:buClr>
              <a:buAutoNum type="arabicPeriod"/>
            </a:pPr>
            <a:r>
              <a:rPr lang="es-NI" smtClean="0"/>
              <a:t>Esperar el progreso paulatino</a:t>
            </a:r>
            <a:endParaRPr lang="es-NI"/>
          </a:p>
        </p:txBody>
      </p:sp>
    </p:spTree>
    <p:extLst>
      <p:ext uri="{BB962C8B-B14F-4D97-AF65-F5344CB8AC3E}">
        <p14:creationId xmlns:p14="http://schemas.microsoft.com/office/powerpoint/2010/main" val="1426451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smtClean="0"/>
              <a:t>Trabajar en las políticas públicas</a:t>
            </a:r>
            <a:endParaRPr lang="es-NI"/>
          </a:p>
        </p:txBody>
      </p:sp>
      <p:sp>
        <p:nvSpPr>
          <p:cNvPr id="3" name="Content Placeholder 2"/>
          <p:cNvSpPr>
            <a:spLocks noGrp="1"/>
          </p:cNvSpPr>
          <p:nvPr>
            <p:ph idx="1"/>
          </p:nvPr>
        </p:nvSpPr>
        <p:spPr>
          <a:xfrm>
            <a:off x="914400" y="1524000"/>
            <a:ext cx="7729537" cy="5334000"/>
          </a:xfrm>
        </p:spPr>
        <p:txBody>
          <a:bodyPr/>
          <a:lstStyle/>
          <a:p>
            <a:pPr eaLnBrk="1" hangingPunct="1">
              <a:lnSpc>
                <a:spcPct val="90000"/>
              </a:lnSpc>
              <a:spcAft>
                <a:spcPct val="30000"/>
              </a:spcAft>
              <a:buFont typeface="Wingdings" charset="0"/>
              <a:buChar char="n"/>
              <a:defRPr/>
            </a:pPr>
            <a:r>
              <a:rPr lang="es-NI" dirty="0" smtClean="0"/>
              <a:t>Mejorar el poder de negociación</a:t>
            </a:r>
          </a:p>
          <a:p>
            <a:pPr eaLnBrk="1" hangingPunct="1">
              <a:lnSpc>
                <a:spcPct val="90000"/>
              </a:lnSpc>
              <a:spcAft>
                <a:spcPct val="30000"/>
              </a:spcAft>
              <a:buFont typeface="Wingdings" charset="0"/>
              <a:buChar char="n"/>
              <a:defRPr/>
            </a:pPr>
            <a:r>
              <a:rPr lang="es-NI" dirty="0" smtClean="0"/>
              <a:t>Elevar un sentido de participación</a:t>
            </a:r>
          </a:p>
          <a:p>
            <a:pPr eaLnBrk="1" hangingPunct="1">
              <a:lnSpc>
                <a:spcPct val="90000"/>
              </a:lnSpc>
              <a:spcAft>
                <a:spcPct val="30000"/>
              </a:spcAft>
              <a:buFont typeface="Wingdings" charset="0"/>
              <a:buChar char="n"/>
              <a:defRPr/>
            </a:pPr>
            <a:r>
              <a:rPr lang="es-NI" dirty="0" smtClean="0"/>
              <a:t>Desarrollar relaciones positivas</a:t>
            </a:r>
          </a:p>
          <a:p>
            <a:pPr marL="0" indent="0" eaLnBrk="1" hangingPunct="1">
              <a:lnSpc>
                <a:spcPct val="90000"/>
              </a:lnSpc>
              <a:spcAft>
                <a:spcPct val="30000"/>
              </a:spcAft>
              <a:buNone/>
              <a:defRPr/>
            </a:pPr>
            <a:endParaRPr lang="es-NI" dirty="0" smtClean="0"/>
          </a:p>
          <a:p>
            <a:pPr eaLnBrk="1" hangingPunct="1">
              <a:lnSpc>
                <a:spcPct val="90000"/>
              </a:lnSpc>
              <a:spcAft>
                <a:spcPct val="30000"/>
              </a:spcAft>
              <a:buFont typeface="Wingdings" charset="0"/>
              <a:buChar char="n"/>
              <a:defRPr/>
            </a:pPr>
            <a:r>
              <a:rPr lang="es-NI" b="1" u="sng" dirty="0" smtClean="0"/>
              <a:t>Conocer a los otros actores</a:t>
            </a:r>
          </a:p>
          <a:p>
            <a:pPr eaLnBrk="1" hangingPunct="1">
              <a:lnSpc>
                <a:spcPct val="90000"/>
              </a:lnSpc>
              <a:spcAft>
                <a:spcPct val="30000"/>
              </a:spcAft>
              <a:buFont typeface="Wingdings" charset="0"/>
              <a:buChar char="n"/>
              <a:defRPr/>
            </a:pPr>
            <a:endParaRPr lang="es-NI" dirty="0" smtClean="0"/>
          </a:p>
          <a:p>
            <a:pPr eaLnBrk="1" hangingPunct="1">
              <a:lnSpc>
                <a:spcPct val="90000"/>
              </a:lnSpc>
              <a:spcAft>
                <a:spcPct val="30000"/>
              </a:spcAft>
              <a:buFont typeface="Wingdings" charset="0"/>
              <a:buChar char="n"/>
              <a:defRPr/>
            </a:pPr>
            <a:endParaRPr lang="es-NI" dirty="0" smtClean="0"/>
          </a:p>
          <a:p>
            <a:pPr eaLnBrk="1" hangingPunct="1">
              <a:lnSpc>
                <a:spcPct val="90000"/>
              </a:lnSpc>
              <a:spcAft>
                <a:spcPct val="30000"/>
              </a:spcAft>
              <a:buFont typeface="Wingdings" charset="0"/>
              <a:buChar char="n"/>
              <a:defRPr/>
            </a:pPr>
            <a:endParaRPr lang="es-NI" dirty="0" smtClean="0"/>
          </a:p>
          <a:p>
            <a:endParaRPr lang="es-NI" dirty="0"/>
          </a:p>
        </p:txBody>
      </p:sp>
    </p:spTree>
    <p:extLst>
      <p:ext uri="{BB962C8B-B14F-4D97-AF65-F5344CB8AC3E}">
        <p14:creationId xmlns:p14="http://schemas.microsoft.com/office/powerpoint/2010/main" val="891762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685800" y="457200"/>
            <a:ext cx="8077200" cy="861391"/>
          </a:xfrm>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lstStyle/>
          <a:p>
            <a:pPr eaLnBrk="1" hangingPunct="1">
              <a:defRPr/>
            </a:pPr>
            <a:r>
              <a:rPr lang="es-NI" smtClean="0">
                <a:ea typeface="+mj-ea"/>
                <a:cs typeface="+mj-cs"/>
              </a:rPr>
              <a:t>Las posiciones y los intereses</a:t>
            </a:r>
            <a:endParaRPr lang="es-NI" b="1">
              <a:ea typeface="+mj-ea"/>
              <a:cs typeface="+mj-cs"/>
            </a:endParaRPr>
          </a:p>
        </p:txBody>
      </p:sp>
      <p:sp>
        <p:nvSpPr>
          <p:cNvPr id="6" name="Content Placeholder 2"/>
          <p:cNvSpPr>
            <a:spLocks noGrp="1"/>
          </p:cNvSpPr>
          <p:nvPr>
            <p:ph idx="1"/>
          </p:nvPr>
        </p:nvSpPr>
        <p:spPr>
          <a:xfrm>
            <a:off x="914400" y="1524000"/>
            <a:ext cx="7729537" cy="5334000"/>
          </a:xfrm>
        </p:spPr>
        <p:txBody>
          <a:bodyPr/>
          <a:lstStyle/>
          <a:p>
            <a:pPr marL="0" indent="0" eaLnBrk="1" hangingPunct="1">
              <a:lnSpc>
                <a:spcPct val="90000"/>
              </a:lnSpc>
              <a:spcAft>
                <a:spcPct val="30000"/>
              </a:spcAft>
              <a:buNone/>
              <a:defRPr/>
            </a:pPr>
            <a:r>
              <a:rPr lang="es-NI" b="1" u="sng" dirty="0" smtClean="0">
                <a:solidFill>
                  <a:srgbClr val="E96D1F"/>
                </a:solidFill>
              </a:rPr>
              <a:t>La posición</a:t>
            </a:r>
            <a:r>
              <a:rPr lang="es-NI" dirty="0" smtClean="0"/>
              <a:t>: Declaración que hace una parte al reaccionar a la decisión o a la pregunta específica que se está negociando</a:t>
            </a:r>
          </a:p>
          <a:p>
            <a:pPr marL="0" indent="0" eaLnBrk="1" hangingPunct="1">
              <a:lnSpc>
                <a:spcPct val="90000"/>
              </a:lnSpc>
              <a:spcAft>
                <a:spcPct val="30000"/>
              </a:spcAft>
              <a:buNone/>
              <a:defRPr/>
            </a:pPr>
            <a:endParaRPr lang="es-NI" dirty="0" smtClean="0"/>
          </a:p>
          <a:p>
            <a:pPr marL="0" indent="0" eaLnBrk="1" hangingPunct="1">
              <a:lnSpc>
                <a:spcPct val="90000"/>
              </a:lnSpc>
              <a:spcAft>
                <a:spcPct val="30000"/>
              </a:spcAft>
              <a:buNone/>
              <a:defRPr/>
            </a:pPr>
            <a:r>
              <a:rPr lang="es-NI" b="1" u="sng" dirty="0" smtClean="0">
                <a:solidFill>
                  <a:srgbClr val="E96D1F"/>
                </a:solidFill>
              </a:rPr>
              <a:t>El interés</a:t>
            </a:r>
            <a:r>
              <a:rPr lang="es-NI" dirty="0" smtClean="0"/>
              <a:t>: Convicción, percepción o prioridad que sirve de base y afecta una posición; no es específica a la pregunta o a la decisión que se está negociando</a:t>
            </a:r>
          </a:p>
          <a:p>
            <a:pPr eaLnBrk="1" hangingPunct="1">
              <a:lnSpc>
                <a:spcPct val="90000"/>
              </a:lnSpc>
              <a:spcAft>
                <a:spcPct val="30000"/>
              </a:spcAft>
              <a:buFont typeface="Wingdings" charset="0"/>
              <a:buChar char="n"/>
              <a:defRPr/>
            </a:pPr>
            <a:endParaRPr lang="es-NI" dirty="0" smtClean="0"/>
          </a:p>
          <a:p>
            <a:pPr eaLnBrk="1" hangingPunct="1">
              <a:lnSpc>
                <a:spcPct val="90000"/>
              </a:lnSpc>
              <a:spcAft>
                <a:spcPct val="30000"/>
              </a:spcAft>
              <a:buFont typeface="Wingdings" charset="0"/>
              <a:buChar char="n"/>
              <a:defRPr/>
            </a:pPr>
            <a:endParaRPr lang="es-NI" dirty="0" smtClean="0"/>
          </a:p>
          <a:p>
            <a:endParaRPr lang="es-NI" dirty="0"/>
          </a:p>
        </p:txBody>
      </p:sp>
    </p:spTree>
    <p:extLst>
      <p:ext uri="{BB962C8B-B14F-4D97-AF65-F5344CB8AC3E}">
        <p14:creationId xmlns:p14="http://schemas.microsoft.com/office/powerpoint/2010/main" val="2420190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533400" y="457200"/>
            <a:ext cx="8458200" cy="861391"/>
          </a:xfrm>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lstStyle/>
          <a:p>
            <a:pPr eaLnBrk="1" hangingPunct="1">
              <a:defRPr/>
            </a:pPr>
            <a:r>
              <a:rPr lang="es-NI" sz="3500" smtClean="0"/>
              <a:t>Entender los intereses de las otras partes</a:t>
            </a:r>
            <a:endParaRPr lang="es-NI" sz="3500" b="1"/>
          </a:p>
        </p:txBody>
      </p:sp>
      <p:graphicFrame>
        <p:nvGraphicFramePr>
          <p:cNvPr id="3" name="Table 2"/>
          <p:cNvGraphicFramePr>
            <a:graphicFrameLocks noGrp="1"/>
          </p:cNvGraphicFramePr>
          <p:nvPr>
            <p:extLst>
              <p:ext uri="{D42A27DB-BD31-4B8C-83A1-F6EECF244321}">
                <p14:modId xmlns:p14="http://schemas.microsoft.com/office/powerpoint/2010/main" val="320268071"/>
              </p:ext>
            </p:extLst>
          </p:nvPr>
        </p:nvGraphicFramePr>
        <p:xfrm>
          <a:off x="838200" y="1318591"/>
          <a:ext cx="8115300" cy="4956153"/>
        </p:xfrm>
        <a:graphic>
          <a:graphicData uri="http://schemas.openxmlformats.org/drawingml/2006/table">
            <a:tbl>
              <a:tblPr firstRow="1" bandRow="1">
                <a:tableStyleId>{21E4AEA4-8DFA-4A89-87EB-49C32662AFE0}</a:tableStyleId>
              </a:tblPr>
              <a:tblGrid>
                <a:gridCol w="2560653">
                  <a:extLst>
                    <a:ext uri="{9D8B030D-6E8A-4147-A177-3AD203B41FA5}">
                      <a16:colId xmlns:a16="http://schemas.microsoft.com/office/drawing/2014/main" xmlns="" val="1953521245"/>
                    </a:ext>
                  </a:extLst>
                </a:gridCol>
                <a:gridCol w="5554647">
                  <a:extLst>
                    <a:ext uri="{9D8B030D-6E8A-4147-A177-3AD203B41FA5}">
                      <a16:colId xmlns:a16="http://schemas.microsoft.com/office/drawing/2014/main" xmlns="" val="2909553465"/>
                    </a:ext>
                  </a:extLst>
                </a:gridCol>
              </a:tblGrid>
              <a:tr h="459828">
                <a:tc>
                  <a:txBody>
                    <a:bodyPr/>
                    <a:lstStyle/>
                    <a:p>
                      <a:pPr algn="ctr"/>
                      <a:r>
                        <a:rPr lang="es-NI" sz="2400" noProof="0" smtClean="0">
                          <a:solidFill>
                            <a:schemeClr val="accent1"/>
                          </a:solidFill>
                        </a:rPr>
                        <a:t>Posición</a:t>
                      </a:r>
                      <a:endParaRPr lang="es-NI" sz="2400" noProof="0">
                        <a:solidFill>
                          <a:schemeClr val="accent1"/>
                        </a:solidFill>
                      </a:endParaRPr>
                    </a:p>
                  </a:txBody>
                  <a:tcPr>
                    <a:solidFill>
                      <a:schemeClr val="tx2"/>
                    </a:solidFill>
                  </a:tcPr>
                </a:tc>
                <a:tc>
                  <a:txBody>
                    <a:bodyPr/>
                    <a:lstStyle/>
                    <a:p>
                      <a:pPr algn="ctr"/>
                      <a:r>
                        <a:rPr lang="es-NI" sz="2400" noProof="0" smtClean="0">
                          <a:solidFill>
                            <a:schemeClr val="accent1"/>
                          </a:solidFill>
                        </a:rPr>
                        <a:t>Posibles</a:t>
                      </a:r>
                      <a:r>
                        <a:rPr lang="es-NI" sz="2400" baseline="0" noProof="0" smtClean="0">
                          <a:solidFill>
                            <a:schemeClr val="accent1"/>
                          </a:solidFill>
                        </a:rPr>
                        <a:t> i</a:t>
                      </a:r>
                      <a:r>
                        <a:rPr lang="es-NI" sz="2400" noProof="0" smtClean="0">
                          <a:solidFill>
                            <a:schemeClr val="accent1"/>
                          </a:solidFill>
                        </a:rPr>
                        <a:t>ntereses</a:t>
                      </a:r>
                      <a:endParaRPr lang="es-NI" sz="2400" noProof="0">
                        <a:solidFill>
                          <a:schemeClr val="accent1"/>
                        </a:solidFill>
                      </a:endParaRPr>
                    </a:p>
                  </a:txBody>
                  <a:tcPr>
                    <a:solidFill>
                      <a:schemeClr val="tx2"/>
                    </a:solidFill>
                  </a:tcPr>
                </a:tc>
                <a:extLst>
                  <a:ext uri="{0D108BD9-81ED-4DB2-BD59-A6C34878D82A}">
                    <a16:rowId xmlns:a16="http://schemas.microsoft.com/office/drawing/2014/main" xmlns="" val="4093350324"/>
                  </a:ext>
                </a:extLst>
              </a:tr>
              <a:tr h="1261241">
                <a:tc>
                  <a:txBody>
                    <a:bodyPr/>
                    <a:lstStyle/>
                    <a:p>
                      <a:r>
                        <a:rPr lang="es-NI" noProof="0" dirty="0" smtClean="0">
                          <a:solidFill>
                            <a:schemeClr val="tx1"/>
                          </a:solidFill>
                        </a:rPr>
                        <a:t>Es</a:t>
                      </a:r>
                      <a:r>
                        <a:rPr lang="es-NI" baseline="0" noProof="0" dirty="0" smtClean="0">
                          <a:solidFill>
                            <a:schemeClr val="tx1"/>
                          </a:solidFill>
                        </a:rPr>
                        <a:t> prematuro </a:t>
                      </a:r>
                      <a:r>
                        <a:rPr lang="es-NI" baseline="0" noProof="0" dirty="0" smtClean="0">
                          <a:solidFill>
                            <a:schemeClr val="tx1"/>
                          </a:solidFill>
                        </a:rPr>
                        <a:t>tomar </a:t>
                      </a:r>
                      <a:r>
                        <a:rPr lang="es-NI" baseline="0" noProof="0" dirty="0" smtClean="0">
                          <a:solidFill>
                            <a:schemeClr val="tx1"/>
                          </a:solidFill>
                        </a:rPr>
                        <a:t>esta decisión</a:t>
                      </a:r>
                      <a:endParaRPr lang="es-NI" noProof="0" dirty="0">
                        <a:solidFill>
                          <a:schemeClr val="tx1"/>
                        </a:solidFill>
                      </a:endParaRPr>
                    </a:p>
                  </a:txBody>
                  <a:tcPr/>
                </a:tc>
                <a:tc>
                  <a:txBody>
                    <a:bodyPr/>
                    <a:lstStyle/>
                    <a:p>
                      <a:pPr marL="285750" indent="-285750">
                        <a:buFont typeface="Arial" panose="020B0604020202020204" pitchFamily="34" charset="0"/>
                        <a:buChar char="•"/>
                      </a:pPr>
                      <a:r>
                        <a:rPr lang="es-NI" sz="1800" kern="1200" noProof="0" smtClean="0">
                          <a:solidFill>
                            <a:schemeClr val="dk1"/>
                          </a:solidFill>
                          <a:effectLst/>
                          <a:latin typeface="+mn-lt"/>
                          <a:ea typeface="+mn-ea"/>
                          <a:cs typeface="+mn-cs"/>
                        </a:rPr>
                        <a:t>No puedo votar en un tema controversial cuando</a:t>
                      </a:r>
                      <a:r>
                        <a:rPr lang="es-NI" sz="1800" kern="1200" baseline="0" noProof="0" smtClean="0">
                          <a:solidFill>
                            <a:schemeClr val="dk1"/>
                          </a:solidFill>
                          <a:effectLst/>
                          <a:latin typeface="+mn-lt"/>
                          <a:ea typeface="+mn-ea"/>
                          <a:cs typeface="+mn-cs"/>
                        </a:rPr>
                        <a:t> se avecina la elección</a:t>
                      </a:r>
                      <a:r>
                        <a:rPr lang="es-NI" sz="1800" kern="1200" noProof="0" smtClean="0">
                          <a:solidFill>
                            <a:schemeClr val="dk1"/>
                          </a:solidFill>
                          <a:effectLst/>
                          <a:latin typeface="+mn-lt"/>
                          <a:ea typeface="+mn-ea"/>
                          <a:cs typeface="+mn-cs"/>
                        </a:rPr>
                        <a:t> </a:t>
                      </a:r>
                    </a:p>
                    <a:p>
                      <a:pPr marL="285750" indent="-285750">
                        <a:buFont typeface="Arial" panose="020B0604020202020204" pitchFamily="34" charset="0"/>
                        <a:buChar char="•"/>
                      </a:pPr>
                      <a:r>
                        <a:rPr lang="es-NI" sz="1800" kern="1200" noProof="0" smtClean="0">
                          <a:solidFill>
                            <a:schemeClr val="dk1"/>
                          </a:solidFill>
                          <a:effectLst/>
                          <a:latin typeface="+mn-lt"/>
                          <a:ea typeface="+mn-ea"/>
                          <a:cs typeface="+mn-cs"/>
                        </a:rPr>
                        <a:t>No quiero ponerme de acuerdo en nada hasta saber si</a:t>
                      </a:r>
                      <a:r>
                        <a:rPr lang="es-NI" sz="1800" kern="1200" baseline="0" noProof="0" smtClean="0">
                          <a:solidFill>
                            <a:schemeClr val="dk1"/>
                          </a:solidFill>
                          <a:effectLst/>
                          <a:latin typeface="+mn-lt"/>
                          <a:ea typeface="+mn-ea"/>
                          <a:cs typeface="+mn-cs"/>
                        </a:rPr>
                        <a:t> mi supervisor me da su aprobación</a:t>
                      </a:r>
                      <a:endParaRPr lang="es-NI" noProof="0"/>
                    </a:p>
                  </a:txBody>
                  <a:tcPr/>
                </a:tc>
                <a:extLst>
                  <a:ext uri="{0D108BD9-81ED-4DB2-BD59-A6C34878D82A}">
                    <a16:rowId xmlns:a16="http://schemas.microsoft.com/office/drawing/2014/main" xmlns="" val="1399455235"/>
                  </a:ext>
                </a:extLst>
              </a:tr>
              <a:tr h="1497724">
                <a:tc>
                  <a:txBody>
                    <a:bodyPr/>
                    <a:lstStyle/>
                    <a:p>
                      <a:r>
                        <a:rPr lang="es-NI" sz="1800" kern="1200" noProof="0" smtClean="0">
                          <a:solidFill>
                            <a:schemeClr val="dk1"/>
                          </a:solidFill>
                          <a:effectLst/>
                          <a:latin typeface="+mn-lt"/>
                          <a:ea typeface="+mn-ea"/>
                          <a:cs typeface="+mn-cs"/>
                        </a:rPr>
                        <a:t>La solución propuesta es demasiado costosa</a:t>
                      </a:r>
                      <a:endParaRPr lang="es-NI" noProof="0"/>
                    </a:p>
                  </a:txBody>
                  <a:tcPr/>
                </a:tc>
                <a:tc>
                  <a:txBody>
                    <a:bodyPr/>
                    <a:lstStyle/>
                    <a:p>
                      <a:pPr marL="285750" indent="-285750">
                        <a:buFont typeface="Arial" panose="020B0604020202020204" pitchFamily="34" charset="0"/>
                        <a:buChar char="•"/>
                      </a:pPr>
                      <a:r>
                        <a:rPr lang="es-NI" sz="1800" kern="1200" noProof="0" smtClean="0">
                          <a:solidFill>
                            <a:schemeClr val="dk1"/>
                          </a:solidFill>
                          <a:effectLst/>
                          <a:latin typeface="+mn-lt"/>
                          <a:ea typeface="+mn-ea"/>
                          <a:cs typeface="+mn-cs"/>
                        </a:rPr>
                        <a:t>El ministerio de finanzas</a:t>
                      </a:r>
                      <a:r>
                        <a:rPr lang="es-NI" sz="1800" kern="1200" baseline="0" noProof="0" smtClean="0">
                          <a:solidFill>
                            <a:schemeClr val="dk1"/>
                          </a:solidFill>
                          <a:effectLst/>
                          <a:latin typeface="+mn-lt"/>
                          <a:ea typeface="+mn-ea"/>
                          <a:cs typeface="+mn-cs"/>
                        </a:rPr>
                        <a:t> debe promover la estabilidad fiscal</a:t>
                      </a:r>
                      <a:endParaRPr lang="es-NI" sz="1800" kern="1200" noProof="0" smtClean="0">
                        <a:solidFill>
                          <a:schemeClr val="dk1"/>
                        </a:solidFill>
                        <a:effectLst/>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NI" sz="1800" kern="1200" noProof="0" smtClean="0">
                          <a:solidFill>
                            <a:schemeClr val="dk1"/>
                          </a:solidFill>
                          <a:effectLst/>
                          <a:latin typeface="+mn-lt"/>
                          <a:ea typeface="+mn-ea"/>
                          <a:cs typeface="+mn-cs"/>
                        </a:rPr>
                        <a:t>No quiero darle la impresión a tu grupo de que me estoy rindiendo mientras</a:t>
                      </a:r>
                      <a:r>
                        <a:rPr lang="es-NI" sz="1800" kern="1200" baseline="0" noProof="0" smtClean="0">
                          <a:solidFill>
                            <a:schemeClr val="dk1"/>
                          </a:solidFill>
                          <a:effectLst/>
                          <a:latin typeface="+mn-lt"/>
                          <a:ea typeface="+mn-ea"/>
                          <a:cs typeface="+mn-cs"/>
                        </a:rPr>
                        <a:t> rechazo las solicitudes de otros</a:t>
                      </a:r>
                      <a:endParaRPr lang="es-NI" sz="1800" kern="1200" noProof="0">
                        <a:solidFill>
                          <a:schemeClr val="dk1"/>
                        </a:solidFill>
                        <a:effectLst/>
                        <a:latin typeface="+mn-lt"/>
                        <a:ea typeface="+mn-ea"/>
                        <a:cs typeface="+mn-cs"/>
                      </a:endParaRPr>
                    </a:p>
                  </a:txBody>
                  <a:tcPr/>
                </a:tc>
                <a:extLst>
                  <a:ext uri="{0D108BD9-81ED-4DB2-BD59-A6C34878D82A}">
                    <a16:rowId xmlns:a16="http://schemas.microsoft.com/office/drawing/2014/main" xmlns="" val="3812028724"/>
                  </a:ext>
                </a:extLst>
              </a:tr>
              <a:tr h="1734207">
                <a:tc>
                  <a:txBody>
                    <a:bodyPr/>
                    <a:lstStyle/>
                    <a:p>
                      <a:r>
                        <a:rPr lang="es-NI" sz="1800" kern="1200" noProof="0" smtClean="0">
                          <a:solidFill>
                            <a:schemeClr val="dk1"/>
                          </a:solidFill>
                          <a:effectLst/>
                          <a:latin typeface="+mn-lt"/>
                          <a:ea typeface="+mn-ea"/>
                          <a:cs typeface="+mn-cs"/>
                        </a:rPr>
                        <a:t>La solución propuesta fracasará</a:t>
                      </a:r>
                      <a:endParaRPr lang="es-NI" noProof="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NI" sz="1800" kern="1200" noProof="0" dirty="0" smtClean="0">
                          <a:solidFill>
                            <a:schemeClr val="dk1"/>
                          </a:solidFill>
                          <a:effectLst/>
                          <a:latin typeface="+mn-lt"/>
                          <a:ea typeface="+mn-ea"/>
                          <a:cs typeface="+mn-cs"/>
                        </a:rPr>
                        <a:t>No quiero respaldar una solución que no entiendo a fondo</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NI" sz="1800" kern="1200" noProof="0" dirty="0" smtClean="0">
                          <a:solidFill>
                            <a:schemeClr val="dk1"/>
                          </a:solidFill>
                          <a:effectLst/>
                          <a:latin typeface="+mn-lt"/>
                          <a:ea typeface="+mn-ea"/>
                          <a:cs typeface="+mn-cs"/>
                        </a:rPr>
                        <a:t>Esta solución la</a:t>
                      </a:r>
                      <a:r>
                        <a:rPr lang="es-NI" sz="1800" kern="1200" baseline="0" noProof="0" dirty="0" smtClean="0">
                          <a:solidFill>
                            <a:schemeClr val="dk1"/>
                          </a:solidFill>
                          <a:effectLst/>
                          <a:latin typeface="+mn-lt"/>
                          <a:ea typeface="+mn-ea"/>
                          <a:cs typeface="+mn-cs"/>
                        </a:rPr>
                        <a:t> propuso un donante, pero las personas necesitan ver la decisión que viene de mi ministerio</a:t>
                      </a:r>
                      <a:endParaRPr lang="es-NI" sz="1800" kern="1200" noProof="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NI" sz="1800" kern="1200" noProof="0" dirty="0">
                        <a:solidFill>
                          <a:schemeClr val="dk1"/>
                        </a:solidFill>
                        <a:effectLst/>
                        <a:latin typeface="+mn-lt"/>
                        <a:ea typeface="+mn-ea"/>
                        <a:cs typeface="+mn-cs"/>
                      </a:endParaRPr>
                    </a:p>
                  </a:txBody>
                  <a:tcPr/>
                </a:tc>
                <a:extLst>
                  <a:ext uri="{0D108BD9-81ED-4DB2-BD59-A6C34878D82A}">
                    <a16:rowId xmlns:a16="http://schemas.microsoft.com/office/drawing/2014/main" xmlns="" val="1049604223"/>
                  </a:ext>
                </a:extLst>
              </a:tr>
            </a:tbl>
          </a:graphicData>
        </a:graphic>
      </p:graphicFrame>
    </p:spTree>
    <p:extLst>
      <p:ext uri="{BB962C8B-B14F-4D97-AF65-F5344CB8AC3E}">
        <p14:creationId xmlns:p14="http://schemas.microsoft.com/office/powerpoint/2010/main" val="124736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smtClean="0"/>
              <a:t>Desarrollar las múltiples opciones</a:t>
            </a:r>
            <a:endParaRPr lang="es-NI"/>
          </a:p>
        </p:txBody>
      </p:sp>
      <p:sp>
        <p:nvSpPr>
          <p:cNvPr id="3" name="Content Placeholder 2"/>
          <p:cNvSpPr>
            <a:spLocks noGrp="1"/>
          </p:cNvSpPr>
          <p:nvPr>
            <p:ph idx="1"/>
          </p:nvPr>
        </p:nvSpPr>
        <p:spPr>
          <a:xfrm>
            <a:off x="914400" y="1524000"/>
            <a:ext cx="7729537" cy="4114800"/>
          </a:xfrm>
        </p:spPr>
        <p:txBody>
          <a:bodyPr/>
          <a:lstStyle/>
          <a:p>
            <a:pPr eaLnBrk="1" hangingPunct="1">
              <a:lnSpc>
                <a:spcPct val="90000"/>
              </a:lnSpc>
              <a:spcAft>
                <a:spcPct val="30000"/>
              </a:spcAft>
              <a:buFont typeface="Wingdings" charset="0"/>
              <a:buChar char="n"/>
              <a:defRPr/>
            </a:pPr>
            <a:r>
              <a:rPr lang="es-NI" smtClean="0"/>
              <a:t>¿Qué va a satisfacer el interés de la parte al mismo tiempo que proteges tu meta de políticas?</a:t>
            </a:r>
          </a:p>
          <a:p>
            <a:pPr eaLnBrk="1" hangingPunct="1">
              <a:lnSpc>
                <a:spcPct val="90000"/>
              </a:lnSpc>
              <a:spcAft>
                <a:spcPct val="30000"/>
              </a:spcAft>
              <a:buFont typeface="Wingdings" charset="0"/>
              <a:buChar char="n"/>
              <a:defRPr/>
            </a:pPr>
            <a:r>
              <a:rPr lang="es-NI" smtClean="0"/>
              <a:t>Promover la creatividad</a:t>
            </a:r>
          </a:p>
          <a:p>
            <a:pPr eaLnBrk="1" hangingPunct="1">
              <a:lnSpc>
                <a:spcPct val="90000"/>
              </a:lnSpc>
              <a:spcAft>
                <a:spcPct val="30000"/>
              </a:spcAft>
              <a:buFont typeface="Wingdings" charset="0"/>
              <a:buChar char="n"/>
              <a:defRPr/>
            </a:pPr>
            <a:r>
              <a:rPr lang="es-NI" smtClean="0"/>
              <a:t>Desarrollar opciones sin la presencia de los tomadores de decisiones</a:t>
            </a:r>
          </a:p>
          <a:p>
            <a:pPr eaLnBrk="1" hangingPunct="1">
              <a:lnSpc>
                <a:spcPct val="90000"/>
              </a:lnSpc>
              <a:spcAft>
                <a:spcPct val="30000"/>
              </a:spcAft>
              <a:buFont typeface="Wingdings" charset="0"/>
              <a:buChar char="n"/>
              <a:defRPr/>
            </a:pPr>
            <a:r>
              <a:rPr lang="es-NI" smtClean="0"/>
              <a:t>Establecer criterios objetivos para la escogencia entre las opciones</a:t>
            </a:r>
          </a:p>
          <a:p>
            <a:pPr eaLnBrk="1" hangingPunct="1">
              <a:lnSpc>
                <a:spcPct val="90000"/>
              </a:lnSpc>
              <a:spcAft>
                <a:spcPct val="30000"/>
              </a:spcAft>
              <a:buFont typeface="Wingdings" charset="0"/>
              <a:buChar char="n"/>
              <a:defRPr/>
            </a:pPr>
            <a:endParaRPr lang="es-NI" smtClean="0"/>
          </a:p>
          <a:p>
            <a:pPr marL="0" indent="0" eaLnBrk="1" hangingPunct="1">
              <a:lnSpc>
                <a:spcPct val="90000"/>
              </a:lnSpc>
              <a:spcAft>
                <a:spcPct val="30000"/>
              </a:spcAft>
              <a:buNone/>
              <a:defRPr/>
            </a:pPr>
            <a:endParaRPr lang="es-NI" smtClean="0"/>
          </a:p>
          <a:p>
            <a:endParaRPr lang="es-NI"/>
          </a:p>
        </p:txBody>
      </p:sp>
    </p:spTree>
    <p:extLst>
      <p:ext uri="{BB962C8B-B14F-4D97-AF65-F5344CB8AC3E}">
        <p14:creationId xmlns:p14="http://schemas.microsoft.com/office/powerpoint/2010/main" val="1878294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39062" cy="990600"/>
          </a:xfrm>
        </p:spPr>
        <p:txBody>
          <a:bodyPr/>
          <a:lstStyle/>
          <a:p>
            <a:r>
              <a:rPr lang="es-NI" smtClean="0"/>
              <a:t>Priorizar la ejecución</a:t>
            </a:r>
            <a:endParaRPr lang="es-NI"/>
          </a:p>
        </p:txBody>
      </p:sp>
      <p:sp>
        <p:nvSpPr>
          <p:cNvPr id="3" name="Content Placeholder 2"/>
          <p:cNvSpPr>
            <a:spLocks noGrp="1"/>
          </p:cNvSpPr>
          <p:nvPr>
            <p:ph idx="1"/>
          </p:nvPr>
        </p:nvSpPr>
        <p:spPr>
          <a:xfrm>
            <a:off x="914400" y="1524000"/>
            <a:ext cx="7729537" cy="3733800"/>
          </a:xfrm>
        </p:spPr>
        <p:txBody>
          <a:bodyPr/>
          <a:lstStyle/>
          <a:p>
            <a:pPr marL="0" indent="0" eaLnBrk="1" hangingPunct="1">
              <a:lnSpc>
                <a:spcPct val="90000"/>
              </a:lnSpc>
              <a:spcAft>
                <a:spcPct val="30000"/>
              </a:spcAft>
              <a:buNone/>
              <a:defRPr/>
            </a:pPr>
            <a:r>
              <a:rPr lang="es-NI" smtClean="0"/>
              <a:t>¿Quién lo hará y cuándo?</a:t>
            </a:r>
          </a:p>
          <a:p>
            <a:pPr eaLnBrk="1" hangingPunct="1">
              <a:lnSpc>
                <a:spcPct val="90000"/>
              </a:lnSpc>
              <a:spcAft>
                <a:spcPct val="30000"/>
              </a:spcAft>
              <a:buFont typeface="Wingdings" charset="0"/>
              <a:buChar char="n"/>
              <a:defRPr/>
            </a:pPr>
            <a:r>
              <a:rPr lang="es-NI" smtClean="0"/>
              <a:t>Analizar el entorno más amplio</a:t>
            </a:r>
          </a:p>
          <a:p>
            <a:pPr eaLnBrk="1" hangingPunct="1">
              <a:lnSpc>
                <a:spcPct val="90000"/>
              </a:lnSpc>
              <a:spcAft>
                <a:spcPct val="30000"/>
              </a:spcAft>
              <a:buFont typeface="Wingdings" charset="0"/>
              <a:buChar char="n"/>
              <a:defRPr/>
            </a:pPr>
            <a:r>
              <a:rPr lang="es-NI" smtClean="0"/>
              <a:t>Considerar cuáles son las opciones más prácticas de ejecución</a:t>
            </a:r>
          </a:p>
          <a:p>
            <a:pPr eaLnBrk="1" hangingPunct="1">
              <a:lnSpc>
                <a:spcPct val="90000"/>
              </a:lnSpc>
              <a:spcAft>
                <a:spcPct val="30000"/>
              </a:spcAft>
              <a:buFont typeface="Wingdings" charset="0"/>
              <a:buChar char="n"/>
              <a:defRPr/>
            </a:pPr>
            <a:r>
              <a:rPr lang="es-NI" smtClean="0"/>
              <a:t>Diseñar un plan de ejecución flexible y adaptarlo de acuerdo a las necesidades</a:t>
            </a:r>
          </a:p>
          <a:p>
            <a:pPr eaLnBrk="1" hangingPunct="1">
              <a:lnSpc>
                <a:spcPct val="90000"/>
              </a:lnSpc>
              <a:spcAft>
                <a:spcPct val="30000"/>
              </a:spcAft>
              <a:buFont typeface="Wingdings" charset="0"/>
              <a:buChar char="n"/>
              <a:defRPr/>
            </a:pPr>
            <a:endParaRPr lang="es-NI" smtClean="0"/>
          </a:p>
          <a:p>
            <a:pPr marL="0" indent="0" eaLnBrk="1" hangingPunct="1">
              <a:lnSpc>
                <a:spcPct val="90000"/>
              </a:lnSpc>
              <a:spcAft>
                <a:spcPct val="30000"/>
              </a:spcAft>
              <a:buNone/>
              <a:defRPr/>
            </a:pPr>
            <a:endParaRPr lang="es-NI" smtClean="0"/>
          </a:p>
          <a:p>
            <a:endParaRPr lang="es-NI"/>
          </a:p>
        </p:txBody>
      </p:sp>
    </p:spTree>
    <p:extLst>
      <p:ext uri="{BB962C8B-B14F-4D97-AF65-F5344CB8AC3E}">
        <p14:creationId xmlns:p14="http://schemas.microsoft.com/office/powerpoint/2010/main" val="786400951"/>
      </p:ext>
    </p:extLst>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
  <TotalTime>8904</TotalTime>
  <Words>3488</Words>
  <Application>Microsoft Macintosh PowerPoint</Application>
  <PresentationFormat>On-screen Show (4:3)</PresentationFormat>
  <Paragraphs>143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MS PGothic</vt:lpstr>
      <vt:lpstr>ＭＳ Ｐゴシック</vt:lpstr>
      <vt:lpstr>Times New Roman</vt:lpstr>
      <vt:lpstr>Wingdings</vt:lpstr>
      <vt:lpstr>Arial</vt:lpstr>
      <vt:lpstr>Bold Stripes</vt:lpstr>
      <vt:lpstr>¿Qué sigue? Por qué la negociación importa en el proceso de políticas</vt:lpstr>
      <vt:lpstr>¿Qué pasa después de la comunicación de tu mensaje?</vt:lpstr>
      <vt:lpstr>La Negociación</vt:lpstr>
      <vt:lpstr>Cinco principios para tener una negociación efectiva en las políticas de salud</vt:lpstr>
      <vt:lpstr>Trabajar en las políticas públicas</vt:lpstr>
      <vt:lpstr>Las posiciones y los intereses</vt:lpstr>
      <vt:lpstr>Entender los intereses de las otras partes</vt:lpstr>
      <vt:lpstr>Desarrollar las múltiples opciones</vt:lpstr>
      <vt:lpstr>Priorizar la ejecución</vt:lpstr>
      <vt:lpstr>Esperar el progreso paulatino</vt:lpstr>
      <vt:lpstr>Revisión de los principios de negociación</vt:lpstr>
      <vt:lpstr>Aprende Más</vt:lpstr>
    </vt:vector>
  </TitlesOfParts>
  <Company>PRB</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PRB</dc:creator>
  <cp:lastModifiedBy>Gabriela Sanchez-Soto</cp:lastModifiedBy>
  <cp:revision>450</cp:revision>
  <cp:lastPrinted>2015-07-31T20:52:27Z</cp:lastPrinted>
  <dcterms:created xsi:type="dcterms:W3CDTF">2011-07-23T19:43:15Z</dcterms:created>
  <dcterms:modified xsi:type="dcterms:W3CDTF">2019-02-04T11:06:38Z</dcterms:modified>
</cp:coreProperties>
</file>