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71" r:id="rId2"/>
    <p:sldId id="257" r:id="rId3"/>
    <p:sldId id="264" r:id="rId4"/>
    <p:sldId id="258" r:id="rId5"/>
    <p:sldId id="259" r:id="rId6"/>
    <p:sldId id="270" r:id="rId7"/>
    <p:sldId id="268" r:id="rId8"/>
    <p:sldId id="260" r:id="rId9"/>
    <p:sldId id="265" r:id="rId10"/>
    <p:sldId id="266" r:id="rId11"/>
    <p:sldId id="261" r:id="rId12"/>
    <p:sldId id="262"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ssa Yeakey" initials="MY"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9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71" autoAdjust="0"/>
    <p:restoredTop sz="63492" autoAdjust="0"/>
  </p:normalViewPr>
  <p:slideViewPr>
    <p:cSldViewPr snapToGrid="0">
      <p:cViewPr varScale="1">
        <p:scale>
          <a:sx n="59" d="100"/>
          <a:sy n="59" d="100"/>
        </p:scale>
        <p:origin x="1360" y="184"/>
      </p:cViewPr>
      <p:guideLst/>
    </p:cSldViewPr>
  </p:slideViewPr>
  <p:notesTextViewPr>
    <p:cViewPr>
      <p:scale>
        <a:sx n="155" d="100"/>
        <a:sy n="155"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FD7E2E-8BC0-4C34-827C-3494B75B2086}" type="datetimeFigureOut">
              <a:rPr lang="en-US" smtClean="0"/>
              <a:t>2/4/19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DCDD34-394F-412E-8763-60D20214E9CD}" type="slidenum">
              <a:rPr lang="en-US" smtClean="0"/>
              <a:t>‹#›</a:t>
            </a:fld>
            <a:endParaRPr lang="en-US" dirty="0"/>
          </a:p>
        </p:txBody>
      </p:sp>
    </p:spTree>
    <p:extLst>
      <p:ext uri="{BB962C8B-B14F-4D97-AF65-F5344CB8AC3E}">
        <p14:creationId xmlns:p14="http://schemas.microsoft.com/office/powerpoint/2010/main" val="4109978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z="1200" b="0" i="0" u="none" strike="noStrike" kern="1200" dirty="0" smtClean="0">
                <a:solidFill>
                  <a:schemeClr val="tx1"/>
                </a:solidFill>
                <a:effectLst/>
                <a:latin typeface="+mn-lt"/>
                <a:ea typeface="+mn-ea"/>
                <a:cs typeface="+mn-cs"/>
              </a:rPr>
              <a:t>Para dar inicio a</a:t>
            </a:r>
            <a:r>
              <a:rPr lang="es-ES" sz="1200" b="0" i="0" u="none" strike="noStrike" kern="1200" baseline="0" dirty="0" smtClean="0">
                <a:solidFill>
                  <a:schemeClr val="tx1"/>
                </a:solidFill>
                <a:effectLst/>
                <a:latin typeface="+mn-lt"/>
                <a:ea typeface="+mn-ea"/>
                <a:cs typeface="+mn-cs"/>
              </a:rPr>
              <a:t> este taller</a:t>
            </a:r>
            <a:r>
              <a:rPr lang="es-ES" sz="1200" b="0" i="0" u="none" strike="noStrike" kern="1200" dirty="0" smtClean="0">
                <a:solidFill>
                  <a:schemeClr val="tx1"/>
                </a:solidFill>
                <a:effectLst/>
                <a:latin typeface="+mn-lt"/>
                <a:ea typeface="+mn-ea"/>
                <a:cs typeface="+mn-cs"/>
              </a:rPr>
              <a:t>, debemos comprender qué es política es y cuál es el panorama de las políticas para un tema determinado en un país determinado.</a:t>
            </a:r>
            <a:endParaRPr lang="en-US"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7348B18-4CB9-4909-8205-4EA506D8FF05}" type="slidenum">
              <a:rPr lang="en-US" altLang="en-US" sz="1200"/>
              <a:pPr/>
              <a:t>1</a:t>
            </a:fld>
            <a:endParaRPr lang="en-US" altLang="en-US" sz="1200" dirty="0"/>
          </a:p>
        </p:txBody>
      </p:sp>
    </p:spTree>
    <p:extLst>
      <p:ext uri="{BB962C8B-B14F-4D97-AF65-F5344CB8AC3E}">
        <p14:creationId xmlns:p14="http://schemas.microsoft.com/office/powerpoint/2010/main" val="189730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Existen ventajas y desventajas de parte de algunos elementos de escritura para la web que son únicos.</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Como se mencionó anteriormente, debes considerarte afortunado si el lector promedio lee sólo el 25% de tu</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artículo web. Las personas “filtran" y "buscan" páginas web en busca de información; rara vez las leen de principio a fin. Ahora, esto no significa que solo el 25% de tu publicación de blog debe ser útil. No sabemos QUÉ 25% se leerá, por lo que deberá ser 100% claro y estar bien escrito.</a:t>
            </a:r>
            <a:endParaRPr lang="en-US" baseline="0" dirty="0"/>
          </a:p>
          <a:p>
            <a:endParaRPr lang="en-US" baseline="0" dirty="0" smtClean="0"/>
          </a:p>
          <a:p>
            <a:r>
              <a:rPr lang="es-ES" sz="1200" b="0" i="0" u="none" strike="noStrike" kern="1200" dirty="0" smtClean="0">
                <a:solidFill>
                  <a:schemeClr val="tx1"/>
                </a:solidFill>
                <a:effectLst/>
                <a:latin typeface="+mn-lt"/>
                <a:ea typeface="+mn-ea"/>
                <a:cs typeface="+mn-cs"/>
              </a:rPr>
              <a:t>Lo que significa que se vuelve aún más importante utilizar un título simple, claro y conciso para tu artículo, y lo mismo para los subtítulos dentro del artículo. Es muy útil dividir el texto con listas y viñetas, que son muy fáciles de escanear. Los párrafos deben ser cortos: de una a tres oraciones suele ser lo suficientemente largos.</a:t>
            </a:r>
            <a:endParaRPr lang="en-US" baseline="0" dirty="0"/>
          </a:p>
          <a:p>
            <a:endParaRPr lang="en-US" baseline="0" dirty="0" smtClean="0"/>
          </a:p>
          <a:p>
            <a:r>
              <a:rPr lang="es-ES" sz="1200" b="0" i="0" u="none" strike="noStrike" kern="1200" dirty="0" smtClean="0">
                <a:solidFill>
                  <a:schemeClr val="tx1"/>
                </a:solidFill>
                <a:effectLst/>
                <a:latin typeface="+mn-lt"/>
                <a:ea typeface="+mn-ea"/>
                <a:cs typeface="+mn-cs"/>
              </a:rPr>
              <a:t>Pon</a:t>
            </a:r>
            <a:r>
              <a:rPr lang="es-ES" sz="1200" b="0" i="0" u="none" strike="noStrike" kern="1200" baseline="0" dirty="0" smtClean="0">
                <a:solidFill>
                  <a:schemeClr val="tx1"/>
                </a:solidFill>
                <a:effectLst/>
                <a:latin typeface="+mn-lt"/>
                <a:ea typeface="+mn-ea"/>
                <a:cs typeface="+mn-cs"/>
              </a:rPr>
              <a:t> tu mensaje </a:t>
            </a:r>
            <a:r>
              <a:rPr lang="es-ES" sz="1200" b="0" i="0" u="none" strike="noStrike" kern="1200" dirty="0" smtClean="0">
                <a:solidFill>
                  <a:schemeClr val="tx1"/>
                </a:solidFill>
                <a:effectLst/>
                <a:latin typeface="+mn-lt"/>
                <a:ea typeface="+mn-ea"/>
                <a:cs typeface="+mn-cs"/>
              </a:rPr>
              <a:t>principal al frente, de modo que si alguien solo lee la primera oración o un par, entenderá el punto. Y con suerte, tu mensaje principal es interesante o convincente, por lo que el lector podría continuar leyéndolo.</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Utiliza imágenes como gráficos, tablas</a:t>
            </a:r>
            <a:r>
              <a:rPr lang="es-ES" sz="1200" b="0" i="0" u="none" strike="noStrike" kern="1200" baseline="0" dirty="0" smtClean="0">
                <a:solidFill>
                  <a:schemeClr val="tx1"/>
                </a:solidFill>
                <a:effectLst/>
                <a:latin typeface="+mn-lt"/>
                <a:ea typeface="+mn-ea"/>
                <a:cs typeface="+mn-cs"/>
              </a:rPr>
              <a:t> y/o</a:t>
            </a:r>
            <a:r>
              <a:rPr lang="es-ES" sz="1200" b="0" i="0" u="none" strike="noStrike" kern="1200" dirty="0" smtClean="0">
                <a:solidFill>
                  <a:schemeClr val="tx1"/>
                </a:solidFill>
                <a:effectLst/>
                <a:latin typeface="+mn-lt"/>
                <a:ea typeface="+mn-ea"/>
                <a:cs typeface="+mn-cs"/>
              </a:rPr>
              <a:t> fotografías, tanto como sea posible, esto ayuda a atraer y entretener</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al lector.</a:t>
            </a:r>
          </a:p>
          <a:p>
            <a:endParaRPr lang="en-US" baseline="0" dirty="0" smtClean="0"/>
          </a:p>
          <a:p>
            <a:r>
              <a:rPr lang="es-ES" sz="1200" b="0" i="0" u="none" strike="noStrike" kern="1200" dirty="0" smtClean="0">
                <a:solidFill>
                  <a:schemeClr val="tx1"/>
                </a:solidFill>
                <a:effectLst/>
                <a:latin typeface="+mn-lt"/>
                <a:ea typeface="+mn-ea"/>
                <a:cs typeface="+mn-cs"/>
              </a:rPr>
              <a:t>Una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ventaja importante es que puedes vincular contenido relacionado. Si alguien está realmente interesado en el tema de tu artículo, puedes vincularlo de inmediato con más información que puede estar publicada en línea. Para mantener tu credibilidad, debe obtener su material con referencias cuando corresponda, de la misma manera que lo haría en un artículo de revista. Sin embargo, lo mejor de un blog es que probablemente simplemente vincule el texto directamente a su fuente, lo que le facilita mucho más al lector.</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Algo más para evidenciar: sólo porque está escribiendo para la web y se considera "informal" en comparación con los informes formales, ¡no olvides volver</a:t>
            </a:r>
            <a:r>
              <a:rPr lang="es-ES" sz="1200" b="0" i="0" u="none" strike="noStrike" kern="1200" baseline="0" dirty="0" smtClean="0">
                <a:solidFill>
                  <a:schemeClr val="tx1"/>
                </a:solidFill>
                <a:effectLst/>
                <a:latin typeface="+mn-lt"/>
                <a:ea typeface="+mn-ea"/>
                <a:cs typeface="+mn-cs"/>
              </a:rPr>
              <a:t> a leer y</a:t>
            </a:r>
            <a:r>
              <a:rPr lang="es-ES" sz="1200" b="0" i="0" u="none" strike="noStrike" kern="1200" dirty="0" smtClean="0">
                <a:solidFill>
                  <a:schemeClr val="tx1"/>
                </a:solidFill>
                <a:effectLst/>
                <a:latin typeface="+mn-lt"/>
                <a:ea typeface="+mn-ea"/>
                <a:cs typeface="+mn-cs"/>
              </a:rPr>
              <a:t> revisar la ortografía y luego</a:t>
            </a:r>
            <a:r>
              <a:rPr lang="es-ES" sz="1200" b="0" i="0" u="none" strike="noStrike" kern="1200" baseline="0" dirty="0" smtClean="0">
                <a:solidFill>
                  <a:schemeClr val="tx1"/>
                </a:solidFill>
                <a:effectLst/>
                <a:latin typeface="+mn-lt"/>
                <a:ea typeface="+mn-ea"/>
                <a:cs typeface="+mn-cs"/>
              </a:rPr>
              <a:t> volver a leer</a:t>
            </a:r>
            <a:r>
              <a:rPr lang="es-ES" sz="1200" b="0" i="0" u="none" strike="noStrike" kern="1200" dirty="0" smtClean="0">
                <a:solidFill>
                  <a:schemeClr val="tx1"/>
                </a:solidFill>
                <a:effectLst/>
                <a:latin typeface="+mn-lt"/>
                <a:ea typeface="+mn-ea"/>
                <a:cs typeface="+mn-cs"/>
              </a:rPr>
              <a:t>! Invertir en estos pasos demostrará a los lectores que usted es un profesional, incluso en los blogs.</a:t>
            </a:r>
            <a:endParaRPr lang="en-US" dirty="0"/>
          </a:p>
        </p:txBody>
      </p:sp>
      <p:sp>
        <p:nvSpPr>
          <p:cNvPr id="4" name="Slide Number Placeholder 3"/>
          <p:cNvSpPr>
            <a:spLocks noGrp="1"/>
          </p:cNvSpPr>
          <p:nvPr>
            <p:ph type="sldNum" sz="quarter" idx="10"/>
          </p:nvPr>
        </p:nvSpPr>
        <p:spPr/>
        <p:txBody>
          <a:bodyPr/>
          <a:lstStyle/>
          <a:p>
            <a:pPr>
              <a:defRPr/>
            </a:pPr>
            <a:fld id="{BBD720CA-7282-40FF-A765-C66DB5734BA6}" type="slidenum">
              <a:rPr lang="en-US" smtClean="0"/>
              <a:pPr>
                <a:defRPr/>
              </a:pPr>
              <a:t>10</a:t>
            </a:fld>
            <a:endParaRPr lang="en-US" dirty="0"/>
          </a:p>
        </p:txBody>
      </p:sp>
    </p:spTree>
    <p:extLst>
      <p:ext uri="{BB962C8B-B14F-4D97-AF65-F5344CB8AC3E}">
        <p14:creationId xmlns:p14="http://schemas.microsoft.com/office/powerpoint/2010/main" val="3614685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Finalmente, aunque hemos abordado esto desde el principio, debes tener pasión por tu tema. Deja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que tu blog comparta tu</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pasión con el mundo. Esto se mostrará a través de la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escritura y el esfuerzo por difundir, la audiencia comenzará a ver por qué todos deberían estar tan entusiasmados con el tema de</a:t>
            </a:r>
            <a:r>
              <a:rPr lang="es-ES" sz="1200" b="0" i="0" u="none" strike="noStrike" kern="1200" baseline="0" dirty="0" smtClean="0">
                <a:solidFill>
                  <a:schemeClr val="tx1"/>
                </a:solidFill>
                <a:effectLst/>
                <a:latin typeface="+mn-lt"/>
                <a:ea typeface="+mn-ea"/>
                <a:cs typeface="+mn-cs"/>
              </a:rPr>
              <a:t> la misma manera en que tu lo estás</a:t>
            </a:r>
            <a:r>
              <a:rPr lang="es-ES" sz="1200" b="0" i="0" u="none" strike="noStrike"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06274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Aquí hay una serie de blogs de alta calidad que se actualizan con frecuencia. Podrás encontrar excelentes ejemplos de estilo de blog en estos sitios.</a:t>
            </a: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3883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Y aquí hay una lista de sitios que admiten colaboraciones</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de autores externos. Si navegas por estos sitios, generalmente encontrarás una página con pautas para el envío. Repasa y siga las pautas de cerca. Esta es también una oportunidad para utilizar otras habilidades de redes sociales: puedes tratar de fomentar las conexiones con autores o editores de estos blogs a través de las redes sociales. Si te aceptan y publican, será una gran pieza para difundir a través de las redes sociales y generar una mayor audiencia.</a:t>
            </a:r>
            <a:endParaRPr lang="en-US" dirty="0"/>
          </a:p>
        </p:txBody>
      </p:sp>
      <p:sp>
        <p:nvSpPr>
          <p:cNvPr id="4" name="Slide Number Placeholder 3"/>
          <p:cNvSpPr>
            <a:spLocks noGrp="1"/>
          </p:cNvSpPr>
          <p:nvPr>
            <p:ph type="sldNum" sz="quarter" idx="10"/>
          </p:nvPr>
        </p:nvSpPr>
        <p:spPr/>
        <p:txBody>
          <a:bodyPr/>
          <a:lstStyle/>
          <a:p>
            <a:fld id="{D9DCDD34-394F-412E-8763-60D20214E9CD}" type="slidenum">
              <a:rPr lang="en-US" smtClean="0"/>
              <a:t>13</a:t>
            </a:fld>
            <a:endParaRPr lang="en-US" dirty="0"/>
          </a:p>
        </p:txBody>
      </p:sp>
    </p:spTree>
    <p:extLst>
      <p:ext uri="{BB962C8B-B14F-4D97-AF65-F5344CB8AC3E}">
        <p14:creationId xmlns:p14="http://schemas.microsoft.com/office/powerpoint/2010/main" val="1781255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Como definición básica, un blog es un sitio de discusión o información publicado en línea que consiste en publicaciones escritas en orden cronológico inverso, lo que significa que la publicación más reciente es la que aparece primero, en la parte superior.</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Los blogs pueden cubrir cualquier tema: pueden ser un diario personal sobre la vida misma, o pueden enfocarse en un tema técnico muy específico. En esta presentación, nos estamos enfocando en lo último: cómo pueden usarse los blogs para difundir información y resaltar ideas particulares en un área técnica o un área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de investigación. A los que</a:t>
            </a:r>
            <a:r>
              <a:rPr lang="es-ES" sz="1200" b="0" i="0" u="none" strike="noStrike" kern="1200" baseline="0" dirty="0" smtClean="0">
                <a:solidFill>
                  <a:schemeClr val="tx1"/>
                </a:solidFill>
                <a:effectLst/>
                <a:latin typeface="+mn-lt"/>
                <a:ea typeface="+mn-ea"/>
                <a:cs typeface="+mn-cs"/>
              </a:rPr>
              <a:t> publican este tipo de contenido</a:t>
            </a:r>
            <a:r>
              <a:rPr lang="es-ES" sz="1200" b="0" i="0" u="none" strike="noStrike" kern="1200" dirty="0" smtClean="0">
                <a:solidFill>
                  <a:schemeClr val="tx1"/>
                </a:solidFill>
                <a:effectLst/>
                <a:latin typeface="+mn-lt"/>
                <a:ea typeface="+mn-ea"/>
                <a:cs typeface="+mn-cs"/>
              </a:rPr>
              <a:t> se llama blogs académicos.</a:t>
            </a: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66545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A cada artículo individual o publicación en esa página web llamada</a:t>
            </a:r>
            <a:r>
              <a:rPr lang="es-ES" sz="1200" b="0" i="0" u="none" strike="noStrike" kern="1200" baseline="0" dirty="0" smtClean="0">
                <a:solidFill>
                  <a:schemeClr val="tx1"/>
                </a:solidFill>
                <a:effectLst/>
                <a:latin typeface="+mn-lt"/>
                <a:ea typeface="+mn-ea"/>
                <a:cs typeface="+mn-cs"/>
              </a:rPr>
              <a:t> blog se le denomina publicación o post</a:t>
            </a:r>
            <a:r>
              <a:rPr lang="es-ES" sz="1200" b="0" i="0" u="none" strike="noStrike" kern="1200" dirty="0" smtClean="0">
                <a:solidFill>
                  <a:schemeClr val="tx1"/>
                </a:solidFill>
                <a:effectLst/>
                <a:latin typeface="+mn-lt"/>
                <a:ea typeface="+mn-ea"/>
                <a:cs typeface="+mn-cs"/>
              </a:rPr>
              <a:t>. En términos de contenido, las publicaciones de blogs académicos o de investigación suelen proporcionar una visión general concisa sobre un tema determinado en la investigación o en una disciplina técnica.</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El objetivo del blog es proporcionar más información sobre el tema: explicar nuevos datos o resultados</a:t>
            </a:r>
            <a:r>
              <a:rPr lang="es-ES" sz="1200" b="0" i="0" u="none" strike="noStrike" kern="1200" baseline="0" dirty="0" smtClean="0">
                <a:solidFill>
                  <a:schemeClr val="tx1"/>
                </a:solidFill>
                <a:effectLst/>
                <a:latin typeface="+mn-lt"/>
                <a:ea typeface="+mn-ea"/>
                <a:cs typeface="+mn-cs"/>
              </a:rPr>
              <a:t> de</a:t>
            </a:r>
            <a:r>
              <a:rPr lang="es-ES" sz="1200" b="0" i="0" u="none" strike="noStrike" kern="1200" dirty="0" smtClean="0">
                <a:solidFill>
                  <a:schemeClr val="tx1"/>
                </a:solidFill>
                <a:effectLst/>
                <a:latin typeface="+mn-lt"/>
                <a:ea typeface="+mn-ea"/>
                <a:cs typeface="+mn-cs"/>
              </a:rPr>
              <a:t> investigaciones; brindar una nueva perspectiva o diferente a la investigación anterior; para resaltar los vacíos o lagunas en áreas de conocimiento o las limitaciones en lo</a:t>
            </a:r>
            <a:r>
              <a:rPr lang="es-ES" sz="1200" b="0" i="0" u="none" strike="noStrike" kern="1200" baseline="0" dirty="0" smtClean="0">
                <a:solidFill>
                  <a:schemeClr val="tx1"/>
                </a:solidFill>
                <a:effectLst/>
                <a:latin typeface="+mn-lt"/>
                <a:ea typeface="+mn-ea"/>
                <a:cs typeface="+mn-cs"/>
              </a:rPr>
              <a:t> que respecta a la información disponible </a:t>
            </a:r>
            <a:r>
              <a:rPr lang="es-ES" sz="1200" b="0" i="0" u="none" strike="noStrike" kern="1200" dirty="0" smtClean="0">
                <a:solidFill>
                  <a:schemeClr val="tx1"/>
                </a:solidFill>
                <a:effectLst/>
                <a:latin typeface="+mn-lt"/>
                <a:ea typeface="+mn-ea"/>
                <a:cs typeface="+mn-cs"/>
              </a:rPr>
              <a:t>sobre el tema.</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Los lectores usan blogs adquirir mayor conocimiento sobre el tema. Opuesto a los resúmenes de políticas, que instan a actuar sobre el tema, o artículos de revistas que se centran en la investigación y el tecnicismo, las publicaciones de blogs generalmente se enfocan en aprender y aumentar la comprensión de la audiencia.</a:t>
            </a:r>
            <a:endParaRPr lang="en-US" dirty="0"/>
          </a:p>
        </p:txBody>
      </p:sp>
      <p:sp>
        <p:nvSpPr>
          <p:cNvPr id="4" name="Slide Number Placeholder 3"/>
          <p:cNvSpPr>
            <a:spLocks noGrp="1"/>
          </p:cNvSpPr>
          <p:nvPr>
            <p:ph type="sldNum" sz="quarter" idx="10"/>
          </p:nvPr>
        </p:nvSpPr>
        <p:spPr/>
        <p:txBody>
          <a:bodyPr/>
          <a:lstStyle/>
          <a:p>
            <a:pPr>
              <a:defRPr/>
            </a:pPr>
            <a:fld id="{BBD720CA-7282-40FF-A765-C66DB5734BA6}" type="slidenum">
              <a:rPr lang="en-US" smtClean="0"/>
              <a:pPr>
                <a:defRPr/>
              </a:pPr>
              <a:t>3</a:t>
            </a:fld>
            <a:endParaRPr lang="en-US" dirty="0"/>
          </a:p>
        </p:txBody>
      </p:sp>
    </p:spTree>
    <p:extLst>
      <p:ext uri="{BB962C8B-B14F-4D97-AF65-F5344CB8AC3E}">
        <p14:creationId xmlns:p14="http://schemas.microsoft.com/office/powerpoint/2010/main" val="104173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Entonces, ¿por qué escribir un blog sobre tu investigación o tu área técnica?</a:t>
            </a:r>
            <a:br>
              <a:rPr lang="es-ES" sz="1200" b="0" i="0" u="none" strike="noStrike" kern="1200" dirty="0" smtClean="0">
                <a:solidFill>
                  <a:schemeClr val="tx1"/>
                </a:solidFill>
                <a:effectLst/>
                <a:latin typeface="+mn-lt"/>
                <a:ea typeface="+mn-ea"/>
                <a:cs typeface="+mn-cs"/>
              </a:rPr>
            </a:br>
            <a:endParaRPr lang="en-US" b="0" dirty="0"/>
          </a:p>
          <a:p>
            <a:r>
              <a:rPr lang="es-ES" sz="1200" b="0" i="0" u="none" strike="noStrike" kern="1200" dirty="0" smtClean="0">
                <a:solidFill>
                  <a:schemeClr val="tx1"/>
                </a:solidFill>
                <a:effectLst/>
                <a:latin typeface="+mn-lt"/>
                <a:ea typeface="+mn-ea"/>
                <a:cs typeface="+mn-cs"/>
              </a:rPr>
              <a:t>La primera razón es que te permite establecer una presencia profesional en línea. Es una manera simple de hablar sobre tu investigación o área de especialización, y</a:t>
            </a:r>
            <a:r>
              <a:rPr lang="es-ES" sz="1200" b="0" i="0" u="none" strike="noStrike" kern="1200" baseline="0" dirty="0" smtClean="0">
                <a:solidFill>
                  <a:schemeClr val="tx1"/>
                </a:solidFill>
                <a:effectLst/>
                <a:latin typeface="+mn-lt"/>
                <a:ea typeface="+mn-ea"/>
                <a:cs typeface="+mn-cs"/>
              </a:rPr>
              <a:t> hacerla parte d</a:t>
            </a:r>
            <a:r>
              <a:rPr lang="es-ES" sz="1200" b="0" i="0" u="none" strike="noStrike" kern="1200" dirty="0" smtClean="0">
                <a:solidFill>
                  <a:schemeClr val="tx1"/>
                </a:solidFill>
                <a:effectLst/>
                <a:latin typeface="+mn-lt"/>
                <a:ea typeface="+mn-ea"/>
                <a:cs typeface="+mn-cs"/>
              </a:rPr>
              <a:t>el dominio público. Muestra que estás interesado en escribir y difundir tu trabajo</a:t>
            </a:r>
            <a:endParaRPr lang="en-US" b="0" baseline="0" dirty="0"/>
          </a:p>
          <a:p>
            <a:endParaRPr lang="en-US" b="0" dirty="0"/>
          </a:p>
          <a:p>
            <a:r>
              <a:rPr lang="es-ES" sz="1200" b="0" i="0" u="none" strike="noStrike" kern="1200" dirty="0" smtClean="0">
                <a:solidFill>
                  <a:schemeClr val="tx1"/>
                </a:solidFill>
                <a:effectLst/>
                <a:latin typeface="+mn-lt"/>
                <a:ea typeface="+mn-ea"/>
                <a:cs typeface="+mn-cs"/>
              </a:rPr>
              <a:t>Los blogs pueden ayudarte a establecer la escritura como una rutina: Bloguear regularmente puede ser parte de una rutina de escritura. Las publicaciones de blog pueden terminarse en una sesión porque son piezas pequeñas e independientes que pueden redactarse en un período de tiempo relativamente corto. En comparación con los resúmenes de políticas o los artículos de revistas, los blogs se pueden escribir y publicar fácilmente y, por lo tanto, rutinariamente.</a:t>
            </a: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Los blogs te permiten explorar y definir tu "voz" de escritura: los académicos generalmente escriben más informalmente en blogs que en otras publicaciones. Es completamente posible probar una variedad de enfoques en diferentes publicaciones, variando la sintaxis, el vocabulario, el género, etc. Pero con el tiempo, debes tratar de refinar esa voz en un tono y estilo definidos en cada publicación.</a:t>
            </a: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Los blogs te ayudan a llegar al punto: la publicación del blog es un texto pequeño, no un ensayo extendido. Simplemente no es posible introducir muchas ideas diferentes ni hacer múltiples puntos en una publicación de 1,000 palabras o menos. Una publicación de blog es el lugar ideal para hablar de una sola cosa.</a:t>
            </a: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u="none" strike="noStrike"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Si aprovechas los blogs con sus otras plataformas de redes sociales, como LinkedIn y Twitter, podrás atraer más audiencia para tus publicaciones de blog y tendrás más contenido para contribuir a tu participación en  redes sociales.</a:t>
            </a:r>
            <a:endParaRPr lang="en-US"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
            </a:r>
            <a:br>
              <a:rPr lang="es-ES" sz="1200" b="0" i="0" u="none" strike="noStrike" kern="1200" dirty="0" smtClean="0">
                <a:solidFill>
                  <a:schemeClr val="tx1"/>
                </a:solidFill>
                <a:effectLst/>
                <a:latin typeface="+mn-lt"/>
                <a:ea typeface="+mn-ea"/>
                <a:cs typeface="+mn-cs"/>
              </a:rPr>
            </a:br>
            <a:r>
              <a:rPr lang="es-ES" sz="1200" b="0" i="0" u="none" strike="noStrike" kern="1200" dirty="0" smtClean="0">
                <a:solidFill>
                  <a:schemeClr val="tx1"/>
                </a:solidFill>
                <a:effectLst/>
                <a:latin typeface="+mn-lt"/>
                <a:ea typeface="+mn-ea"/>
                <a:cs typeface="+mn-cs"/>
              </a:rPr>
              <a:t>Y finalmente, solo deberías tomarte el tiempo si realmente te importa y te apasiona tu tema. Lo más probable es que ingresar al mundo de los blogs requiera una significativa inversión de tiempo y energía. Sólo debes invertir si realmente deseas comprometerte con un tema.</a:t>
            </a:r>
            <a:endParaRPr lang="en-US" b="1" dirty="0" smtClean="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094086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Si deseas</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configurar tu propio blog, aquí hay algunos sencillos pasos.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Primero, sigue blogs similares: hay muchos recursos en línea que pueden</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ayudar a conectarse con otros blogs académicos. Seguir otros blogs ayudará a identificar estilos, el tono y el contenido digno de publicar. Puedes comunicarte con otros blogueros y comentarlos en tus blogs o seguirlos en las redes sociales. Comenzar a involucrarse con ellos, puede crear presencia en las redes sociales y prepararse para atraer a un público más amplio para su propio blog.</a:t>
            </a:r>
            <a:endParaRPr lang="en-US"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Lo siguiente es decidir sobre su tema o un tema para su blog. ¿Ofrecerán publicaciones un cierto ángulo, como la perspectiva de un demógrafo en las noticias de los titulares? Tal vez sea un comentario sobre las últimas investigaciones en su dominio</a:t>
            </a:r>
            <a:r>
              <a:rPr lang="es-ES" sz="1200" b="0" i="0" u="none" strike="noStrike" kern="1200" baseline="0" dirty="0" smtClean="0">
                <a:solidFill>
                  <a:schemeClr val="tx1"/>
                </a:solidFill>
                <a:effectLst/>
                <a:latin typeface="+mn-lt"/>
                <a:ea typeface="+mn-ea"/>
                <a:cs typeface="+mn-cs"/>
              </a:rPr>
              <a:t> o ¿</a:t>
            </a:r>
            <a:r>
              <a:rPr lang="es-ES" sz="1200" b="0" i="0" u="none" strike="noStrike" kern="1200" dirty="0" smtClean="0">
                <a:solidFill>
                  <a:schemeClr val="tx1"/>
                </a:solidFill>
                <a:effectLst/>
                <a:latin typeface="+mn-lt"/>
                <a:ea typeface="+mn-ea"/>
                <a:cs typeface="+mn-cs"/>
              </a:rPr>
              <a:t>discutirá las implicaciones políticas de una variedad de publicaciones de investigación?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Elija su plataforma de blogs preferida: los sitios de blogs populares incluyen, WordPress (más de 82 millones de usuarios), Blogger y Tumblr (¡utilizamos Tumblr!). Creo que comenzar con WordPress o Tumblr es genial.</a:t>
            </a:r>
            <a:br>
              <a:rPr lang="es-ES" sz="1200" b="0" i="0" u="none" strike="noStrike" kern="1200" dirty="0" smtClean="0">
                <a:solidFill>
                  <a:schemeClr val="tx1"/>
                </a:solidFill>
                <a:effectLst/>
                <a:latin typeface="+mn-lt"/>
                <a:ea typeface="+mn-ea"/>
                <a:cs typeface="+mn-cs"/>
              </a:rPr>
            </a:b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Da</a:t>
            </a:r>
            <a:r>
              <a:rPr lang="es-ES" sz="1200" b="0" i="0" u="none" strike="noStrike" kern="1200" baseline="0" dirty="0" smtClean="0">
                <a:solidFill>
                  <a:schemeClr val="tx1"/>
                </a:solidFill>
                <a:effectLst/>
                <a:latin typeface="+mn-lt"/>
                <a:ea typeface="+mn-ea"/>
                <a:cs typeface="+mn-cs"/>
              </a:rPr>
              <a:t> un</a:t>
            </a:r>
            <a:r>
              <a:rPr lang="es-ES" sz="1200" b="0" i="0" u="none" strike="noStrike" kern="1200" dirty="0" smtClean="0">
                <a:solidFill>
                  <a:schemeClr val="tx1"/>
                </a:solidFill>
                <a:effectLst/>
                <a:latin typeface="+mn-lt"/>
                <a:ea typeface="+mn-ea"/>
                <a:cs typeface="+mn-cs"/>
              </a:rPr>
              <a:t> nombre</a:t>
            </a:r>
            <a:r>
              <a:rPr lang="es-ES" sz="1200" b="0" i="0" u="none" strike="noStrike" kern="1200" baseline="0" dirty="0" smtClean="0">
                <a:solidFill>
                  <a:schemeClr val="tx1"/>
                </a:solidFill>
                <a:effectLst/>
                <a:latin typeface="+mn-lt"/>
                <a:ea typeface="+mn-ea"/>
                <a:cs typeface="+mn-cs"/>
              </a:rPr>
              <a:t> a t</a:t>
            </a:r>
            <a:r>
              <a:rPr lang="es-ES" sz="1200" b="0" i="0" u="none" strike="noStrike" kern="1200" dirty="0" smtClean="0">
                <a:solidFill>
                  <a:schemeClr val="tx1"/>
                </a:solidFill>
                <a:effectLst/>
                <a:latin typeface="+mn-lt"/>
                <a:ea typeface="+mn-ea"/>
                <a:cs typeface="+mn-cs"/>
              </a:rPr>
              <a:t>u blog: Elegir un nombre para tu blog puede ser un desafío, pero debe ser</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relevante y debería estar relacionado</a:t>
            </a:r>
            <a:r>
              <a:rPr lang="es-ES" sz="1200" b="0" i="0" u="none" strike="noStrike" kern="1200" baseline="0" dirty="0" smtClean="0">
                <a:solidFill>
                  <a:schemeClr val="tx1"/>
                </a:solidFill>
                <a:effectLst/>
                <a:latin typeface="+mn-lt"/>
                <a:ea typeface="+mn-ea"/>
                <a:cs typeface="+mn-cs"/>
              </a:rPr>
              <a:t> a</a:t>
            </a:r>
            <a:r>
              <a:rPr lang="es-ES" sz="1200" b="0" i="0" u="none" strike="noStrike" kern="1200" dirty="0" smtClean="0">
                <a:solidFill>
                  <a:schemeClr val="tx1"/>
                </a:solidFill>
                <a:effectLst/>
                <a:latin typeface="+mn-lt"/>
                <a:ea typeface="+mn-ea"/>
                <a:cs typeface="+mn-cs"/>
              </a:rPr>
              <a:t> tu tema general y objetivos.</a:t>
            </a:r>
            <a:br>
              <a:rPr lang="es-ES" sz="1200" b="0" i="0" u="none" strike="noStrike" kern="1200" dirty="0" smtClean="0">
                <a:solidFill>
                  <a:schemeClr val="tx1"/>
                </a:solidFill>
                <a:effectLst/>
                <a:latin typeface="+mn-lt"/>
                <a:ea typeface="+mn-ea"/>
                <a:cs typeface="+mn-cs"/>
              </a:rPr>
            </a:br>
            <a:endParaRPr lang="en-US" b="0" baseline="0" dirty="0" smtClean="0"/>
          </a:p>
          <a:p>
            <a:r>
              <a:rPr lang="es-ES" sz="1200" b="0" i="0" u="none" strike="noStrike" kern="1200" dirty="0" smtClean="0">
                <a:solidFill>
                  <a:schemeClr val="tx1"/>
                </a:solidFill>
                <a:effectLst/>
                <a:latin typeface="+mn-lt"/>
                <a:ea typeface="+mn-ea"/>
                <a:cs typeface="+mn-cs"/>
              </a:rPr>
              <a:t>Diseña</a:t>
            </a:r>
            <a:r>
              <a:rPr lang="es-ES" sz="1200" b="0" i="0" u="none" strike="noStrike" kern="1200" baseline="0" dirty="0" smtClean="0">
                <a:solidFill>
                  <a:schemeClr val="tx1"/>
                </a:solidFill>
                <a:effectLst/>
                <a:latin typeface="+mn-lt"/>
                <a:ea typeface="+mn-ea"/>
                <a:cs typeface="+mn-cs"/>
              </a:rPr>
              <a:t> t</a:t>
            </a:r>
            <a:r>
              <a:rPr lang="es-ES" sz="1200" b="0" i="0" u="none" strike="noStrike" kern="1200" dirty="0" smtClean="0">
                <a:solidFill>
                  <a:schemeClr val="tx1"/>
                </a:solidFill>
                <a:effectLst/>
                <a:latin typeface="+mn-lt"/>
                <a:ea typeface="+mn-ea"/>
                <a:cs typeface="+mn-cs"/>
              </a:rPr>
              <a:t>u blog: un estilo predeterminado te permite controlar el aspecto y la sensación específicos del</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blog sin la necesidad de tene</a:t>
            </a:r>
            <a:r>
              <a:rPr lang="es-ES" sz="1200" b="0" i="0" u="none" strike="noStrike" kern="1200" baseline="0" dirty="0" smtClean="0">
                <a:solidFill>
                  <a:schemeClr val="tx1"/>
                </a:solidFill>
                <a:effectLst/>
                <a:latin typeface="+mn-lt"/>
                <a:ea typeface="+mn-ea"/>
                <a:cs typeface="+mn-cs"/>
              </a:rPr>
              <a:t>r experiencia para </a:t>
            </a:r>
            <a:r>
              <a:rPr lang="es-ES" sz="1200" b="0" i="0" u="none" strike="noStrike" kern="1200" dirty="0" smtClean="0">
                <a:solidFill>
                  <a:schemeClr val="tx1"/>
                </a:solidFill>
                <a:effectLst/>
                <a:latin typeface="+mn-lt"/>
                <a:ea typeface="+mn-ea"/>
                <a:cs typeface="+mn-cs"/>
              </a:rPr>
              <a:t>codificar o conocimientos</a:t>
            </a:r>
            <a:r>
              <a:rPr lang="es-ES" sz="1200" b="0" i="0" u="none" strike="noStrike" kern="1200" baseline="0" dirty="0" smtClean="0">
                <a:solidFill>
                  <a:schemeClr val="tx1"/>
                </a:solidFill>
                <a:effectLst/>
                <a:latin typeface="+mn-lt"/>
                <a:ea typeface="+mn-ea"/>
                <a:cs typeface="+mn-cs"/>
              </a:rPr>
              <a:t> de diseño</a:t>
            </a:r>
            <a:r>
              <a:rPr lang="es-ES" sz="1200" b="0" i="0" u="none" strike="noStrike" kern="1200" dirty="0" smtClean="0">
                <a:solidFill>
                  <a:schemeClr val="tx1"/>
                </a:solidFill>
                <a:effectLst/>
                <a:latin typeface="+mn-lt"/>
                <a:ea typeface="+mn-ea"/>
                <a:cs typeface="+mn-cs"/>
              </a:rPr>
              <a:t>. En otras palabras, un buen estilo ayuda a diseñar el blog exactamente como se quiera que se vea. Si no se es un codificador (ciertamente no lo somos), entonces un estilo predeterminado</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hace que el diseño funcione un millón de veces más fácilmente. ¡Elije un estilo y quédate con él! Se consistente en el tipo</a:t>
            </a:r>
            <a:r>
              <a:rPr lang="es-ES" sz="1200" b="0" i="0" u="none" strike="noStrike" kern="1200" baseline="0" dirty="0" smtClean="0">
                <a:solidFill>
                  <a:schemeClr val="tx1"/>
                </a:solidFill>
                <a:effectLst/>
                <a:latin typeface="+mn-lt"/>
                <a:ea typeface="+mn-ea"/>
                <a:cs typeface="+mn-cs"/>
              </a:rPr>
              <a:t> de letra</a:t>
            </a:r>
            <a:r>
              <a:rPr lang="es-ES" sz="1200" b="0" i="0" u="none" strike="noStrike" kern="1200" dirty="0" smtClean="0">
                <a:solidFill>
                  <a:schemeClr val="tx1"/>
                </a:solidFill>
                <a:effectLst/>
                <a:latin typeface="+mn-lt"/>
                <a:ea typeface="+mn-ea"/>
                <a:cs typeface="+mn-cs"/>
              </a:rPr>
              <a:t>, colores, formato, etc. en cada publicación.</a:t>
            </a:r>
            <a:endParaRPr lang="en-US" b="1" dirty="0"/>
          </a:p>
          <a:p>
            <a:r>
              <a:rPr lang="es-ES" sz="1200" b="0" i="0" u="none" strike="noStrike" kern="1200" dirty="0" smtClean="0">
                <a:solidFill>
                  <a:schemeClr val="tx1"/>
                </a:solidFill>
                <a:effectLst/>
                <a:latin typeface="+mn-lt"/>
                <a:ea typeface="+mn-ea"/>
                <a:cs typeface="+mn-cs"/>
              </a:rPr>
              <a:t/>
            </a:r>
            <a:br>
              <a:rPr lang="es-ES" sz="1200" b="0" i="0" u="none" strike="noStrike" kern="1200" dirty="0" smtClean="0">
                <a:solidFill>
                  <a:schemeClr val="tx1"/>
                </a:solidFill>
                <a:effectLst/>
                <a:latin typeface="+mn-lt"/>
                <a:ea typeface="+mn-ea"/>
                <a:cs typeface="+mn-cs"/>
              </a:rPr>
            </a:br>
            <a:r>
              <a:rPr lang="es-ES" sz="1200" b="0" i="0" u="none" strike="noStrike" kern="1200" dirty="0" smtClean="0">
                <a:solidFill>
                  <a:schemeClr val="tx1"/>
                </a:solidFill>
                <a:effectLst/>
                <a:latin typeface="+mn-lt"/>
                <a:ea typeface="+mn-ea"/>
                <a:cs typeface="+mn-cs"/>
              </a:rPr>
              <a:t>Haz un plan </a:t>
            </a:r>
            <a:r>
              <a:rPr lang="es-ES" sz="1200" b="0" i="0" u="none" strike="noStrike" kern="1200" baseline="0" dirty="0" smtClean="0">
                <a:solidFill>
                  <a:schemeClr val="tx1"/>
                </a:solidFill>
                <a:effectLst/>
                <a:latin typeface="+mn-lt"/>
                <a:ea typeface="+mn-ea"/>
                <a:cs typeface="+mn-cs"/>
              </a:rPr>
              <a:t>con el fin de </a:t>
            </a:r>
            <a:r>
              <a:rPr lang="es-ES" sz="1200" b="0" i="0" u="none" strike="noStrike" kern="1200" dirty="0" smtClean="0">
                <a:solidFill>
                  <a:schemeClr val="tx1"/>
                </a:solidFill>
                <a:effectLst/>
                <a:latin typeface="+mn-lt"/>
                <a:ea typeface="+mn-ea"/>
                <a:cs typeface="+mn-cs"/>
              </a:rPr>
              <a:t>producir contenido regularmente. Algunos bloggers publican diariamente, otros algunas veces por semana. Piensa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en lo que es factible y en la manera de comprometerse a publicar regularmente, incluso aunque sólo sea una o dos veces al mes. Antes de iniciar tu blog, quizás hagas un calendario de temas para tus publicaciones y reserves tiempo para escribir, hasta que esto se convierta en una rutina y un hábito. La mayoría de las plataformas de blogs también tienen herramientas que permiten desarrollar/escribir contenido y luego programar la</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publicación en el futuro. Si deseas generar una gran cantidad de seguidores, deberás recompensar a tus lectores con contenido frecuente.</a:t>
            </a:r>
            <a:endParaRPr lang="en-US" b="0" baseline="0" dirty="0"/>
          </a:p>
          <a:p>
            <a:endParaRPr lang="es-ES" sz="1200" b="0" i="0" u="none" strike="noStrike" kern="1200" dirty="0" smtClean="0">
              <a:solidFill>
                <a:schemeClr val="tx1"/>
              </a:solidFill>
              <a:effectLst/>
              <a:latin typeface="+mn-lt"/>
              <a:ea typeface="+mn-ea"/>
              <a:cs typeface="+mn-cs"/>
            </a:endParaRPr>
          </a:p>
          <a:p>
            <a:r>
              <a:rPr lang="es-ES" sz="1200" b="0" i="0" u="none" strike="noStrike" kern="1200" dirty="0" smtClean="0">
                <a:solidFill>
                  <a:schemeClr val="tx1"/>
                </a:solidFill>
                <a:effectLst/>
                <a:latin typeface="+mn-lt"/>
                <a:ea typeface="+mn-ea"/>
                <a:cs typeface="+mn-cs"/>
              </a:rPr>
              <a:t>Finalmente, inicia tu blog y comparte contenido a través de las redes sociales.</a:t>
            </a:r>
            <a:endParaRPr lang="en-US" b="0" baseline="0"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063214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Estas son algunas de las características clave que todos los blogs deberían tener.</a:t>
            </a:r>
          </a:p>
          <a:p>
            <a:endParaRPr lang="en-US" baseline="0" dirty="0" smtClean="0"/>
          </a:p>
          <a:p>
            <a:r>
              <a:rPr lang="es-ES" sz="1200" b="0" i="0" u="none" strike="noStrike" kern="1200" dirty="0" smtClean="0">
                <a:solidFill>
                  <a:schemeClr val="tx1"/>
                </a:solidFill>
                <a:effectLst/>
                <a:latin typeface="+mn-lt"/>
                <a:ea typeface="+mn-ea"/>
                <a:cs typeface="+mn-cs"/>
              </a:rPr>
              <a:t>La función de búsqueda: será importante en dependencia</a:t>
            </a:r>
            <a:r>
              <a:rPr lang="es-ES" sz="1200" b="0" i="0" u="none" strike="noStrike" kern="1200" baseline="0" dirty="0" smtClean="0">
                <a:solidFill>
                  <a:schemeClr val="tx1"/>
                </a:solidFill>
                <a:effectLst/>
                <a:latin typeface="+mn-lt"/>
                <a:ea typeface="+mn-ea"/>
                <a:cs typeface="+mn-cs"/>
              </a:rPr>
              <a:t> de la cantidad de </a:t>
            </a:r>
            <a:r>
              <a:rPr lang="es-ES" sz="1200" b="0" i="0" u="none" strike="noStrike" kern="1200" dirty="0" smtClean="0">
                <a:solidFill>
                  <a:schemeClr val="tx1"/>
                </a:solidFill>
                <a:effectLst/>
                <a:latin typeface="+mn-lt"/>
                <a:ea typeface="+mn-ea"/>
                <a:cs typeface="+mn-cs"/>
              </a:rPr>
              <a:t>contenido publicado, o si tu blog resiste el paso del tiempo. Los lectores podrán regresar o buscar un tema en particular.</a:t>
            </a:r>
            <a:r>
              <a:rPr lang="es-ES" sz="1200" b="0" i="0" u="none" strike="noStrike" kern="1200" baseline="0" dirty="0" smtClean="0">
                <a:solidFill>
                  <a:schemeClr val="tx1"/>
                </a:solidFill>
                <a:effectLst/>
                <a:latin typeface="+mn-lt"/>
                <a:ea typeface="+mn-ea"/>
                <a:cs typeface="+mn-cs"/>
              </a:rPr>
              <a:t> Esto hace </a:t>
            </a:r>
            <a:r>
              <a:rPr lang="es-ES" sz="1200" b="0" i="0" u="none" strike="noStrike" kern="1200" dirty="0" smtClean="0">
                <a:solidFill>
                  <a:schemeClr val="tx1"/>
                </a:solidFill>
                <a:effectLst/>
                <a:latin typeface="+mn-lt"/>
                <a:ea typeface="+mn-ea"/>
                <a:cs typeface="+mn-cs"/>
              </a:rPr>
              <a:t>que resulte fácil encontrar publicaciones de interés.</a:t>
            </a:r>
            <a:endParaRPr lang="en-US" baseline="0" dirty="0"/>
          </a:p>
          <a:p>
            <a:endParaRPr lang="en-US" baseline="0" dirty="0" smtClean="0"/>
          </a:p>
          <a:p>
            <a:r>
              <a:rPr lang="es-ES" sz="1200" b="0" i="0" u="none" strike="noStrike" kern="1200" dirty="0" smtClean="0">
                <a:solidFill>
                  <a:schemeClr val="tx1"/>
                </a:solidFill>
                <a:effectLst/>
                <a:latin typeface="+mn-lt"/>
                <a:ea typeface="+mn-ea"/>
                <a:cs typeface="+mn-cs"/>
              </a:rPr>
              <a:t>Contar con una</a:t>
            </a:r>
            <a:r>
              <a:rPr lang="es-ES" sz="1200" b="0" i="0" u="none" strike="noStrike" kern="1200" baseline="0" dirty="0" smtClean="0">
                <a:solidFill>
                  <a:schemeClr val="tx1"/>
                </a:solidFill>
                <a:effectLst/>
                <a:latin typeface="+mn-lt"/>
                <a:ea typeface="+mn-ea"/>
                <a:cs typeface="+mn-cs"/>
              </a:rPr>
              <a:t> lista de vínculos a</a:t>
            </a:r>
            <a:r>
              <a:rPr lang="es-ES" sz="1200" b="0" i="0" u="none" strike="noStrike" kern="1200" dirty="0" smtClean="0">
                <a:solidFill>
                  <a:schemeClr val="tx1"/>
                </a:solidFill>
                <a:effectLst/>
                <a:latin typeface="+mn-lt"/>
                <a:ea typeface="+mn-ea"/>
                <a:cs typeface="+mn-cs"/>
              </a:rPr>
              <a:t> redes sociales:</a:t>
            </a:r>
            <a:r>
              <a:rPr lang="es-ES" sz="1200" b="0" i="0" u="none" strike="noStrike" kern="1200" baseline="0" dirty="0" smtClean="0">
                <a:solidFill>
                  <a:schemeClr val="tx1"/>
                </a:solidFill>
                <a:effectLst/>
                <a:latin typeface="+mn-lt"/>
                <a:ea typeface="+mn-ea"/>
                <a:cs typeface="+mn-cs"/>
              </a:rPr>
              <a:t> Esto hace que</a:t>
            </a:r>
            <a:r>
              <a:rPr lang="es-ES" sz="1200" b="0" i="0" u="none" strike="noStrike" kern="1200" dirty="0" smtClean="0">
                <a:solidFill>
                  <a:schemeClr val="tx1"/>
                </a:solidFill>
                <a:effectLst/>
                <a:latin typeface="+mn-lt"/>
                <a:ea typeface="+mn-ea"/>
                <a:cs typeface="+mn-cs"/>
              </a:rPr>
              <a:t> se vuelva FÁCIL para las personas poder seguirle en redes sociales o poder compartir sus publicaciones de inmediato en sus propias redes. La información de contacto es clave para facilitar la comunicación directa. Un periodista, podría por ejemplo, encontrar su publicación y</a:t>
            </a:r>
            <a:r>
              <a:rPr lang="es-ES" sz="1200" b="0" i="0" u="none" strike="noStrike" kern="1200" baseline="0" dirty="0" smtClean="0">
                <a:solidFill>
                  <a:schemeClr val="tx1"/>
                </a:solidFill>
                <a:effectLst/>
                <a:latin typeface="+mn-lt"/>
                <a:ea typeface="+mn-ea"/>
                <a:cs typeface="+mn-cs"/>
              </a:rPr>
              <a:t> comenzar</a:t>
            </a:r>
            <a:r>
              <a:rPr lang="es-ES" sz="1200" b="0" i="0" u="none" strike="noStrike" kern="1200" dirty="0" smtClean="0">
                <a:solidFill>
                  <a:schemeClr val="tx1"/>
                </a:solidFill>
                <a:effectLst/>
                <a:latin typeface="+mn-lt"/>
                <a:ea typeface="+mn-ea"/>
                <a:cs typeface="+mn-cs"/>
              </a:rPr>
              <a:t> seguirlo para comentar una historia o proporcionar alguna perspectiva nueva o profunda.</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La página </a:t>
            </a:r>
            <a:r>
              <a:rPr lang="es-ES" sz="1200" b="1" i="0" u="none" strike="noStrike" kern="1200" dirty="0" smtClean="0">
                <a:solidFill>
                  <a:schemeClr val="tx1"/>
                </a:solidFill>
                <a:effectLst/>
                <a:latin typeface="+mn-lt"/>
                <a:ea typeface="+mn-ea"/>
                <a:cs typeface="+mn-cs"/>
              </a:rPr>
              <a:t>Acerca de</a:t>
            </a:r>
            <a:r>
              <a:rPr lang="es-ES" sz="1200" b="0" i="0" u="none" strike="noStrike" kern="1200" dirty="0" smtClean="0">
                <a:solidFill>
                  <a:schemeClr val="tx1"/>
                </a:solidFill>
                <a:effectLst/>
                <a:latin typeface="+mn-lt"/>
                <a:ea typeface="+mn-ea"/>
                <a:cs typeface="+mn-cs"/>
              </a:rPr>
              <a:t>: ofrece una breve reseña de quién eres</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como autor, así como una breve descripción de lo que pretende ser el blog.</a:t>
            </a:r>
            <a:br>
              <a:rPr lang="es-ES" sz="1200" b="0" i="0" u="none" strike="noStrike" kern="1200" dirty="0" smtClean="0">
                <a:solidFill>
                  <a:schemeClr val="tx1"/>
                </a:solidFill>
                <a:effectLst/>
                <a:latin typeface="+mn-lt"/>
                <a:ea typeface="+mn-ea"/>
                <a:cs typeface="+mn-cs"/>
              </a:rPr>
            </a:br>
            <a:endParaRPr lang="es-ES" sz="1200" b="0" i="0" u="none" strike="noStrike" kern="1200" dirty="0" smtClean="0">
              <a:solidFill>
                <a:schemeClr val="tx1"/>
              </a:solidFill>
              <a:effectLst/>
              <a:latin typeface="+mn-lt"/>
              <a:ea typeface="+mn-ea"/>
              <a:cs typeface="+mn-cs"/>
            </a:endParaRPr>
          </a:p>
          <a:p>
            <a:r>
              <a:rPr lang="es-ES" sz="1200" b="0" i="0" u="none" strike="noStrike" kern="1200" dirty="0" smtClean="0">
                <a:solidFill>
                  <a:schemeClr val="tx1"/>
                </a:solidFill>
                <a:effectLst/>
                <a:latin typeface="+mn-lt"/>
                <a:ea typeface="+mn-ea"/>
                <a:cs typeface="+mn-cs"/>
              </a:rPr>
              <a:t>Una lista de archivos: esta es una lista de todas las publicaciones con su fecha. Nuevamente, la importancia</a:t>
            </a:r>
            <a:r>
              <a:rPr lang="es-ES" sz="1200" b="0" i="0" u="none" strike="noStrike" kern="1200" baseline="0" dirty="0" smtClean="0">
                <a:solidFill>
                  <a:schemeClr val="tx1"/>
                </a:solidFill>
                <a:effectLst/>
                <a:latin typeface="+mn-lt"/>
                <a:ea typeface="+mn-ea"/>
                <a:cs typeface="+mn-cs"/>
              </a:rPr>
              <a:t> dependerá del tiempo y de la cantidad de contenido del blog</a:t>
            </a:r>
            <a:r>
              <a:rPr lang="es-ES" sz="1200" b="0" i="0" u="none" strike="noStrike" kern="1200" dirty="0" smtClean="0">
                <a:solidFill>
                  <a:schemeClr val="tx1"/>
                </a:solidFill>
                <a:effectLst/>
                <a:latin typeface="+mn-lt"/>
                <a:ea typeface="+mn-ea"/>
                <a:cs typeface="+mn-cs"/>
              </a:rPr>
              <a:t>.</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Un enlace para suscribirse: esto permitirá a los lectores recibir notificaciones, ya sea por correo electrónico o redes sociales, cuando se publique nuevo contenido.</a:t>
            </a:r>
          </a:p>
          <a:p>
            <a:r>
              <a:rPr lang="es-ES" sz="1200" b="0" i="0" u="none" strike="noStrike" kern="1200" dirty="0" smtClean="0">
                <a:solidFill>
                  <a:schemeClr val="tx1"/>
                </a:solidFill>
                <a:effectLst/>
                <a:latin typeface="+mn-lt"/>
                <a:ea typeface="+mn-ea"/>
                <a:cs typeface="+mn-cs"/>
              </a:rPr>
              <a:t/>
            </a:r>
            <a:br>
              <a:rPr lang="es-ES" sz="1200" b="0" i="0" u="none" strike="noStrike" kern="1200" dirty="0" smtClean="0">
                <a:solidFill>
                  <a:schemeClr val="tx1"/>
                </a:solidFill>
                <a:effectLst/>
                <a:latin typeface="+mn-lt"/>
                <a:ea typeface="+mn-ea"/>
                <a:cs typeface="+mn-cs"/>
              </a:rPr>
            </a:br>
            <a:r>
              <a:rPr lang="es-ES" sz="1200" b="0" i="0" u="none" strike="noStrike" kern="1200" dirty="0" smtClean="0">
                <a:solidFill>
                  <a:schemeClr val="tx1"/>
                </a:solidFill>
                <a:effectLst/>
                <a:latin typeface="+mn-lt"/>
                <a:ea typeface="+mn-ea"/>
                <a:cs typeface="+mn-cs"/>
              </a:rPr>
              <a:t>La mayoría de las plataformas de blogs harán que estas funciones estén disponibles para los usuarios, pero depende de </a:t>
            </a:r>
            <a:r>
              <a:rPr lang="es-ES" sz="1200" b="0" i="0" u="none" strike="noStrike" kern="1200" baseline="0" dirty="0" smtClean="0">
                <a:solidFill>
                  <a:schemeClr val="tx1"/>
                </a:solidFill>
                <a:effectLst/>
                <a:latin typeface="+mn-lt"/>
                <a:ea typeface="+mn-ea"/>
                <a:cs typeface="+mn-cs"/>
              </a:rPr>
              <a:t>ti darle buen uso a las herramientas y aprovecharlas de la mejor manera.</a:t>
            </a:r>
            <a:endParaRPr lang="en-US" baseline="0" dirty="0"/>
          </a:p>
        </p:txBody>
      </p:sp>
      <p:sp>
        <p:nvSpPr>
          <p:cNvPr id="4" name="Slide Number Placeholder 3"/>
          <p:cNvSpPr>
            <a:spLocks noGrp="1"/>
          </p:cNvSpPr>
          <p:nvPr>
            <p:ph type="sldNum" sz="quarter" idx="10"/>
          </p:nvPr>
        </p:nvSpPr>
        <p:spPr/>
        <p:txBody>
          <a:bodyPr/>
          <a:lstStyle/>
          <a:p>
            <a:fld id="{D9DCDD34-394F-412E-8763-60D20214E9CD}" type="slidenum">
              <a:rPr lang="en-US" smtClean="0"/>
              <a:t>6</a:t>
            </a:fld>
            <a:endParaRPr lang="en-US" dirty="0"/>
          </a:p>
        </p:txBody>
      </p:sp>
    </p:spTree>
    <p:extLst>
      <p:ext uri="{BB962C8B-B14F-4D97-AF65-F5344CB8AC3E}">
        <p14:creationId xmlns:p14="http://schemas.microsoft.com/office/powerpoint/2010/main" val="3290485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aseline="0" dirty="0" smtClean="0"/>
              <a:t>¡Pero no es necesario asumir toda la presión sobre sí mismo, incluso cuando se trata de ingresar al mundo de los blogs!</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Si deseas publicar un blog pero también desea compartir la carga, lanzar un blog de colaboración</a:t>
            </a:r>
            <a:r>
              <a:rPr lang="es-ES" sz="1200" b="0" i="0" u="none" strike="noStrike" kern="1200" baseline="0" dirty="0" smtClean="0">
                <a:solidFill>
                  <a:schemeClr val="tx1"/>
                </a:solidFill>
                <a:effectLst/>
                <a:latin typeface="+mn-lt"/>
                <a:ea typeface="+mn-ea"/>
                <a:cs typeface="+mn-cs"/>
              </a:rPr>
              <a:t> es</a:t>
            </a:r>
            <a:r>
              <a:rPr lang="es-ES" sz="1200" b="0" i="0" u="none" strike="noStrike" kern="1200" dirty="0" smtClean="0">
                <a:solidFill>
                  <a:schemeClr val="tx1"/>
                </a:solidFill>
                <a:effectLst/>
                <a:latin typeface="+mn-lt"/>
                <a:ea typeface="+mn-ea"/>
                <a:cs typeface="+mn-cs"/>
              </a:rPr>
              <a:t> una opción práctica, se</a:t>
            </a:r>
            <a:r>
              <a:rPr lang="es-ES" sz="1200" b="0" i="0" u="none" strike="noStrike" kern="1200" baseline="0" dirty="0" smtClean="0">
                <a:solidFill>
                  <a:schemeClr val="tx1"/>
                </a:solidFill>
                <a:effectLst/>
                <a:latin typeface="+mn-lt"/>
                <a:ea typeface="+mn-ea"/>
                <a:cs typeface="+mn-cs"/>
              </a:rPr>
              <a:t> realiza</a:t>
            </a:r>
            <a:r>
              <a:rPr lang="es-ES" sz="1200" b="0" i="0" u="none" strike="noStrike" kern="1200" dirty="0" smtClean="0">
                <a:solidFill>
                  <a:schemeClr val="tx1"/>
                </a:solidFill>
                <a:effectLst/>
                <a:latin typeface="+mn-lt"/>
                <a:ea typeface="+mn-ea"/>
                <a:cs typeface="+mn-cs"/>
              </a:rPr>
              <a:t> uniendo fuerzas con algunos de tus colegas que también están interesados en los blogs. Puedes crear y lanzar colectivamente un blog, compartiendo la responsabilidad de generar y publicar contenido de forma rutinaria. Al hacer este esfuerzo común, no solo para crear contenido, sino también para difundir a través de sus redes atraerá a una audiencia mayor y puede alcanzar rápidamente a un público más diverso.</a:t>
            </a:r>
            <a:endParaRPr lang="en-US" baseline="0" dirty="0"/>
          </a:p>
          <a:p>
            <a:endParaRPr lang="en-US" baseline="0" dirty="0" smtClean="0"/>
          </a:p>
          <a:p>
            <a:r>
              <a:rPr lang="es-ES" sz="1200" b="0" i="0" u="none" strike="noStrike" kern="1200" dirty="0" smtClean="0">
                <a:solidFill>
                  <a:schemeClr val="tx1"/>
                </a:solidFill>
                <a:effectLst/>
                <a:latin typeface="+mn-lt"/>
                <a:ea typeface="+mn-ea"/>
                <a:cs typeface="+mn-cs"/>
              </a:rPr>
              <a:t>Otra opción es presentar historias o publicaciones definidas en blogs que acepten aportes de autores externos. Estos son conocidos como blogs multi-autor, donde las publicaciones son editadas y curadas generalmente por un equipo determinado, pero que acepta envíos de otros autores</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interesados. Un buen ejemplo es el Huffington Post, que de muchas maneras centraliza y cura contenidos de blogs. Al final de esta presentación, tenemos una lista de blogs de varios autores en el área de planificación familiar y salud reproductiva que aceptan envíos. La mayoría de estos sitios tienen pautas estándar para el envío. </a:t>
            </a:r>
            <a:r>
              <a:rPr lang="es-ES" sz="1200" b="0" i="0" u="none" strike="noStrike" kern="1200" dirty="0" smtClean="0">
                <a:solidFill>
                  <a:schemeClr val="tx1"/>
                </a:solidFill>
                <a:effectLst/>
                <a:latin typeface="+mn-lt"/>
                <a:ea typeface="+mn-ea"/>
                <a:cs typeface="+mn-cs"/>
              </a:rPr>
              <a:t>Asegúrate </a:t>
            </a:r>
            <a:r>
              <a:rPr lang="es-ES" sz="1200" b="0" i="0" u="none" strike="noStrike" kern="1200" dirty="0" smtClean="0">
                <a:solidFill>
                  <a:schemeClr val="tx1"/>
                </a:solidFill>
                <a:effectLst/>
                <a:latin typeface="+mn-lt"/>
                <a:ea typeface="+mn-ea"/>
                <a:cs typeface="+mn-cs"/>
              </a:rPr>
              <a:t>de revisarlos cuidadosamente y seguirlos para cualquier presentación.</a:t>
            </a:r>
            <a:endParaRPr lang="en-US" dirty="0"/>
          </a:p>
        </p:txBody>
      </p:sp>
      <p:sp>
        <p:nvSpPr>
          <p:cNvPr id="4" name="Slide Number Placeholder 3"/>
          <p:cNvSpPr>
            <a:spLocks noGrp="1"/>
          </p:cNvSpPr>
          <p:nvPr>
            <p:ph type="sldNum" sz="quarter" idx="10"/>
          </p:nvPr>
        </p:nvSpPr>
        <p:spPr/>
        <p:txBody>
          <a:bodyPr/>
          <a:lstStyle/>
          <a:p>
            <a:fld id="{D9DCDD34-394F-412E-8763-60D20214E9CD}" type="slidenum">
              <a:rPr lang="en-US" smtClean="0"/>
              <a:t>7</a:t>
            </a:fld>
            <a:endParaRPr lang="en-US" dirty="0"/>
          </a:p>
        </p:txBody>
      </p:sp>
    </p:spTree>
    <p:extLst>
      <p:ext uri="{BB962C8B-B14F-4D97-AF65-F5344CB8AC3E}">
        <p14:creationId xmlns:p14="http://schemas.microsoft.com/office/powerpoint/2010/main" val="605676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Si</a:t>
            </a:r>
            <a:r>
              <a:rPr lang="es-ES" sz="1200" b="0" i="0" u="none" strike="noStrike" kern="1200" baseline="0" dirty="0" smtClean="0">
                <a:solidFill>
                  <a:schemeClr val="tx1"/>
                </a:solidFill>
                <a:effectLst/>
                <a:latin typeface="+mn-lt"/>
                <a:ea typeface="+mn-ea"/>
                <a:cs typeface="+mn-cs"/>
              </a:rPr>
              <a:t> tu no tienes </a:t>
            </a:r>
            <a:r>
              <a:rPr lang="es-ES" sz="1200" b="0" i="0" u="none" strike="noStrike" kern="1200" dirty="0" smtClean="0">
                <a:solidFill>
                  <a:schemeClr val="tx1"/>
                </a:solidFill>
                <a:effectLst/>
                <a:latin typeface="+mn-lt"/>
                <a:ea typeface="+mn-ea"/>
                <a:cs typeface="+mn-cs"/>
              </a:rPr>
              <a:t>estándares a seguir para un blog que deseas</a:t>
            </a:r>
            <a:r>
              <a:rPr lang="es-ES" sz="1200" b="0" i="0" u="none" strike="noStrike" kern="1200" baseline="0" dirty="0" smtClean="0">
                <a:solidFill>
                  <a:schemeClr val="tx1"/>
                </a:solidFill>
                <a:effectLst/>
                <a:latin typeface="+mn-lt"/>
                <a:ea typeface="+mn-ea"/>
                <a:cs typeface="+mn-cs"/>
              </a:rPr>
              <a:t> compartir</a:t>
            </a:r>
            <a:r>
              <a:rPr lang="es-ES" sz="1200" b="0" i="0" u="none" strike="noStrike" kern="1200" dirty="0" smtClean="0">
                <a:solidFill>
                  <a:schemeClr val="tx1"/>
                </a:solidFill>
                <a:effectLst/>
                <a:latin typeface="+mn-lt"/>
                <a:ea typeface="+mn-ea"/>
                <a:cs typeface="+mn-cs"/>
              </a:rPr>
              <a:t> aquí hay algunas pautas genéricas.</a:t>
            </a: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Los blogs suelen ser cortos, cómo mínimo más cortos que los artículos o informes de investigación.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t>7</a:t>
            </a:r>
            <a:r>
              <a:rPr lang="es-ES" sz="1200" b="0" i="0" u="none" strike="noStrike" kern="1200" dirty="0" smtClean="0">
                <a:solidFill>
                  <a:schemeClr val="tx1"/>
                </a:solidFill>
                <a:effectLst/>
                <a:latin typeface="+mn-lt"/>
                <a:ea typeface="+mn-ea"/>
                <a:cs typeface="+mn-cs"/>
              </a:rPr>
              <a:t>5-300 palabras. Las publicaciones súper cortas son las mejores para generar discusión. Raramente obtienen muchas acciones en redes sociales, y son terribles para los motores de búsqueda, pero si deseas un montón de comentarios, ¡hay que escribir publicaciones cortas!</a:t>
            </a: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u="none" strike="noStrike"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300-600 palabras. Es</a:t>
            </a:r>
            <a:r>
              <a:rPr lang="es-ES" sz="1200" b="0" i="0" u="none" strike="noStrike" kern="1200" baseline="0" dirty="0" smtClean="0">
                <a:solidFill>
                  <a:schemeClr val="tx1"/>
                </a:solidFill>
                <a:effectLst/>
                <a:latin typeface="+mn-lt"/>
                <a:ea typeface="+mn-ea"/>
                <a:cs typeface="+mn-cs"/>
              </a:rPr>
              <a:t> l</a:t>
            </a:r>
            <a:r>
              <a:rPr lang="es-ES" sz="1200" b="0" i="0" u="none" strike="noStrike" kern="1200" dirty="0" smtClean="0">
                <a:solidFill>
                  <a:schemeClr val="tx1"/>
                </a:solidFill>
                <a:effectLst/>
                <a:latin typeface="+mn-lt"/>
                <a:ea typeface="+mn-ea"/>
                <a:cs typeface="+mn-cs"/>
              </a:rPr>
              <a:t>a longitud estándar recomendada</a:t>
            </a:r>
            <a:r>
              <a:rPr lang="es-ES" sz="1200" b="0" i="0" u="none" strike="noStrike" kern="1200" baseline="0" dirty="0" smtClean="0">
                <a:solidFill>
                  <a:schemeClr val="tx1"/>
                </a:solidFill>
                <a:effectLst/>
                <a:latin typeface="+mn-lt"/>
                <a:ea typeface="+mn-ea"/>
                <a:cs typeface="+mn-cs"/>
              </a:rPr>
              <a:t> por bloggers </a:t>
            </a:r>
            <a:r>
              <a:rPr lang="es-ES" sz="1200" b="0" i="0" u="none" strike="noStrike" kern="1200" dirty="0" smtClean="0">
                <a:solidFill>
                  <a:schemeClr val="tx1"/>
                </a:solidFill>
                <a:effectLst/>
                <a:latin typeface="+mn-lt"/>
                <a:ea typeface="+mn-ea"/>
                <a:cs typeface="+mn-cs"/>
              </a:rPr>
              <a:t>"expertos". Buen término medio para las acciones sociales y los comentarios,</a:t>
            </a:r>
            <a:r>
              <a:rPr lang="es-ES" sz="1200" b="0" i="0" u="none" strike="noStrike" kern="1200" baseline="0" dirty="0" smtClean="0">
                <a:solidFill>
                  <a:schemeClr val="tx1"/>
                </a:solidFill>
                <a:effectLst/>
                <a:latin typeface="+mn-lt"/>
                <a:ea typeface="+mn-ea"/>
                <a:cs typeface="+mn-cs"/>
              </a:rPr>
              <a:t> pero d</a:t>
            </a:r>
            <a:r>
              <a:rPr lang="es-ES" sz="1200" b="0" i="0" u="none" strike="noStrike" kern="1200" dirty="0" smtClean="0">
                <a:solidFill>
                  <a:schemeClr val="tx1"/>
                </a:solidFill>
                <a:effectLst/>
                <a:latin typeface="+mn-lt"/>
                <a:ea typeface="+mn-ea"/>
                <a:cs typeface="+mn-cs"/>
              </a:rPr>
              <a:t>emasiado corto para ganarse mucha autoridad o</a:t>
            </a:r>
            <a:r>
              <a:rPr lang="es-ES" sz="1200" b="0" i="0" u="none" strike="noStrike" kern="1200" baseline="0" dirty="0" smtClean="0">
                <a:solidFill>
                  <a:schemeClr val="tx1"/>
                </a:solidFill>
                <a:effectLst/>
                <a:latin typeface="+mn-lt"/>
                <a:ea typeface="+mn-ea"/>
                <a:cs typeface="+mn-cs"/>
              </a:rPr>
              <a:t> el</a:t>
            </a:r>
            <a:r>
              <a:rPr lang="es-ES" sz="1200" b="0" i="0" u="none" strike="noStrike" kern="1200" dirty="0" smtClean="0">
                <a:solidFill>
                  <a:schemeClr val="tx1"/>
                </a:solidFill>
                <a:effectLst/>
                <a:latin typeface="+mn-lt"/>
                <a:ea typeface="+mn-ea"/>
                <a:cs typeface="+mn-cs"/>
              </a:rPr>
              <a:t> amor del motor de búsqueda.</a:t>
            </a: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750 palabras. Esta es la longitud estándar para el periodismo profesional, especialmente los periódicos. Suele ser útil para obtener enlaces de otros bloggers y acciones en las redes sociales.</a:t>
            </a:r>
            <a:br>
              <a:rPr lang="es-ES" sz="1200" b="0" i="0" u="none" strike="noStrike" kern="1200" dirty="0" smtClean="0">
                <a:solidFill>
                  <a:schemeClr val="tx1"/>
                </a:solidFill>
                <a:effectLst/>
                <a:latin typeface="+mn-lt"/>
                <a:ea typeface="+mn-ea"/>
                <a:cs typeface="+mn-cs"/>
              </a:rPr>
            </a:br>
            <a:endParaRPr lang="en-US" sz="1200" b="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mn-lt"/>
                <a:ea typeface="+mn-ea"/>
                <a:cs typeface="+mn-cs"/>
              </a:rPr>
              <a:t>1000-1500 palabras.</a:t>
            </a:r>
            <a:br>
              <a:rPr lang="es-ES" sz="1200" b="0" i="0" u="none" strike="noStrike" kern="1200" dirty="0" smtClean="0">
                <a:solidFill>
                  <a:schemeClr val="tx1"/>
                </a:solidFill>
                <a:effectLst/>
                <a:latin typeface="+mn-lt"/>
                <a:ea typeface="+mn-ea"/>
                <a:cs typeface="+mn-cs"/>
              </a:rPr>
            </a:br>
            <a:r>
              <a:rPr lang="es-ES" sz="1200" b="0" i="0" u="none" strike="noStrike" kern="1200" dirty="0" smtClean="0">
                <a:solidFill>
                  <a:schemeClr val="tx1"/>
                </a:solidFill>
                <a:effectLst/>
                <a:latin typeface="+mn-lt"/>
                <a:ea typeface="+mn-ea"/>
                <a:cs typeface="+mn-cs"/>
              </a:rPr>
              <a:t>2,450 palabras. Estos tienden a ser piezas profundas sobre "pensamientos" que realmente explican un asunto. Estas publicaciones pueden ayudar a construir un argumento convincente, pero su contenido y la calidad de la escritura realmente deben garantizar que el lector se quede con usted durante toda la obra.</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BAFA8D9-4E0D-451F-A12A-78F904CD74F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074952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Cualquier cosa que publiques en la web es ampliamente accesible, y tu quieres que su</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mensaje sea entendido (y leído) por cualquier</a:t>
            </a:r>
            <a:r>
              <a:rPr lang="es-ES" sz="1200" b="0" i="0" u="none" strike="noStrike" kern="1200" baseline="0" dirty="0" smtClean="0">
                <a:solidFill>
                  <a:schemeClr val="tx1"/>
                </a:solidFill>
                <a:effectLst/>
                <a:latin typeface="+mn-lt"/>
                <a:ea typeface="+mn-ea"/>
                <a:cs typeface="+mn-cs"/>
              </a:rPr>
              <a:t> lector </a:t>
            </a:r>
            <a:r>
              <a:rPr lang="es-ES" sz="1200" b="0" i="0" u="none" strike="noStrike" kern="1200" dirty="0" smtClean="0">
                <a:solidFill>
                  <a:schemeClr val="tx1"/>
                </a:solidFill>
                <a:effectLst/>
                <a:latin typeface="+mn-lt"/>
                <a:ea typeface="+mn-ea"/>
                <a:cs typeface="+mn-cs"/>
              </a:rPr>
              <a:t>que se lo encuentre, incluso</a:t>
            </a:r>
            <a:r>
              <a:rPr lang="es-ES" sz="1200" b="0" i="0" u="none" strike="noStrike" kern="1200" baseline="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accidentalmente. Por lo tanto, si su público es amplio y general: REALMENTE debe observar el uso de la jerga y asumir que la audiencia puede no tener ningún conocimiento previo sobre el tema. Con su blog académico, busca "noticias inteligentes": asuma que su audiencia es generalmente inteligente, pero de lo contrario, podría ser una audiencia general.</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Al mismo tiempo, el contenido publicado en la web será minado por robots y motores de búsqueda. Esto significa que sus palabras clave y encabezados se vuelven aún más importantes para permitir que su blog pueda ser alcanzado por aquellos que buscan su tema.</a:t>
            </a:r>
            <a:endParaRPr lang="en-US" baseline="0" dirty="0"/>
          </a:p>
          <a:p>
            <a:endParaRPr lang="en-US" baseline="0" dirty="0"/>
          </a:p>
          <a:p>
            <a:r>
              <a:rPr lang="es-ES" sz="1200" b="0" i="0" u="none" strike="noStrike" kern="1200" dirty="0" smtClean="0">
                <a:solidFill>
                  <a:schemeClr val="tx1"/>
                </a:solidFill>
                <a:effectLst/>
                <a:latin typeface="+mn-lt"/>
                <a:ea typeface="+mn-ea"/>
                <a:cs typeface="+mn-cs"/>
              </a:rPr>
              <a:t>La mayoría de las publicaciones de blog no incluyen recomendaciones concretas, ya que es probable que lo incluya para otras redacciones orientadas a políticas. Los blogs pueden no incluir ninguna implicación. El objetivo es compartir los datos o la información e interpretarlos para una audiencia general. Tendrás que hacer que los datos sean comprensibles para la amplia audiencia, pero esa podría ser la medida de la interpretación que hace.</a:t>
            </a:r>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BBD720CA-7282-40FF-A765-C66DB5734BA6}" type="slidenum">
              <a:rPr lang="en-US" smtClean="0"/>
              <a:pPr>
                <a:defRPr/>
              </a:pPr>
              <a:t>9</a:t>
            </a:fld>
            <a:endParaRPr lang="en-US" dirty="0"/>
          </a:p>
        </p:txBody>
      </p:sp>
    </p:spTree>
    <p:extLst>
      <p:ext uri="{BB962C8B-B14F-4D97-AF65-F5344CB8AC3E}">
        <p14:creationId xmlns:p14="http://schemas.microsoft.com/office/powerpoint/2010/main" val="967149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dirty="0"/>
              <a:t>POPULATION REFERENCE BUREAU | www.prb.org</a:t>
            </a:r>
          </a:p>
        </p:txBody>
      </p:sp>
    </p:spTree>
    <p:extLst>
      <p:ext uri="{BB962C8B-B14F-4D97-AF65-F5344CB8AC3E}">
        <p14:creationId xmlns:p14="http://schemas.microsoft.com/office/powerpoint/2010/main" val="3982674600"/>
      </p:ext>
    </p:extLst>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674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7052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dirty="0"/>
          </a:p>
        </p:txBody>
      </p:sp>
    </p:spTree>
    <p:extLst>
      <p:ext uri="{BB962C8B-B14F-4D97-AF65-F5344CB8AC3E}">
        <p14:creationId xmlns:p14="http://schemas.microsoft.com/office/powerpoint/2010/main" val="1880775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5912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75387079"/>
      </p:ext>
    </p:extLst>
  </p:cSld>
  <p:clrMapOvr>
    <a:overrideClrMapping bg1="dk2" tx1="lt1" bg2="dk1"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0123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736988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9604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2853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70262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862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3846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35313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dirty="0">
              <a:ea typeface="ＭＳ Ｐゴシック" pitchFamily="34" charset="-128"/>
              <a:cs typeface="+mn-cs"/>
            </a:endParaRPr>
          </a:p>
        </p:txBody>
      </p:sp>
      <p:sp>
        <p:nvSpPr>
          <p:cNvPr id="1029" name="Text Box 85"/>
          <p:cNvSpPr txBox="1">
            <a:spLocks noChangeArrowheads="1"/>
          </p:cNvSpPr>
          <p:nvPr/>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smtClean="0">
                <a:solidFill>
                  <a:srgbClr val="333333"/>
                </a:solidFill>
                <a:cs typeface="+mn-cs"/>
              </a:rPr>
              <a:t>2016 </a:t>
            </a:r>
            <a:r>
              <a:rPr lang="en-US" sz="700" dirty="0">
                <a:solidFill>
                  <a:srgbClr val="333333"/>
                </a:solidFill>
                <a:cs typeface="+mn-cs"/>
              </a:rPr>
              <a:t>Population Reference Bureau. All rights reserved. www.prb.org</a:t>
            </a:r>
          </a:p>
        </p:txBody>
      </p:sp>
      <p:pic>
        <p:nvPicPr>
          <p:cNvPr id="1030" name="Picture 86" descr="ppt-logo"/>
          <p:cNvPicPr>
            <a:picLocks noChangeAspect="1" noChangeArrowheads="1"/>
          </p:cNvPicPr>
          <p:nvPr/>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dirty="0">
              <a:ea typeface="ＭＳ Ｐゴシック" pitchFamily="34" charset="-128"/>
              <a:cs typeface="+mn-cs"/>
            </a:endParaRPr>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053585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populationreferencebureau.tumblr.com/" TargetMode="External"/><Relationship Id="rId4" Type="http://schemas.openxmlformats.org/officeDocument/2006/relationships/hyperlink" Target="http://united-nations.tumblr.com/" TargetMode="External"/><Relationship Id="rId5" Type="http://schemas.openxmlformats.org/officeDocument/2006/relationships/hyperlink" Target="https://www.whitehouse.gov/blog" TargetMode="External"/><Relationship Id="rId6" Type="http://schemas.openxmlformats.org/officeDocument/2006/relationships/hyperlink" Target="https://blog.usaid.gov/2016/05/resilient-health-systems-can-prevent-and-contain-pandemics/" TargetMode="External"/><Relationship Id="rId7" Type="http://schemas.openxmlformats.org/officeDocument/2006/relationships/hyperlink" Target="http://blog.malala.org/" TargetMode="External"/><Relationship Id="rId8" Type="http://schemas.openxmlformats.org/officeDocument/2006/relationships/hyperlink" Target="http://pewresearch.tumblr.com/" TargetMode="External"/><Relationship Id="rId9" Type="http://schemas.openxmlformats.org/officeDocument/2006/relationships/hyperlink" Target="http://www.impatientoptimists.org/" TargetMode="External"/><Relationship Id="rId10" Type="http://schemas.openxmlformats.org/officeDocument/2006/relationships/hyperlink" Target="http://blogs.worldbank.org/health/"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s://publichealthonline.gwu.edu/blog/" TargetMode="External"/><Relationship Id="rId4" Type="http://schemas.openxmlformats.org/officeDocument/2006/relationships/hyperlink" Target="http://pai.org/blog/" TargetMode="External"/><Relationship Id="rId5" Type="http://schemas.openxmlformats.org/officeDocument/2006/relationships/hyperlink" Target="https://www.intrahealth.org/blog/" TargetMode="External"/><Relationship Id="rId6" Type="http://schemas.openxmlformats.org/officeDocument/2006/relationships/hyperlink" Target="http://www.rhmjournal.org.uk/category/blog/" TargetMode="External"/><Relationship Id="rId7" Type="http://schemas.openxmlformats.org/officeDocument/2006/relationships/hyperlink" Target="https://www.k4health.org/blog" TargetMode="External"/><Relationship Id="rId8" Type="http://schemas.openxmlformats.org/officeDocument/2006/relationships/hyperlink" Target="https://www.mhtf.org/blog/" TargetMode="External"/><Relationship Id="rId9" Type="http://schemas.openxmlformats.org/officeDocument/2006/relationships/hyperlink" Target="https://www.newsecuritybeat.org/" TargetMode="External"/><Relationship Id="rId10" Type="http://schemas.openxmlformats.org/officeDocument/2006/relationships/hyperlink" Target="http://www.huffingtonpost.com/"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295400" y="2038350"/>
            <a:ext cx="7467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ES" sz="4400" b="1" kern="0" dirty="0" smtClean="0">
                <a:solidFill>
                  <a:schemeClr val="accent5"/>
                </a:solidFill>
              </a:rPr>
              <a:t>Blog </a:t>
            </a:r>
            <a:r>
              <a:rPr lang="es-ES" sz="4400" b="1" kern="0" dirty="0">
                <a:solidFill>
                  <a:schemeClr val="accent5"/>
                </a:solidFill>
              </a:rPr>
              <a:t>a</a:t>
            </a:r>
            <a:r>
              <a:rPr lang="es-ES" sz="4400" b="1" kern="0" dirty="0" smtClean="0">
                <a:solidFill>
                  <a:schemeClr val="accent5"/>
                </a:solidFill>
              </a:rPr>
              <a:t>cadémico</a:t>
            </a:r>
            <a:endParaRPr lang="es-ES" sz="4400" kern="0" dirty="0">
              <a:solidFill>
                <a:schemeClr val="accent5"/>
              </a:solidFill>
            </a:endParaRPr>
          </a:p>
        </p:txBody>
      </p:sp>
    </p:spTree>
    <p:extLst>
      <p:ext uri="{BB962C8B-B14F-4D97-AF65-F5344CB8AC3E}">
        <p14:creationId xmlns:p14="http://schemas.microsoft.com/office/powerpoint/2010/main" val="1191469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Escribir para la Web</a:t>
            </a:r>
            <a:endParaRPr lang="es-ES" dirty="0"/>
          </a:p>
        </p:txBody>
      </p:sp>
      <p:sp>
        <p:nvSpPr>
          <p:cNvPr id="3" name="Content Placeholder 2"/>
          <p:cNvSpPr>
            <a:spLocks noGrp="1"/>
          </p:cNvSpPr>
          <p:nvPr>
            <p:ph sz="half" idx="1"/>
          </p:nvPr>
        </p:nvSpPr>
        <p:spPr>
          <a:xfrm>
            <a:off x="847036" y="1184563"/>
            <a:ext cx="4571122" cy="4724400"/>
          </a:xfrm>
        </p:spPr>
        <p:txBody>
          <a:bodyPr/>
          <a:lstStyle/>
          <a:p>
            <a:r>
              <a:rPr lang="es-ES" dirty="0" smtClean="0"/>
              <a:t>Usar títulos y encabezados simples, claros y concisos</a:t>
            </a:r>
          </a:p>
          <a:p>
            <a:pPr marL="342900" lvl="1" indent="-342900">
              <a:buSzPct val="75000"/>
            </a:pPr>
            <a:r>
              <a:rPr lang="es-ES" sz="2800" dirty="0" smtClean="0">
                <a:ea typeface="+mn-ea"/>
                <a:cs typeface="+mn-cs"/>
              </a:rPr>
              <a:t>Crear incisos para segmentar la página </a:t>
            </a:r>
          </a:p>
          <a:p>
            <a:r>
              <a:rPr lang="es-ES" dirty="0" smtClean="0"/>
              <a:t>Colocar el mensaje principal al frente</a:t>
            </a:r>
          </a:p>
          <a:p>
            <a:r>
              <a:rPr lang="es-ES" dirty="0" smtClean="0"/>
              <a:t>Hacer uso de </a:t>
            </a:r>
            <a:r>
              <a:rPr lang="es-ES" dirty="0" smtClean="0"/>
              <a:t>imágenes</a:t>
            </a:r>
            <a:endParaRPr lang="es-ES" dirty="0" smtClean="0"/>
          </a:p>
          <a:p>
            <a:r>
              <a:rPr lang="es-ES" dirty="0" smtClean="0"/>
              <a:t>Vincular a contenido relacionado y fuentes si es necesario</a:t>
            </a:r>
            <a:endParaRPr lang="es-ES" dirty="0"/>
          </a:p>
        </p:txBody>
      </p:sp>
      <p:sp>
        <p:nvSpPr>
          <p:cNvPr id="6" name="Rectangle 5"/>
          <p:cNvSpPr/>
          <p:nvPr/>
        </p:nvSpPr>
        <p:spPr>
          <a:xfrm>
            <a:off x="6039573" y="2434299"/>
            <a:ext cx="2309149" cy="1703030"/>
          </a:xfrm>
          <a:prstGeom prst="rect">
            <a:avLst/>
          </a:prstGeom>
        </p:spPr>
        <p:txBody>
          <a:bodyPr wrap="square">
            <a:spAutoFit/>
          </a:bodyPr>
          <a:lstStyle/>
          <a:p>
            <a:pPr algn="ctr">
              <a:lnSpc>
                <a:spcPct val="150000"/>
              </a:lnSpc>
            </a:pPr>
            <a:r>
              <a:rPr lang="es-ES" dirty="0"/>
              <a:t>¡El espectador promedio solo leerá el 25% del contenido en una página web!</a:t>
            </a:r>
            <a:endParaRPr lang="en-US" sz="2400" dirty="0"/>
          </a:p>
        </p:txBody>
      </p:sp>
      <p:sp>
        <p:nvSpPr>
          <p:cNvPr id="9" name="Rectangle 8"/>
          <p:cNvSpPr/>
          <p:nvPr/>
        </p:nvSpPr>
        <p:spPr bwMode="auto">
          <a:xfrm>
            <a:off x="5625296" y="2179899"/>
            <a:ext cx="3137704" cy="3565002"/>
          </a:xfrm>
          <a:prstGeom prst="rect">
            <a:avLst/>
          </a:prstGeom>
          <a:noFill/>
          <a:ln w="25400" cap="flat" cmpd="sng" algn="ctr">
            <a:solidFill>
              <a:srgbClr val="D6492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2689066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Sentir pasión por el tema</a:t>
            </a:r>
            <a:endParaRPr lang="es-ES" dirty="0"/>
          </a:p>
        </p:txBody>
      </p:sp>
      <p:sp>
        <p:nvSpPr>
          <p:cNvPr id="3" name="Content Placeholder 2"/>
          <p:cNvSpPr>
            <a:spLocks noGrp="1"/>
          </p:cNvSpPr>
          <p:nvPr>
            <p:ph idx="1"/>
          </p:nvPr>
        </p:nvSpPr>
        <p:spPr/>
        <p:txBody>
          <a:bodyPr/>
          <a:lstStyle/>
          <a:p>
            <a:r>
              <a:rPr lang="es-ES" sz="2800" dirty="0" smtClean="0"/>
              <a:t>La pasión por el tema se denota en la escritura</a:t>
            </a:r>
          </a:p>
          <a:p>
            <a:r>
              <a:rPr lang="es-ES" sz="2800" dirty="0" smtClean="0"/>
              <a:t>Usa el blog como medio para compartir esa pasión</a:t>
            </a:r>
          </a:p>
          <a:p>
            <a:r>
              <a:rPr lang="es-ES" sz="2800" dirty="0" smtClean="0"/>
              <a:t>Demuestra por qué todos deberían sentirse igual de apasionados por el tema</a:t>
            </a:r>
            <a:endParaRPr lang="es-ES" sz="1100" i="1" dirty="0" smtClean="0"/>
          </a:p>
          <a:p>
            <a:pPr marL="0" indent="0">
              <a:buNone/>
            </a:pPr>
            <a:endParaRPr lang="en-US" dirty="0"/>
          </a:p>
        </p:txBody>
      </p:sp>
    </p:spTree>
    <p:extLst>
      <p:ext uri="{BB962C8B-B14F-4D97-AF65-F5344CB8AC3E}">
        <p14:creationId xmlns:p14="http://schemas.microsoft.com/office/powerpoint/2010/main" val="2351763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Ejemplos de Blogs a seguir</a:t>
            </a:r>
            <a:endParaRPr lang="es-ES" dirty="0"/>
          </a:p>
        </p:txBody>
      </p:sp>
      <p:sp>
        <p:nvSpPr>
          <p:cNvPr id="3" name="Content Placeholder 2"/>
          <p:cNvSpPr>
            <a:spLocks noGrp="1"/>
          </p:cNvSpPr>
          <p:nvPr>
            <p:ph idx="1"/>
          </p:nvPr>
        </p:nvSpPr>
        <p:spPr/>
        <p:txBody>
          <a:bodyPr/>
          <a:lstStyle/>
          <a:p>
            <a:r>
              <a:rPr lang="en-US" sz="2800" dirty="0">
                <a:hlinkClick r:id="rId3"/>
              </a:rPr>
              <a:t>PRB</a:t>
            </a:r>
            <a:endParaRPr lang="en-US" sz="2800" dirty="0"/>
          </a:p>
          <a:p>
            <a:r>
              <a:rPr lang="en-US" sz="2800" dirty="0">
                <a:hlinkClick r:id="rId4"/>
              </a:rPr>
              <a:t>UN</a:t>
            </a:r>
            <a:endParaRPr lang="en-US" sz="2800" dirty="0"/>
          </a:p>
          <a:p>
            <a:r>
              <a:rPr lang="en-US" sz="2800" dirty="0">
                <a:hlinkClick r:id="rId5"/>
              </a:rPr>
              <a:t>The White House</a:t>
            </a:r>
            <a:endParaRPr lang="en-US" sz="2800" dirty="0"/>
          </a:p>
          <a:p>
            <a:r>
              <a:rPr lang="en-US" sz="2800" dirty="0">
                <a:hlinkClick r:id="rId6"/>
              </a:rPr>
              <a:t>USAID Impact Blog</a:t>
            </a:r>
            <a:endParaRPr lang="en-US" sz="2800" dirty="0"/>
          </a:p>
          <a:p>
            <a:r>
              <a:rPr lang="en-US" sz="2800" dirty="0">
                <a:hlinkClick r:id="rId7"/>
              </a:rPr>
              <a:t>Malala Fund</a:t>
            </a:r>
            <a:endParaRPr lang="en-US" sz="2800" dirty="0"/>
          </a:p>
          <a:p>
            <a:r>
              <a:rPr lang="en-US" sz="2800" dirty="0">
                <a:hlinkClick r:id="rId8"/>
              </a:rPr>
              <a:t>Pew Research</a:t>
            </a:r>
            <a:endParaRPr lang="en-US" sz="2800" dirty="0"/>
          </a:p>
          <a:p>
            <a:r>
              <a:rPr lang="en-US" sz="2800" dirty="0">
                <a:hlinkClick r:id="rId9"/>
              </a:rPr>
              <a:t>Impatient Optimists</a:t>
            </a:r>
            <a:r>
              <a:rPr lang="en-US" sz="2800" dirty="0"/>
              <a:t> </a:t>
            </a:r>
            <a:r>
              <a:rPr lang="en-US" sz="2400" dirty="0"/>
              <a:t>(BMG Foundation)</a:t>
            </a:r>
          </a:p>
          <a:p>
            <a:r>
              <a:rPr lang="en-US" sz="2800" dirty="0">
                <a:hlinkClick r:id="rId10"/>
              </a:rPr>
              <a:t>Investing in Health</a:t>
            </a:r>
            <a:r>
              <a:rPr lang="en-US" sz="2800" dirty="0"/>
              <a:t> </a:t>
            </a:r>
            <a:r>
              <a:rPr lang="en-US" sz="2400" dirty="0" smtClean="0"/>
              <a:t>(Banco Mundial)</a:t>
            </a:r>
            <a:endParaRPr lang="en-US" sz="2800" dirty="0"/>
          </a:p>
        </p:txBody>
      </p:sp>
    </p:spTree>
    <p:extLst>
      <p:ext uri="{BB962C8B-B14F-4D97-AF65-F5344CB8AC3E}">
        <p14:creationId xmlns:p14="http://schemas.microsoft.com/office/powerpoint/2010/main" val="1761561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939758" cy="1359794"/>
          </a:xfrm>
        </p:spPr>
        <p:txBody>
          <a:bodyPr/>
          <a:lstStyle/>
          <a:p>
            <a:r>
              <a:rPr lang="es-ES" dirty="0" smtClean="0"/>
              <a:t>Ejemplos de blogs de autores múltiples que admiten colaboraciones</a:t>
            </a:r>
            <a:endParaRPr lang="es-ES" dirty="0"/>
          </a:p>
        </p:txBody>
      </p:sp>
      <p:sp>
        <p:nvSpPr>
          <p:cNvPr id="3" name="Content Placeholder 2"/>
          <p:cNvSpPr>
            <a:spLocks noGrp="1"/>
          </p:cNvSpPr>
          <p:nvPr>
            <p:ph idx="1"/>
          </p:nvPr>
        </p:nvSpPr>
        <p:spPr>
          <a:xfrm>
            <a:off x="652463" y="1893194"/>
            <a:ext cx="7930233" cy="4431406"/>
          </a:xfrm>
        </p:spPr>
        <p:txBody>
          <a:bodyPr/>
          <a:lstStyle/>
          <a:p>
            <a:r>
              <a:rPr lang="en-US" sz="2800" dirty="0">
                <a:hlinkClick r:id="rId3"/>
              </a:rPr>
              <a:t>GW Public Health Online</a:t>
            </a:r>
            <a:endParaRPr lang="en-US" sz="2800" dirty="0"/>
          </a:p>
          <a:p>
            <a:r>
              <a:rPr lang="en-US" sz="2800" dirty="0">
                <a:hlinkClick r:id="rId4"/>
              </a:rPr>
              <a:t>Population Action </a:t>
            </a:r>
            <a:r>
              <a:rPr lang="en-US" sz="2800" dirty="0" smtClean="0">
                <a:hlinkClick r:id="rId4"/>
              </a:rPr>
              <a:t>International—All </a:t>
            </a:r>
            <a:r>
              <a:rPr lang="en-US" sz="2800" dirty="0">
                <a:hlinkClick r:id="rId4"/>
              </a:rPr>
              <a:t>Access</a:t>
            </a:r>
            <a:endParaRPr lang="en-US" sz="2800" dirty="0"/>
          </a:p>
          <a:p>
            <a:r>
              <a:rPr lang="en-US" sz="2800" dirty="0" smtClean="0">
                <a:hlinkClick r:id="rId5"/>
              </a:rPr>
              <a:t>VITAL—Intrahealth</a:t>
            </a:r>
            <a:endParaRPr lang="en-US" sz="2800" dirty="0"/>
          </a:p>
          <a:p>
            <a:r>
              <a:rPr lang="en-US" sz="2800" dirty="0">
                <a:hlinkClick r:id="rId6"/>
              </a:rPr>
              <a:t>Reproductive Health Matters</a:t>
            </a:r>
            <a:endParaRPr lang="en-US" sz="2800" dirty="0"/>
          </a:p>
          <a:p>
            <a:r>
              <a:rPr lang="en-US" sz="2800" dirty="0">
                <a:hlinkClick r:id="rId7"/>
              </a:rPr>
              <a:t>K4Health</a:t>
            </a:r>
            <a:endParaRPr lang="en-US" sz="2800" dirty="0"/>
          </a:p>
          <a:p>
            <a:r>
              <a:rPr lang="en-US" sz="2800" dirty="0">
                <a:hlinkClick r:id="rId8"/>
              </a:rPr>
              <a:t>Maternal Health Task Force</a:t>
            </a:r>
            <a:endParaRPr lang="en-US" sz="2800" dirty="0"/>
          </a:p>
          <a:p>
            <a:r>
              <a:rPr lang="en-US" sz="2800" dirty="0">
                <a:hlinkClick r:id="rId9"/>
              </a:rPr>
              <a:t>New Security </a:t>
            </a:r>
            <a:r>
              <a:rPr lang="en-US" sz="2800" dirty="0" smtClean="0">
                <a:hlinkClick r:id="rId9"/>
              </a:rPr>
              <a:t>Beat—</a:t>
            </a:r>
          </a:p>
          <a:p>
            <a:r>
              <a:rPr lang="en-US" sz="2800" dirty="0" smtClean="0">
                <a:hlinkClick r:id="rId9"/>
              </a:rPr>
              <a:t>Wilson </a:t>
            </a:r>
            <a:r>
              <a:rPr lang="en-US" sz="2800" dirty="0">
                <a:hlinkClick r:id="rId9"/>
              </a:rPr>
              <a:t>Center</a:t>
            </a:r>
            <a:endParaRPr lang="en-US" sz="2800" dirty="0"/>
          </a:p>
          <a:p>
            <a:r>
              <a:rPr lang="en-US" sz="2800" dirty="0" smtClean="0">
                <a:hlinkClick r:id="rId10"/>
              </a:rPr>
              <a:t>Huffington </a:t>
            </a:r>
            <a:r>
              <a:rPr lang="en-US" sz="2800" dirty="0">
                <a:hlinkClick r:id="rId10"/>
              </a:rPr>
              <a:t>Post</a:t>
            </a:r>
            <a:endParaRPr lang="en-US" sz="2800" dirty="0"/>
          </a:p>
        </p:txBody>
      </p:sp>
    </p:spTree>
    <p:extLst>
      <p:ext uri="{BB962C8B-B14F-4D97-AF65-F5344CB8AC3E}">
        <p14:creationId xmlns:p14="http://schemas.microsoft.com/office/powerpoint/2010/main" val="16790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¿Qué es un Blog?</a:t>
            </a:r>
            <a:endParaRPr lang="es-ES" dirty="0"/>
          </a:p>
        </p:txBody>
      </p:sp>
      <p:sp>
        <p:nvSpPr>
          <p:cNvPr id="8" name="Content Placeholder 7"/>
          <p:cNvSpPr>
            <a:spLocks noGrp="1"/>
          </p:cNvSpPr>
          <p:nvPr>
            <p:ph idx="1"/>
          </p:nvPr>
        </p:nvSpPr>
        <p:spPr>
          <a:xfrm>
            <a:off x="954157" y="1676400"/>
            <a:ext cx="3021497" cy="4648200"/>
          </a:xfrm>
        </p:spPr>
        <p:txBody>
          <a:bodyPr/>
          <a:lstStyle/>
          <a:p>
            <a:pPr marL="342900" lvl="1" indent="-342900">
              <a:buSzPct val="75000"/>
            </a:pPr>
            <a:r>
              <a:rPr lang="es-ES" sz="2800" dirty="0" smtClean="0"/>
              <a:t>Una discusión en línea o un sitio informativo</a:t>
            </a:r>
            <a:endParaRPr lang="es-ES" sz="2800" dirty="0" smtClean="0">
              <a:ea typeface="+mn-ea"/>
              <a:cs typeface="+mn-cs"/>
            </a:endParaRPr>
          </a:p>
          <a:p>
            <a:pPr marL="342900" lvl="1" indent="-342900">
              <a:buSzPct val="75000"/>
            </a:pPr>
            <a:r>
              <a:rPr lang="es-ES" sz="2800" dirty="0" smtClean="0">
                <a:ea typeface="+mn-ea"/>
                <a:cs typeface="+mn-cs"/>
              </a:rPr>
              <a:t>Publicaciones mostradas en orden cronológico inverso</a:t>
            </a:r>
            <a:endParaRPr lang="es-ES" sz="2800" dirty="0">
              <a:ea typeface="+mn-ea"/>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2400" y="1676400"/>
            <a:ext cx="4510600" cy="4234070"/>
          </a:xfrm>
          <a:prstGeom prst="rect">
            <a:avLst/>
          </a:prstGeom>
          <a:ln>
            <a:solidFill>
              <a:schemeClr val="accent6"/>
            </a:solidFill>
          </a:ln>
        </p:spPr>
      </p:pic>
    </p:spTree>
    <p:extLst>
      <p:ext uri="{BB962C8B-B14F-4D97-AF65-F5344CB8AC3E}">
        <p14:creationId xmlns:p14="http://schemas.microsoft.com/office/powerpoint/2010/main" val="1043047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Publicación en blog académico</a:t>
            </a:r>
            <a:endParaRPr lang="es-ES" dirty="0"/>
          </a:p>
        </p:txBody>
      </p:sp>
      <p:sp>
        <p:nvSpPr>
          <p:cNvPr id="3" name="Content Placeholder 2"/>
          <p:cNvSpPr>
            <a:spLocks noGrp="1"/>
          </p:cNvSpPr>
          <p:nvPr>
            <p:ph idx="1"/>
          </p:nvPr>
        </p:nvSpPr>
        <p:spPr/>
        <p:txBody>
          <a:bodyPr/>
          <a:lstStyle/>
          <a:p>
            <a:pPr algn="just"/>
            <a:r>
              <a:rPr lang="es-ES" sz="2800" dirty="0" smtClean="0"/>
              <a:t>Brindar una descripción precisa de un asunto específico</a:t>
            </a:r>
          </a:p>
          <a:p>
            <a:pPr algn="just"/>
            <a:r>
              <a:rPr lang="es-ES" sz="2800" dirty="0" smtClean="0"/>
              <a:t>Explicar datos novedosos, brindar una nueva perspectiva o resaltar vacíos en áreas de conocimiento</a:t>
            </a:r>
          </a:p>
          <a:p>
            <a:pPr algn="just"/>
            <a:r>
              <a:rPr lang="es-ES" sz="2800" dirty="0" smtClean="0"/>
              <a:t>Los Blogs académicos y artículos son buscados por los usuarios para adquirir mayor conocimientos sobre temas determinados</a:t>
            </a:r>
          </a:p>
          <a:p>
            <a:endParaRPr lang="en-US" sz="2800" dirty="0"/>
          </a:p>
          <a:p>
            <a:endParaRPr lang="en-US" dirty="0"/>
          </a:p>
        </p:txBody>
      </p:sp>
    </p:spTree>
    <p:extLst>
      <p:ext uri="{BB962C8B-B14F-4D97-AF65-F5344CB8AC3E}">
        <p14:creationId xmlns:p14="http://schemas.microsoft.com/office/powerpoint/2010/main" val="1953762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¿Para qué tomarse el tiempo?</a:t>
            </a:r>
            <a:endParaRPr lang="es-ES" dirty="0"/>
          </a:p>
        </p:txBody>
      </p:sp>
      <p:sp>
        <p:nvSpPr>
          <p:cNvPr id="3" name="Content Placeholder 2"/>
          <p:cNvSpPr>
            <a:spLocks noGrp="1"/>
          </p:cNvSpPr>
          <p:nvPr>
            <p:ph idx="1"/>
          </p:nvPr>
        </p:nvSpPr>
        <p:spPr/>
        <p:txBody>
          <a:bodyPr/>
          <a:lstStyle/>
          <a:p>
            <a:pPr algn="just"/>
            <a:r>
              <a:rPr lang="es-ES" sz="2800" dirty="0" smtClean="0"/>
              <a:t>Establecer una presencia profesional en línea</a:t>
            </a:r>
          </a:p>
          <a:p>
            <a:pPr algn="just"/>
            <a:r>
              <a:rPr lang="es-ES" sz="2800" dirty="0" smtClean="0"/>
              <a:t>Crear una rutina como escritor</a:t>
            </a:r>
          </a:p>
          <a:p>
            <a:pPr algn="just"/>
            <a:r>
              <a:rPr lang="es-ES" sz="2800" dirty="0" smtClean="0"/>
              <a:t>Definir su “voz” como escritor</a:t>
            </a:r>
          </a:p>
          <a:p>
            <a:pPr algn="just"/>
            <a:r>
              <a:rPr lang="es-ES" sz="2800" dirty="0" smtClean="0"/>
              <a:t>Ir al grano y enfocarse en una idea</a:t>
            </a:r>
          </a:p>
          <a:p>
            <a:pPr algn="just"/>
            <a:r>
              <a:rPr lang="es-ES" sz="2800" dirty="0" smtClean="0"/>
              <a:t>Generar tráfico a todas las plataformas y redes sociales en las que se tiene participación</a:t>
            </a:r>
          </a:p>
          <a:p>
            <a:pPr algn="just"/>
            <a:r>
              <a:rPr lang="es-ES" sz="2800" dirty="0" smtClean="0"/>
              <a:t>Sentirse apasionado por un tema</a:t>
            </a:r>
          </a:p>
          <a:p>
            <a:pPr marL="0" indent="0">
              <a:buNone/>
            </a:pPr>
            <a:endParaRPr lang="en-US" sz="1100" i="1" dirty="0"/>
          </a:p>
          <a:p>
            <a:endParaRPr lang="en-US" sz="2400" dirty="0"/>
          </a:p>
          <a:p>
            <a:endParaRPr lang="en-US" sz="2400" dirty="0"/>
          </a:p>
          <a:p>
            <a:pPr marL="0" indent="0">
              <a:buNone/>
            </a:pPr>
            <a:endParaRPr lang="en-US" sz="2400" dirty="0"/>
          </a:p>
        </p:txBody>
      </p:sp>
    </p:spTree>
    <p:extLst>
      <p:ext uri="{BB962C8B-B14F-4D97-AF65-F5344CB8AC3E}">
        <p14:creationId xmlns:p14="http://schemas.microsoft.com/office/powerpoint/2010/main" val="173581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Crea un Blog </a:t>
            </a:r>
            <a:endParaRPr lang="es-ES_tradnl" dirty="0"/>
          </a:p>
        </p:txBody>
      </p:sp>
      <p:sp>
        <p:nvSpPr>
          <p:cNvPr id="3" name="Content Placeholder 2"/>
          <p:cNvSpPr>
            <a:spLocks noGrp="1"/>
          </p:cNvSpPr>
          <p:nvPr>
            <p:ph idx="1"/>
          </p:nvPr>
        </p:nvSpPr>
        <p:spPr/>
        <p:txBody>
          <a:bodyPr/>
          <a:lstStyle/>
          <a:p>
            <a:r>
              <a:rPr lang="es-ES" sz="2800" dirty="0" smtClean="0"/>
              <a:t>Sigue Blogs similares</a:t>
            </a:r>
          </a:p>
          <a:p>
            <a:r>
              <a:rPr lang="es-ES" sz="2800" dirty="0" smtClean="0"/>
              <a:t>Define </a:t>
            </a:r>
            <a:r>
              <a:rPr lang="es-ES" sz="2800" dirty="0"/>
              <a:t>t</a:t>
            </a:r>
            <a:r>
              <a:rPr lang="es-ES" sz="2800" dirty="0" smtClean="0"/>
              <a:t>u tema</a:t>
            </a:r>
          </a:p>
          <a:p>
            <a:r>
              <a:rPr lang="es-ES" sz="2800" dirty="0" smtClean="0"/>
              <a:t>Elije una plataforma preferida</a:t>
            </a:r>
          </a:p>
          <a:p>
            <a:r>
              <a:rPr lang="es-ES" sz="2800" dirty="0" smtClean="0"/>
              <a:t>Elije un nombre</a:t>
            </a:r>
          </a:p>
          <a:p>
            <a:r>
              <a:rPr lang="es-ES" sz="2800" dirty="0" smtClean="0"/>
              <a:t>Diseña </a:t>
            </a:r>
            <a:r>
              <a:rPr lang="es-ES" sz="2800" dirty="0"/>
              <a:t>t</a:t>
            </a:r>
            <a:r>
              <a:rPr lang="es-ES" sz="2800" dirty="0" smtClean="0"/>
              <a:t>u blog </a:t>
            </a:r>
          </a:p>
          <a:p>
            <a:r>
              <a:rPr lang="es-ES" sz="2800" dirty="0" smtClean="0"/>
              <a:t>Elabora un plan de producción de contenido frecuente</a:t>
            </a:r>
          </a:p>
          <a:p>
            <a:r>
              <a:rPr lang="es-ES" sz="2800" dirty="0" smtClean="0"/>
              <a:t>Comparte en redes sociales</a:t>
            </a:r>
          </a:p>
          <a:p>
            <a:pPr marL="0" indent="0">
              <a:buNone/>
            </a:pPr>
            <a:endParaRPr lang="en-US" sz="2800" dirty="0"/>
          </a:p>
          <a:p>
            <a:endParaRPr lang="en-US" dirty="0"/>
          </a:p>
        </p:txBody>
      </p:sp>
    </p:spTree>
    <p:extLst>
      <p:ext uri="{BB962C8B-B14F-4D97-AF65-F5344CB8AC3E}">
        <p14:creationId xmlns:p14="http://schemas.microsoft.com/office/powerpoint/2010/main" val="394816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Lo que todo blog debe tener </a:t>
            </a:r>
            <a:endParaRPr lang="es-ES" dirty="0"/>
          </a:p>
        </p:txBody>
      </p:sp>
      <p:sp>
        <p:nvSpPr>
          <p:cNvPr id="3" name="Content Placeholder 2"/>
          <p:cNvSpPr>
            <a:spLocks noGrp="1"/>
          </p:cNvSpPr>
          <p:nvPr>
            <p:ph idx="1"/>
          </p:nvPr>
        </p:nvSpPr>
        <p:spPr>
          <a:xfrm>
            <a:off x="1769792" y="1875389"/>
            <a:ext cx="6993208" cy="5140293"/>
          </a:xfrm>
        </p:spPr>
        <p:txBody>
          <a:bodyPr/>
          <a:lstStyle/>
          <a:p>
            <a:pPr marL="0" indent="0">
              <a:lnSpc>
                <a:spcPct val="150000"/>
              </a:lnSpc>
              <a:buNone/>
            </a:pPr>
            <a:r>
              <a:rPr lang="es-ES" sz="2800" dirty="0" smtClean="0"/>
              <a:t>Función de búsqueda</a:t>
            </a:r>
          </a:p>
          <a:p>
            <a:pPr marL="0" indent="0">
              <a:lnSpc>
                <a:spcPct val="150000"/>
              </a:lnSpc>
              <a:buNone/>
            </a:pPr>
            <a:r>
              <a:rPr lang="es-ES" sz="2800" dirty="0" smtClean="0"/>
              <a:t>Vínculos a redes sociales e información de contacto</a:t>
            </a:r>
          </a:p>
          <a:p>
            <a:pPr marL="0" indent="0">
              <a:lnSpc>
                <a:spcPct val="150000"/>
              </a:lnSpc>
              <a:buNone/>
            </a:pPr>
            <a:r>
              <a:rPr lang="es-ES" sz="2800" dirty="0" smtClean="0"/>
              <a:t>Un página –acerca de-</a:t>
            </a:r>
          </a:p>
          <a:p>
            <a:pPr marL="0" indent="0">
              <a:lnSpc>
                <a:spcPct val="150000"/>
              </a:lnSpc>
              <a:buNone/>
            </a:pPr>
            <a:r>
              <a:rPr lang="es-ES" sz="2800" dirty="0" smtClean="0"/>
              <a:t>Lista de Archivo</a:t>
            </a:r>
          </a:p>
          <a:p>
            <a:pPr marL="0" indent="0">
              <a:lnSpc>
                <a:spcPct val="150000"/>
              </a:lnSpc>
              <a:buNone/>
            </a:pPr>
            <a:r>
              <a:rPr lang="es-ES" sz="2800" dirty="0" smtClean="0"/>
              <a:t>Enlace para suscribirse</a:t>
            </a:r>
            <a:endParaRPr lang="es-E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391" y="1875389"/>
            <a:ext cx="536505" cy="53650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182" y="2606971"/>
            <a:ext cx="785610" cy="78561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5507" y="4047547"/>
            <a:ext cx="536504" cy="53650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64567" y="4786687"/>
            <a:ext cx="417444" cy="417444"/>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32452" y="5564738"/>
            <a:ext cx="417444" cy="417444"/>
          </a:xfrm>
          <a:prstGeom prst="rect">
            <a:avLst/>
          </a:prstGeom>
        </p:spPr>
      </p:pic>
    </p:spTree>
    <p:extLst>
      <p:ext uri="{BB962C8B-B14F-4D97-AF65-F5344CB8AC3E}">
        <p14:creationId xmlns:p14="http://schemas.microsoft.com/office/powerpoint/2010/main" val="3994509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Si quieres compartir la carga</a:t>
            </a:r>
            <a:endParaRPr lang="es-ES" dirty="0"/>
          </a:p>
        </p:txBody>
      </p:sp>
      <p:sp>
        <p:nvSpPr>
          <p:cNvPr id="3" name="Content Placeholder 2"/>
          <p:cNvSpPr>
            <a:spLocks noGrp="1"/>
          </p:cNvSpPr>
          <p:nvPr>
            <p:ph idx="1"/>
          </p:nvPr>
        </p:nvSpPr>
        <p:spPr/>
        <p:txBody>
          <a:bodyPr/>
          <a:lstStyle/>
          <a:p>
            <a:r>
              <a:rPr lang="es-ES" sz="2800" dirty="0" smtClean="0"/>
              <a:t>Blogs de colaboración</a:t>
            </a:r>
          </a:p>
          <a:p>
            <a:pPr lvl="1"/>
            <a:r>
              <a:rPr lang="es-ES" dirty="0" smtClean="0"/>
              <a:t>Esfuerzo conjunto de múltiples autores </a:t>
            </a:r>
          </a:p>
          <a:p>
            <a:pPr lvl="1"/>
            <a:r>
              <a:rPr lang="es-ES" dirty="0" smtClean="0"/>
              <a:t>Responsabilidad compartida para generar contenido </a:t>
            </a:r>
          </a:p>
          <a:p>
            <a:pPr lvl="1"/>
            <a:r>
              <a:rPr lang="es-ES" dirty="0" smtClean="0"/>
              <a:t>Red más amplia de difusión</a:t>
            </a:r>
          </a:p>
          <a:p>
            <a:r>
              <a:rPr lang="es-ES" sz="2800" dirty="0" smtClean="0"/>
              <a:t>Blogs con autores múltiples</a:t>
            </a:r>
          </a:p>
          <a:p>
            <a:pPr lvl="1"/>
            <a:r>
              <a:rPr lang="es-ES" dirty="0" smtClean="0"/>
              <a:t>Edición centralizada/contenido seleccionado y curado</a:t>
            </a:r>
          </a:p>
          <a:p>
            <a:pPr lvl="1"/>
            <a:r>
              <a:rPr lang="es-ES" dirty="0" smtClean="0"/>
              <a:t>Acepta aportes externos</a:t>
            </a:r>
          </a:p>
          <a:p>
            <a:pPr lvl="1"/>
            <a:r>
              <a:rPr lang="es-ES" dirty="0" smtClean="0"/>
              <a:t>Se guía por lineamientos estandarizados</a:t>
            </a:r>
          </a:p>
          <a:p>
            <a:pPr lvl="1"/>
            <a:endParaRPr lang="en-US" dirty="0"/>
          </a:p>
        </p:txBody>
      </p:sp>
    </p:spTree>
    <p:extLst>
      <p:ext uri="{BB962C8B-B14F-4D97-AF65-F5344CB8AC3E}">
        <p14:creationId xmlns:p14="http://schemas.microsoft.com/office/powerpoint/2010/main" val="134360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El tamaño perfecto de una publicación en un blog</a:t>
            </a:r>
            <a:endParaRPr lang="es-ES" dirty="0"/>
          </a:p>
        </p:txBody>
      </p:sp>
      <p:sp>
        <p:nvSpPr>
          <p:cNvPr id="3" name="Content Placeholder 2"/>
          <p:cNvSpPr>
            <a:spLocks noGrp="1"/>
          </p:cNvSpPr>
          <p:nvPr>
            <p:ph idx="1"/>
          </p:nvPr>
        </p:nvSpPr>
        <p:spPr/>
        <p:txBody>
          <a:bodyPr/>
          <a:lstStyle/>
          <a:p>
            <a:r>
              <a:rPr lang="es-ES" sz="2800" b="1" dirty="0" smtClean="0"/>
              <a:t>75-300 palabras: </a:t>
            </a:r>
            <a:r>
              <a:rPr lang="es-ES" sz="2800" dirty="0" smtClean="0"/>
              <a:t>mejor para incitar el dialogo y la participación</a:t>
            </a:r>
          </a:p>
          <a:p>
            <a:r>
              <a:rPr lang="es-ES" sz="2800" b="1" dirty="0" smtClean="0"/>
              <a:t>300-600 palabras: </a:t>
            </a:r>
            <a:r>
              <a:rPr lang="es-ES" sz="2800" dirty="0" smtClean="0"/>
              <a:t>longitud estándar recomendada por blogueros expertos</a:t>
            </a:r>
          </a:p>
          <a:p>
            <a:r>
              <a:rPr lang="es-ES" sz="2800" b="1" dirty="0" smtClean="0"/>
              <a:t>750 palabras: </a:t>
            </a:r>
            <a:r>
              <a:rPr lang="es-ES" sz="2800" dirty="0" smtClean="0"/>
              <a:t>Longitud estándar para el periodismo profesional</a:t>
            </a:r>
          </a:p>
          <a:p>
            <a:r>
              <a:rPr lang="es-ES" sz="2800" b="1" dirty="0" smtClean="0"/>
              <a:t>1,000 palabras  o más: </a:t>
            </a:r>
            <a:r>
              <a:rPr lang="es-ES" dirty="0" smtClean="0"/>
              <a:t>Publicaciones detalladas que brindan un argumento completo</a:t>
            </a:r>
            <a:endParaRPr lang="es-ES" sz="2000" i="1" dirty="0" smtClean="0"/>
          </a:p>
          <a:p>
            <a:pPr marL="0" indent="0">
              <a:buNone/>
            </a:pPr>
            <a:r>
              <a:rPr lang="en-US" sz="1100" b="1" dirty="0" smtClean="0"/>
              <a:t>Source</a:t>
            </a:r>
            <a:r>
              <a:rPr lang="en-US" sz="1100" dirty="0" smtClean="0"/>
              <a:t>: http://thewritepractice.com/blog-post-length/ </a:t>
            </a:r>
            <a:endParaRPr lang="en-US" sz="1100" dirty="0"/>
          </a:p>
        </p:txBody>
      </p:sp>
    </p:spTree>
    <p:extLst>
      <p:ext uri="{BB962C8B-B14F-4D97-AF65-F5344CB8AC3E}">
        <p14:creationId xmlns:p14="http://schemas.microsoft.com/office/powerpoint/2010/main" val="20717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Estilo</a:t>
            </a:r>
            <a:endParaRPr lang="es-ES" dirty="0"/>
          </a:p>
        </p:txBody>
      </p:sp>
      <p:sp>
        <p:nvSpPr>
          <p:cNvPr id="3" name="Content Placeholder 2"/>
          <p:cNvSpPr>
            <a:spLocks noGrp="1"/>
          </p:cNvSpPr>
          <p:nvPr>
            <p:ph sz="half" idx="1"/>
          </p:nvPr>
        </p:nvSpPr>
        <p:spPr>
          <a:xfrm>
            <a:off x="1033464" y="2941982"/>
            <a:ext cx="2882554" cy="3382617"/>
          </a:xfrm>
        </p:spPr>
        <p:txBody>
          <a:bodyPr/>
          <a:lstStyle/>
          <a:p>
            <a:r>
              <a:rPr lang="es-ES" sz="2800" dirty="0" smtClean="0"/>
              <a:t>Audiencia general y amplia</a:t>
            </a:r>
          </a:p>
          <a:p>
            <a:pPr lvl="1">
              <a:buFont typeface="Courier New" panose="02070309020205020404" pitchFamily="49" charset="0"/>
              <a:buChar char="o"/>
            </a:pPr>
            <a:r>
              <a:rPr lang="es-ES" dirty="0" smtClean="0"/>
              <a:t>“noticias inteligentes”</a:t>
            </a:r>
          </a:p>
          <a:p>
            <a:pPr lvl="1">
              <a:buFont typeface="Courier New" panose="02070309020205020404" pitchFamily="49" charset="0"/>
              <a:buChar char="o"/>
            </a:pPr>
            <a:r>
              <a:rPr lang="es-ES" dirty="0" smtClean="0"/>
              <a:t>Audiencia electrónica</a:t>
            </a:r>
            <a:endParaRPr lang="es-ES" dirty="0"/>
          </a:p>
        </p:txBody>
      </p:sp>
      <p:sp>
        <p:nvSpPr>
          <p:cNvPr id="4" name="Content Placeholder 3"/>
          <p:cNvSpPr>
            <a:spLocks noGrp="1"/>
          </p:cNvSpPr>
          <p:nvPr>
            <p:ph sz="half" idx="2"/>
          </p:nvPr>
        </p:nvSpPr>
        <p:spPr>
          <a:xfrm>
            <a:off x="3816626" y="2941982"/>
            <a:ext cx="4946374" cy="3382617"/>
          </a:xfrm>
        </p:spPr>
        <p:txBody>
          <a:bodyPr/>
          <a:lstStyle/>
          <a:p>
            <a:r>
              <a:rPr lang="es-ES" dirty="0" smtClean="0"/>
              <a:t>Contenido: Información y noticias</a:t>
            </a:r>
          </a:p>
          <a:p>
            <a:pPr lvl="1"/>
            <a:r>
              <a:rPr lang="es-ES" dirty="0" smtClean="0"/>
              <a:t>Interpretar información para una audiencia general</a:t>
            </a:r>
          </a:p>
          <a:p>
            <a:pPr lvl="1"/>
            <a:r>
              <a:rPr lang="es-ES" dirty="0" smtClean="0"/>
              <a:t>Puede o no incluir implicaciones</a:t>
            </a:r>
          </a:p>
          <a:p>
            <a:pPr lvl="1"/>
            <a:r>
              <a:rPr lang="es-ES" dirty="0" smtClean="0"/>
              <a:t>Normalmente no incluye recomendaciones</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078" y="1530626"/>
            <a:ext cx="1411356" cy="14113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4989" y="1628361"/>
            <a:ext cx="1215886" cy="1215886"/>
          </a:xfrm>
          <a:prstGeom prst="rect">
            <a:avLst/>
          </a:prstGeom>
        </p:spPr>
      </p:pic>
    </p:spTree>
    <p:extLst>
      <p:ext uri="{BB962C8B-B14F-4D97-AF65-F5344CB8AC3E}">
        <p14:creationId xmlns:p14="http://schemas.microsoft.com/office/powerpoint/2010/main" val="1389811150"/>
      </p:ext>
    </p:extLst>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Office Theme</Template>
  <TotalTime>508</TotalTime>
  <Words>2348</Words>
  <Application>Microsoft Macintosh PowerPoint</Application>
  <PresentationFormat>On-screen Show (4:3)</PresentationFormat>
  <Paragraphs>176</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Calibri</vt:lpstr>
      <vt:lpstr>Courier New</vt:lpstr>
      <vt:lpstr>ＭＳ Ｐゴシック</vt:lpstr>
      <vt:lpstr>Wingdings</vt:lpstr>
      <vt:lpstr>Arial</vt:lpstr>
      <vt:lpstr>Bold Stripes</vt:lpstr>
      <vt:lpstr>PowerPoint Presentation</vt:lpstr>
      <vt:lpstr>¿Qué es un Blog?</vt:lpstr>
      <vt:lpstr>Publicación en blog académico</vt:lpstr>
      <vt:lpstr>¿Para qué tomarse el tiempo?</vt:lpstr>
      <vt:lpstr>Crea un Blog </vt:lpstr>
      <vt:lpstr>Lo que todo blog debe tener </vt:lpstr>
      <vt:lpstr>Si quieres compartir la carga</vt:lpstr>
      <vt:lpstr>El tamaño perfecto de una publicación en un blog</vt:lpstr>
      <vt:lpstr>Estilo</vt:lpstr>
      <vt:lpstr>Escribir para la Web</vt:lpstr>
      <vt:lpstr>Sentir pasión por el tema</vt:lpstr>
      <vt:lpstr>Ejemplos de Blogs a seguir</vt:lpstr>
      <vt:lpstr>Ejemplos de blogs de autores múltiples que admiten colaboraciones</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Blog?</dc:title>
  <dc:creator>Marissa Yeakey</dc:creator>
  <cp:lastModifiedBy>Gabriela Sanchez-Soto</cp:lastModifiedBy>
  <cp:revision>63</cp:revision>
  <dcterms:created xsi:type="dcterms:W3CDTF">2016-12-06T00:22:13Z</dcterms:created>
  <dcterms:modified xsi:type="dcterms:W3CDTF">2019-02-04T12:49:50Z</dcterms:modified>
</cp:coreProperties>
</file>